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11393715" y="5873327"/>
            <a:ext cx="798285" cy="987315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" fmla="*/ 595944 w 598714"/>
              <a:gd name="connsiteY0" fmla="*/ 0 h 984674"/>
              <a:gd name="connsiteX1" fmla="*/ 598714 w 598714"/>
              <a:gd name="connsiteY1" fmla="*/ 984674 h 984674"/>
              <a:gd name="connsiteX2" fmla="*/ 174171 w 598714"/>
              <a:gd name="connsiteY2" fmla="*/ 973788 h 984674"/>
              <a:gd name="connsiteX3" fmla="*/ 0 w 598714"/>
              <a:gd name="connsiteY3" fmla="*/ 190017 h 984674"/>
              <a:gd name="connsiteX4" fmla="*/ 595944 w 598714"/>
              <a:gd name="connsiteY4" fmla="*/ 0 h 984674"/>
              <a:gd name="connsiteX0" fmla="*/ 595944 w 598714"/>
              <a:gd name="connsiteY0" fmla="*/ 0 h 987315"/>
              <a:gd name="connsiteX1" fmla="*/ 598714 w 598714"/>
              <a:gd name="connsiteY1" fmla="*/ 984674 h 987315"/>
              <a:gd name="connsiteX2" fmla="*/ 179582 w 598714"/>
              <a:gd name="connsiteY2" fmla="*/ 987315 h 987315"/>
              <a:gd name="connsiteX3" fmla="*/ 0 w 598714"/>
              <a:gd name="connsiteY3" fmla="*/ 190017 h 987315"/>
              <a:gd name="connsiteX4" fmla="*/ 595944 w 598714"/>
              <a:gd name="connsiteY4" fmla="*/ 0 h 98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 bwMode="gray">
          <a:xfrm>
            <a:off x="10406744" y="2677887"/>
            <a:ext cx="1790009" cy="3298371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" fmla="*/ 0 w 1342507"/>
              <a:gd name="connsiteY0" fmla="*/ 206828 h 3298371"/>
              <a:gd name="connsiteX1" fmla="*/ 1338943 w 1342507"/>
              <a:gd name="connsiteY1" fmla="*/ 0 h 3298371"/>
              <a:gd name="connsiteX2" fmla="*/ 1338878 w 1342507"/>
              <a:gd name="connsiteY2" fmla="*/ 3097919 h 3298371"/>
              <a:gd name="connsiteX3" fmla="*/ 718457 w 1342507"/>
              <a:gd name="connsiteY3" fmla="*/ 3298371 h 3298371"/>
              <a:gd name="connsiteX4" fmla="*/ 0 w 1342507"/>
              <a:gd name="connsiteY4" fmla="*/ 206828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 bwMode="gray">
          <a:xfrm>
            <a:off x="-14515" y="2917372"/>
            <a:ext cx="11509829" cy="3940629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865632" y="6419088"/>
            <a:ext cx="10460736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11558016" y="6419088"/>
            <a:ext cx="633984" cy="365760"/>
          </a:xfrm>
        </p:spPr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reeform 8"/>
          <p:cNvSpPr/>
          <p:nvPr/>
        </p:nvSpPr>
        <p:spPr bwMode="gray">
          <a:xfrm>
            <a:off x="2363433" y="1"/>
            <a:ext cx="1747915" cy="1115627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gray">
          <a:xfrm>
            <a:off x="-7890" y="1"/>
            <a:ext cx="2693033" cy="1452979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 bwMode="gray">
          <a:xfrm>
            <a:off x="-4175" y="895611"/>
            <a:ext cx="2875420" cy="1399784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" fmla="*/ 2048006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48006 w 2156565"/>
              <a:gd name="connsiteY4" fmla="*/ 0 h 1399784"/>
              <a:gd name="connsiteX0" fmla="*/ 2060532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60532 w 2156565"/>
              <a:gd name="connsiteY4" fmla="*/ 0 h 13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48768" y="36576"/>
            <a:ext cx="2474976" cy="365760"/>
          </a:xfrm>
        </p:spPr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18" name="Oval 17"/>
          <p:cNvSpPr/>
          <p:nvPr/>
        </p:nvSpPr>
        <p:spPr bwMode="gray">
          <a:xfrm>
            <a:off x="101193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Oval 18"/>
          <p:cNvSpPr/>
          <p:nvPr/>
        </p:nvSpPr>
        <p:spPr bwMode="gray">
          <a:xfrm>
            <a:off x="107289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Oval 19"/>
          <p:cNvSpPr/>
          <p:nvPr/>
        </p:nvSpPr>
        <p:spPr bwMode="gray">
          <a:xfrm>
            <a:off x="113385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02208" y="1755648"/>
            <a:ext cx="10363200" cy="106984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02208" y="2834640"/>
            <a:ext cx="8583168" cy="59436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7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128016"/>
            <a:ext cx="819302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7048"/>
            <a:ext cx="10972800" cy="459943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612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gray">
          <a:xfrm flipH="1" flipV="1">
            <a:off x="9025831" y="6204296"/>
            <a:ext cx="1137093" cy="653704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  <a:gd name="connsiteX0" fmla="*/ 0 w 1310936"/>
              <a:gd name="connsiteY0" fmla="*/ 0 h 1063415"/>
              <a:gd name="connsiteX1" fmla="*/ 414592 w 1310936"/>
              <a:gd name="connsiteY1" fmla="*/ 1063415 h 1063415"/>
              <a:gd name="connsiteX2" fmla="*/ 1310936 w 1310936"/>
              <a:gd name="connsiteY2" fmla="*/ 645111 h 1063415"/>
              <a:gd name="connsiteX3" fmla="*/ 1222159 w 1310936"/>
              <a:gd name="connsiteY3" fmla="*/ 0 h 1063415"/>
              <a:gd name="connsiteX4" fmla="*/ 0 w 1310936"/>
              <a:gd name="connsiteY4" fmla="*/ 0 h 1063415"/>
              <a:gd name="connsiteX0" fmla="*/ 0 w 1328969"/>
              <a:gd name="connsiteY0" fmla="*/ 0 h 1063415"/>
              <a:gd name="connsiteX1" fmla="*/ 414592 w 1328969"/>
              <a:gd name="connsiteY1" fmla="*/ 1063415 h 1063415"/>
              <a:gd name="connsiteX2" fmla="*/ 1328969 w 1328969"/>
              <a:gd name="connsiteY2" fmla="*/ 764808 h 1063415"/>
              <a:gd name="connsiteX3" fmla="*/ 1222159 w 1328969"/>
              <a:gd name="connsiteY3" fmla="*/ 0 h 1063415"/>
              <a:gd name="connsiteX4" fmla="*/ 0 w 1328969"/>
              <a:gd name="connsiteY4" fmla="*/ 0 h 10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969" h="1063415">
                <a:moveTo>
                  <a:pt x="0" y="0"/>
                </a:moveTo>
                <a:lnTo>
                  <a:pt x="414592" y="1063415"/>
                </a:lnTo>
                <a:lnTo>
                  <a:pt x="1328969" y="764808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 bwMode="gray">
          <a:xfrm flipH="1" flipV="1">
            <a:off x="9882508" y="5623560"/>
            <a:ext cx="2316480" cy="1234440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9339072" y="274639"/>
            <a:ext cx="224332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609600" y="274639"/>
            <a:ext cx="8534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609600" y="6583680"/>
            <a:ext cx="2844800" cy="228600"/>
          </a:xfrm>
        </p:spPr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560064" y="6583680"/>
            <a:ext cx="5486400" cy="2286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9351264" y="6583680"/>
            <a:ext cx="609600" cy="228600"/>
          </a:xfrm>
        </p:spPr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21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0972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7048"/>
            <a:ext cx="10972800" cy="459943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1263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3438145"/>
            <a:ext cx="10314432" cy="13529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2706624" y="1929384"/>
            <a:ext cx="8558784" cy="1499616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10119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6215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22311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3592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73152"/>
            <a:ext cx="819302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9629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97408" y="1426464"/>
            <a:ext cx="5388864" cy="786384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2400" b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08" y="2240280"/>
            <a:ext cx="5401056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32576" y="1426464"/>
            <a:ext cx="5388864" cy="786384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32576" y="2240280"/>
            <a:ext cx="5401056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Oval 14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73152"/>
            <a:ext cx="93390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5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109728"/>
            <a:ext cx="9339072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Oval 5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3660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7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767071" y="411480"/>
            <a:ext cx="6864096" cy="116205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64208"/>
            <a:ext cx="6815667" cy="4700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3440" y="1664208"/>
            <a:ext cx="3767328" cy="4690872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6343" y="6583680"/>
            <a:ext cx="2844800" cy="228600"/>
          </a:xfrm>
        </p:spPr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583680"/>
            <a:ext cx="6705600" cy="2286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Oval 10"/>
          <p:cNvSpPr/>
          <p:nvPr/>
        </p:nvSpPr>
        <p:spPr bwMode="gray">
          <a:xfrm>
            <a:off x="30114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6210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42306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925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6048" y="502920"/>
            <a:ext cx="10204704" cy="566928"/>
          </a:xfrm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6048" y="1170432"/>
            <a:ext cx="10192512" cy="4114800"/>
          </a:xfr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1146048" y="5385816"/>
            <a:ext cx="10204704" cy="7863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621792" y="658368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621792" y="5440680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916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6" name="Freeform 15"/>
          <p:cNvSpPr/>
          <p:nvPr/>
        </p:nvSpPr>
        <p:spPr bwMode="gray">
          <a:xfrm>
            <a:off x="-1" y="6229431"/>
            <a:ext cx="1822764" cy="20984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073" h="209846">
                <a:moveTo>
                  <a:pt x="0" y="0"/>
                </a:moveTo>
                <a:lnTo>
                  <a:pt x="1230086" y="21771"/>
                </a:lnTo>
                <a:lnTo>
                  <a:pt x="1367073" y="143886"/>
                </a:lnTo>
                <a:lnTo>
                  <a:pt x="521760" y="146472"/>
                </a:lnTo>
                <a:lnTo>
                  <a:pt x="507856" y="209846"/>
                </a:lnTo>
                <a:lnTo>
                  <a:pt x="1833" y="2083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 bwMode="gray">
          <a:xfrm>
            <a:off x="749" y="6469524"/>
            <a:ext cx="1451972" cy="388477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979" h="388477">
                <a:moveTo>
                  <a:pt x="310" y="697"/>
                </a:moveTo>
                <a:lnTo>
                  <a:pt x="498339" y="0"/>
                </a:lnTo>
                <a:lnTo>
                  <a:pt x="464654" y="104880"/>
                </a:lnTo>
                <a:lnTo>
                  <a:pt x="1028546" y="104448"/>
                </a:lnTo>
                <a:lnTo>
                  <a:pt x="1088979" y="388477"/>
                </a:lnTo>
                <a:lnTo>
                  <a:pt x="1035" y="386331"/>
                </a:lnTo>
                <a:cubicBezTo>
                  <a:pt x="0" y="256993"/>
                  <a:pt x="1345" y="130035"/>
                  <a:pt x="310" y="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Freeform 17"/>
          <p:cNvSpPr/>
          <p:nvPr/>
        </p:nvSpPr>
        <p:spPr bwMode="gray">
          <a:xfrm>
            <a:off x="668880" y="6389202"/>
            <a:ext cx="6048469" cy="160684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6352" h="369387">
                <a:moveTo>
                  <a:pt x="48436" y="0"/>
                </a:moveTo>
                <a:lnTo>
                  <a:pt x="4536352" y="26326"/>
                </a:lnTo>
                <a:lnTo>
                  <a:pt x="4472120" y="299405"/>
                </a:lnTo>
                <a:lnTo>
                  <a:pt x="0" y="369388"/>
                </a:lnTo>
                <a:lnTo>
                  <a:pt x="4843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 bwMode="gray">
          <a:xfrm>
            <a:off x="1411361" y="6550388"/>
            <a:ext cx="9519352" cy="318498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48436 w 4536352"/>
              <a:gd name="connsiteY0" fmla="*/ 0 h 369388"/>
              <a:gd name="connsiteX1" fmla="*/ 4536352 w 4536352"/>
              <a:gd name="connsiteY1" fmla="*/ 26326 h 369388"/>
              <a:gd name="connsiteX2" fmla="*/ 4507345 w 4536352"/>
              <a:gd name="connsiteY2" fmla="*/ 341536 h 369388"/>
              <a:gd name="connsiteX3" fmla="*/ 0 w 4536352"/>
              <a:gd name="connsiteY3" fmla="*/ 369388 h 369388"/>
              <a:gd name="connsiteX4" fmla="*/ 48436 w 4536352"/>
              <a:gd name="connsiteY4" fmla="*/ 0 h 369388"/>
              <a:gd name="connsiteX0" fmla="*/ 0 w 4601879"/>
              <a:gd name="connsiteY0" fmla="*/ 52440 h 343062"/>
              <a:gd name="connsiteX1" fmla="*/ 4601879 w 4601879"/>
              <a:gd name="connsiteY1" fmla="*/ 0 h 343062"/>
              <a:gd name="connsiteX2" fmla="*/ 4572872 w 4601879"/>
              <a:gd name="connsiteY2" fmla="*/ 315210 h 343062"/>
              <a:gd name="connsiteX3" fmla="*/ 65527 w 4601879"/>
              <a:gd name="connsiteY3" fmla="*/ 343062 h 343062"/>
              <a:gd name="connsiteX4" fmla="*/ 0 w 4601879"/>
              <a:gd name="connsiteY4" fmla="*/ 52440 h 343062"/>
              <a:gd name="connsiteX0" fmla="*/ 0 w 4563837"/>
              <a:gd name="connsiteY0" fmla="*/ 22845 h 343062"/>
              <a:gd name="connsiteX1" fmla="*/ 4563837 w 4563837"/>
              <a:gd name="connsiteY1" fmla="*/ 0 h 343062"/>
              <a:gd name="connsiteX2" fmla="*/ 4534830 w 4563837"/>
              <a:gd name="connsiteY2" fmla="*/ 315210 h 343062"/>
              <a:gd name="connsiteX3" fmla="*/ 27485 w 4563837"/>
              <a:gd name="connsiteY3" fmla="*/ 343062 h 343062"/>
              <a:gd name="connsiteX4" fmla="*/ 0 w 4563837"/>
              <a:gd name="connsiteY4" fmla="*/ 22845 h 343062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34830 w 4563837"/>
              <a:gd name="connsiteY2" fmla="*/ 315210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12005 w 4563837"/>
              <a:gd name="connsiteY2" fmla="*/ 328662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2315"/>
              <a:gd name="connsiteY0" fmla="*/ 30917 h 340372"/>
              <a:gd name="connsiteX1" fmla="*/ 4562315 w 4562315"/>
              <a:gd name="connsiteY1" fmla="*/ 0 h 340372"/>
              <a:gd name="connsiteX2" fmla="*/ 4512005 w 4562315"/>
              <a:gd name="connsiteY2" fmla="*/ 336734 h 340372"/>
              <a:gd name="connsiteX3" fmla="*/ 32050 w 4562315"/>
              <a:gd name="connsiteY3" fmla="*/ 340372 h 340372"/>
              <a:gd name="connsiteX4" fmla="*/ 0 w 4562315"/>
              <a:gd name="connsiteY4" fmla="*/ 30917 h 3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2315" h="340372">
                <a:moveTo>
                  <a:pt x="0" y="30917"/>
                </a:moveTo>
                <a:lnTo>
                  <a:pt x="4562315" y="0"/>
                </a:lnTo>
                <a:lnTo>
                  <a:pt x="4512005" y="336734"/>
                </a:lnTo>
                <a:lnTo>
                  <a:pt x="32050" y="340372"/>
                </a:lnTo>
                <a:lnTo>
                  <a:pt x="0" y="309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Freeform 19"/>
          <p:cNvSpPr/>
          <p:nvPr/>
        </p:nvSpPr>
        <p:spPr bwMode="gray">
          <a:xfrm>
            <a:off x="6673851" y="6324681"/>
            <a:ext cx="1569095" cy="20002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0581" h="323214">
                <a:moveTo>
                  <a:pt x="379208" y="-1"/>
                </a:moveTo>
                <a:lnTo>
                  <a:pt x="4545802" y="53258"/>
                </a:lnTo>
                <a:lnTo>
                  <a:pt x="4670581" y="310948"/>
                </a:lnTo>
                <a:lnTo>
                  <a:pt x="0" y="323214"/>
                </a:lnTo>
                <a:lnTo>
                  <a:pt x="379208" y="-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 bwMode="gray">
          <a:xfrm>
            <a:off x="8224171" y="6353256"/>
            <a:ext cx="3290141" cy="16668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9574" h="269345">
                <a:moveTo>
                  <a:pt x="0" y="-1"/>
                </a:moveTo>
                <a:lnTo>
                  <a:pt x="5289574" y="22476"/>
                </a:lnTo>
                <a:lnTo>
                  <a:pt x="4715043" y="237841"/>
                </a:lnTo>
                <a:lnTo>
                  <a:pt x="90402" y="269345"/>
                </a:lnTo>
                <a:lnTo>
                  <a:pt x="0" y="-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 bwMode="gray">
          <a:xfrm>
            <a:off x="11223081" y="6360400"/>
            <a:ext cx="791120" cy="14957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3982" h="241689">
                <a:moveTo>
                  <a:pt x="2696066" y="0"/>
                </a:moveTo>
                <a:lnTo>
                  <a:pt x="5883982" y="7086"/>
                </a:lnTo>
                <a:lnTo>
                  <a:pt x="3066102" y="241689"/>
                </a:lnTo>
                <a:lnTo>
                  <a:pt x="0" y="238564"/>
                </a:lnTo>
                <a:lnTo>
                  <a:pt x="269606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 bwMode="gray">
          <a:xfrm>
            <a:off x="10883358" y="6362781"/>
            <a:ext cx="1307596" cy="49521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  <a:gd name="connsiteX0" fmla="*/ 783321 w 5883982"/>
              <a:gd name="connsiteY0" fmla="*/ 0 h 238076"/>
              <a:gd name="connsiteX1" fmla="*/ 5883982 w 5883982"/>
              <a:gd name="connsiteY1" fmla="*/ 3473 h 238076"/>
              <a:gd name="connsiteX2" fmla="*/ 3066102 w 5883982"/>
              <a:gd name="connsiteY2" fmla="*/ 238076 h 238076"/>
              <a:gd name="connsiteX3" fmla="*/ 0 w 5883982"/>
              <a:gd name="connsiteY3" fmla="*/ 234951 h 238076"/>
              <a:gd name="connsiteX4" fmla="*/ 783321 w 5883982"/>
              <a:gd name="connsiteY4" fmla="*/ 0 h 238076"/>
              <a:gd name="connsiteX0" fmla="*/ 736088 w 5836749"/>
              <a:gd name="connsiteY0" fmla="*/ 0 h 238076"/>
              <a:gd name="connsiteX1" fmla="*/ 5836749 w 5836749"/>
              <a:gd name="connsiteY1" fmla="*/ 3473 h 238076"/>
              <a:gd name="connsiteX2" fmla="*/ 3018869 w 5836749"/>
              <a:gd name="connsiteY2" fmla="*/ 238076 h 238076"/>
              <a:gd name="connsiteX3" fmla="*/ 0 w 5836749"/>
              <a:gd name="connsiteY3" fmla="*/ 234951 h 238076"/>
              <a:gd name="connsiteX4" fmla="*/ 736088 w 5836749"/>
              <a:gd name="connsiteY4" fmla="*/ 0 h 238076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9725290 w 9725290"/>
              <a:gd name="connsiteY2" fmla="*/ 234464 h 234951"/>
              <a:gd name="connsiteX3" fmla="*/ 0 w 9725290"/>
              <a:gd name="connsiteY3" fmla="*/ 234951 h 234951"/>
              <a:gd name="connsiteX4" fmla="*/ 736088 w 9725290"/>
              <a:gd name="connsiteY4" fmla="*/ 0 h 234951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7111899 w 9725290"/>
              <a:gd name="connsiteY2" fmla="*/ 75858 h 234951"/>
              <a:gd name="connsiteX3" fmla="*/ 9725290 w 9725290"/>
              <a:gd name="connsiteY3" fmla="*/ 234464 h 234951"/>
              <a:gd name="connsiteX4" fmla="*/ 0 w 9725290"/>
              <a:gd name="connsiteY4" fmla="*/ 234951 h 234951"/>
              <a:gd name="connsiteX5" fmla="*/ 736088 w 9725290"/>
              <a:gd name="connsiteY5" fmla="*/ 0 h 234951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709463 w 9725290"/>
              <a:gd name="connsiteY2" fmla="*/ 0 h 368609"/>
              <a:gd name="connsiteX3" fmla="*/ 9725290 w 9725290"/>
              <a:gd name="connsiteY3" fmla="*/ 368122 h 368609"/>
              <a:gd name="connsiteX4" fmla="*/ 0 w 9725290"/>
              <a:gd name="connsiteY4" fmla="*/ 368609 h 368609"/>
              <a:gd name="connsiteX5" fmla="*/ 736088 w 9725290"/>
              <a:gd name="connsiteY5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7843941 w 9725290"/>
              <a:gd name="connsiteY2" fmla="*/ 63216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718680 w 9725290"/>
              <a:gd name="connsiteY1" fmla="*/ 135325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5290" h="368609">
                <a:moveTo>
                  <a:pt x="736088" y="133658"/>
                </a:moveTo>
                <a:lnTo>
                  <a:pt x="5718680" y="135325"/>
                </a:lnTo>
                <a:lnTo>
                  <a:pt x="9071878" y="1807"/>
                </a:lnTo>
                <a:lnTo>
                  <a:pt x="9709463" y="0"/>
                </a:lnTo>
                <a:lnTo>
                  <a:pt x="9725290" y="368122"/>
                </a:lnTo>
                <a:lnTo>
                  <a:pt x="0" y="368609"/>
                </a:lnTo>
                <a:lnTo>
                  <a:pt x="736088" y="13365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97536" y="658368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5BBC4E-F346-4A42-AD18-4D7CB62E5DDC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560064" y="6583680"/>
            <a:ext cx="670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11070336" y="6583680"/>
            <a:ext cx="609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EF98D68-A0D8-4DD3-B947-5951B7FC5D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710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면접인터뷰실무 기말고사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레포트</a:t>
            </a:r>
            <a:r>
              <a:rPr lang="ko-KR" altLang="en-US" dirty="0" smtClean="0"/>
              <a:t> 대체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42901" y="2834640"/>
            <a:ext cx="11415712" cy="2708910"/>
          </a:xfrm>
        </p:spPr>
        <p:txBody>
          <a:bodyPr>
            <a:noAutofit/>
          </a:bodyPr>
          <a:lstStyle/>
          <a:p>
            <a:r>
              <a:rPr lang="ko-KR" altLang="en-US" sz="2400" b="1" dirty="0" smtClean="0">
                <a:latin typeface="+mj-ea"/>
                <a:ea typeface="+mj-ea"/>
              </a:rPr>
              <a:t>기한</a:t>
            </a:r>
            <a:r>
              <a:rPr lang="en-US" altLang="ko-KR" sz="2400" b="1" dirty="0" smtClean="0">
                <a:latin typeface="+mj-ea"/>
                <a:ea typeface="+mj-ea"/>
              </a:rPr>
              <a:t>: 12</a:t>
            </a:r>
            <a:r>
              <a:rPr lang="ko-KR" altLang="en-US" sz="2400" b="1" dirty="0" smtClean="0">
                <a:latin typeface="+mj-ea"/>
                <a:ea typeface="+mj-ea"/>
              </a:rPr>
              <a:t>월</a:t>
            </a:r>
            <a:r>
              <a:rPr lang="en-US" altLang="ko-KR" sz="2400" b="1" dirty="0" smtClean="0">
                <a:latin typeface="+mj-ea"/>
                <a:ea typeface="+mj-ea"/>
              </a:rPr>
              <a:t>2</a:t>
            </a:r>
            <a:r>
              <a:rPr lang="ko-KR" altLang="en-US" sz="2400" b="1" dirty="0" smtClean="0">
                <a:latin typeface="+mj-ea"/>
                <a:ea typeface="+mj-ea"/>
              </a:rPr>
              <a:t>일 </a:t>
            </a:r>
            <a:r>
              <a:rPr lang="en-US" altLang="ko-KR" sz="2400" b="1" dirty="0" smtClean="0">
                <a:latin typeface="+mj-ea"/>
                <a:ea typeface="+mj-ea"/>
              </a:rPr>
              <a:t>(</a:t>
            </a:r>
            <a:r>
              <a:rPr lang="ko-KR" altLang="en-US" sz="2400" b="1" dirty="0" smtClean="0">
                <a:latin typeface="+mj-ea"/>
                <a:ea typeface="+mj-ea"/>
              </a:rPr>
              <a:t>금</a:t>
            </a:r>
            <a:r>
              <a:rPr lang="en-US" altLang="ko-KR" sz="2400" b="1" dirty="0" smtClean="0">
                <a:latin typeface="+mj-ea"/>
                <a:ea typeface="+mj-ea"/>
              </a:rPr>
              <a:t>)  </a:t>
            </a:r>
            <a:r>
              <a:rPr lang="ko-KR" altLang="en-US" sz="2400" b="1" dirty="0" smtClean="0">
                <a:latin typeface="+mj-ea"/>
                <a:ea typeface="+mj-ea"/>
              </a:rPr>
              <a:t>담당교수</a:t>
            </a:r>
            <a:r>
              <a:rPr lang="en-US" altLang="ko-KR" sz="2400" b="1" dirty="0" smtClean="0">
                <a:latin typeface="+mj-ea"/>
                <a:ea typeface="+mj-ea"/>
              </a:rPr>
              <a:t>:  </a:t>
            </a:r>
            <a:r>
              <a:rPr lang="ko-KR" altLang="en-US" sz="2400" b="1" dirty="0" smtClean="0">
                <a:latin typeface="+mj-ea"/>
                <a:ea typeface="+mj-ea"/>
              </a:rPr>
              <a:t>문옥 </a:t>
            </a:r>
            <a:endParaRPr lang="en-US" altLang="ko-KR" sz="2400" b="1" dirty="0">
              <a:latin typeface="+mj-ea"/>
              <a:ea typeface="+mj-ea"/>
            </a:endParaRPr>
          </a:p>
          <a:p>
            <a:r>
              <a:rPr lang="en-US" altLang="ko-KR" sz="2400" b="1" dirty="0" smtClean="0">
                <a:latin typeface="+mj-ea"/>
              </a:rPr>
              <a:t>E-mail</a:t>
            </a:r>
            <a:r>
              <a:rPr lang="en-US" altLang="ko-KR" sz="2400" b="1" dirty="0">
                <a:latin typeface="+mj-ea"/>
              </a:rPr>
              <a:t>: moongreen1029@gmail.com</a:t>
            </a:r>
          </a:p>
          <a:p>
            <a:endParaRPr lang="en-US" altLang="ko-KR" sz="2400" dirty="0">
              <a:latin typeface="+mj-ea"/>
              <a:ea typeface="+mj-ea"/>
            </a:endParaRPr>
          </a:p>
          <a:p>
            <a:r>
              <a:rPr lang="ko-KR" altLang="en-US" sz="2400" b="1" dirty="0" smtClean="0">
                <a:latin typeface="+mj-ea"/>
                <a:ea typeface="+mj-ea"/>
              </a:rPr>
              <a:t>면접 관이 질문할 예상질문과 그에 대한 답변을 총 </a:t>
            </a:r>
            <a:r>
              <a:rPr lang="en-US" altLang="ko-KR" sz="2400" b="1" dirty="0" smtClean="0">
                <a:latin typeface="+mj-ea"/>
                <a:ea typeface="+mj-ea"/>
              </a:rPr>
              <a:t>10</a:t>
            </a:r>
            <a:r>
              <a:rPr lang="ko-KR" altLang="en-US" sz="2400" b="1" dirty="0" smtClean="0">
                <a:latin typeface="+mj-ea"/>
                <a:ea typeface="+mj-ea"/>
              </a:rPr>
              <a:t>개를 작성하여 제출하세요</a:t>
            </a:r>
            <a:endParaRPr lang="en-US" altLang="ko-KR" sz="2400" b="1" dirty="0" smtClean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ko-KR" altLang="en-US" sz="2400" dirty="0" smtClean="0">
                <a:latin typeface="+mj-ea"/>
                <a:ea typeface="+mj-ea"/>
              </a:rPr>
              <a:t>학력 관련 </a:t>
            </a:r>
            <a:r>
              <a:rPr lang="en-US" altLang="ko-KR" sz="2400" dirty="0" smtClean="0">
                <a:latin typeface="+mj-ea"/>
                <a:ea typeface="+mj-ea"/>
              </a:rPr>
              <a:t>2</a:t>
            </a:r>
            <a:r>
              <a:rPr lang="ko-KR" altLang="en-US" sz="2400" dirty="0" smtClean="0">
                <a:latin typeface="+mj-ea"/>
                <a:ea typeface="+mj-ea"/>
              </a:rPr>
              <a:t>가지</a:t>
            </a:r>
            <a:endParaRPr lang="en-US" altLang="ko-KR" sz="2400" dirty="0" smtClean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ko-KR" altLang="en-US" sz="2400" dirty="0" smtClean="0">
                <a:latin typeface="+mj-ea"/>
                <a:ea typeface="+mj-ea"/>
              </a:rPr>
              <a:t>경력 관련 </a:t>
            </a:r>
            <a:r>
              <a:rPr lang="en-US" altLang="ko-KR" sz="2400" dirty="0" smtClean="0">
                <a:latin typeface="+mj-ea"/>
                <a:ea typeface="+mj-ea"/>
              </a:rPr>
              <a:t>2</a:t>
            </a:r>
            <a:r>
              <a:rPr lang="ko-KR" altLang="en-US" sz="2400" dirty="0" smtClean="0">
                <a:latin typeface="+mj-ea"/>
                <a:ea typeface="+mj-ea"/>
              </a:rPr>
              <a:t>가지</a:t>
            </a:r>
            <a:endParaRPr lang="en-US" altLang="ko-KR" sz="2400" dirty="0" smtClean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ko-KR" altLang="en-US" sz="2400" dirty="0" smtClean="0">
                <a:latin typeface="+mj-ea"/>
                <a:ea typeface="+mj-ea"/>
              </a:rPr>
              <a:t>전공 또는 보유기술</a:t>
            </a:r>
            <a:r>
              <a:rPr lang="en-US" altLang="ko-KR" sz="2400" dirty="0" smtClean="0">
                <a:latin typeface="+mj-ea"/>
                <a:ea typeface="+mj-ea"/>
              </a:rPr>
              <a:t>(</a:t>
            </a:r>
            <a:r>
              <a:rPr lang="ko-KR" altLang="en-US" sz="2400" dirty="0" smtClean="0">
                <a:latin typeface="+mj-ea"/>
                <a:ea typeface="+mj-ea"/>
              </a:rPr>
              <a:t>자격증 관련</a:t>
            </a:r>
            <a:r>
              <a:rPr lang="en-US" altLang="ko-KR" sz="2400" dirty="0" smtClean="0">
                <a:latin typeface="+mj-ea"/>
                <a:ea typeface="+mj-ea"/>
              </a:rPr>
              <a:t>)2</a:t>
            </a:r>
            <a:r>
              <a:rPr lang="ko-KR" altLang="en-US" sz="2400" dirty="0" smtClean="0">
                <a:latin typeface="+mj-ea"/>
                <a:ea typeface="+mj-ea"/>
              </a:rPr>
              <a:t>가지</a:t>
            </a:r>
            <a:endParaRPr lang="en-US" altLang="ko-KR" sz="2400" dirty="0" smtClean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ko-KR" altLang="en-US" sz="2400" dirty="0" smtClean="0">
                <a:latin typeface="+mj-ea"/>
                <a:ea typeface="+mj-ea"/>
              </a:rPr>
              <a:t>본인의 강점과 약점 관련 </a:t>
            </a:r>
            <a:r>
              <a:rPr lang="en-US" altLang="ko-KR" sz="2400" dirty="0" smtClean="0">
                <a:latin typeface="+mj-ea"/>
                <a:ea typeface="+mj-ea"/>
              </a:rPr>
              <a:t>2</a:t>
            </a:r>
            <a:r>
              <a:rPr lang="ko-KR" altLang="en-US" sz="2400" dirty="0" smtClean="0">
                <a:latin typeface="+mj-ea"/>
                <a:ea typeface="+mj-ea"/>
              </a:rPr>
              <a:t>가지</a:t>
            </a:r>
            <a:endParaRPr lang="en-US" altLang="ko-KR" sz="2400" dirty="0" smtClean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ko-KR" altLang="en-US" sz="2400" dirty="0" smtClean="0">
                <a:latin typeface="+mj-ea"/>
                <a:ea typeface="+mj-ea"/>
              </a:rPr>
              <a:t>지원동기 및 포부 </a:t>
            </a:r>
            <a:r>
              <a:rPr lang="en-US" altLang="ko-KR" sz="2400" dirty="0" smtClean="0">
                <a:latin typeface="+mj-ea"/>
                <a:ea typeface="+mj-ea"/>
              </a:rPr>
              <a:t>2</a:t>
            </a:r>
            <a:r>
              <a:rPr lang="ko-KR" altLang="en-US" sz="2400" dirty="0" smtClean="0">
                <a:latin typeface="+mj-ea"/>
                <a:ea typeface="+mj-ea"/>
              </a:rPr>
              <a:t>가지</a:t>
            </a:r>
            <a:endParaRPr lang="en-US" altLang="ko-KR" sz="2400" dirty="0" smtClean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endParaRPr lang="en-US" altLang="ko-KR" sz="24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1326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고객응대실무 기말고사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레포트</a:t>
            </a:r>
            <a:r>
              <a:rPr lang="ko-KR" altLang="en-US" dirty="0" smtClean="0"/>
              <a:t> 대체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42901" y="2834640"/>
            <a:ext cx="11415712" cy="2708910"/>
          </a:xfrm>
        </p:spPr>
        <p:txBody>
          <a:bodyPr>
            <a:noAutofit/>
          </a:bodyPr>
          <a:lstStyle/>
          <a:p>
            <a:r>
              <a:rPr lang="ko-KR" altLang="en-US" sz="2400" b="1" dirty="0" smtClean="0">
                <a:latin typeface="+mj-ea"/>
                <a:ea typeface="+mj-ea"/>
              </a:rPr>
              <a:t>기한</a:t>
            </a:r>
            <a:r>
              <a:rPr lang="en-US" altLang="ko-KR" sz="2400" b="1" dirty="0" smtClean="0">
                <a:latin typeface="+mj-ea"/>
                <a:ea typeface="+mj-ea"/>
              </a:rPr>
              <a:t>: 12</a:t>
            </a:r>
            <a:r>
              <a:rPr lang="ko-KR" altLang="en-US" sz="2400" b="1" dirty="0" smtClean="0">
                <a:latin typeface="+mj-ea"/>
                <a:ea typeface="+mj-ea"/>
              </a:rPr>
              <a:t>월</a:t>
            </a:r>
            <a:r>
              <a:rPr lang="en-US" altLang="ko-KR" sz="2400" b="1" dirty="0" smtClean="0">
                <a:latin typeface="+mj-ea"/>
                <a:ea typeface="+mj-ea"/>
              </a:rPr>
              <a:t>2</a:t>
            </a:r>
            <a:r>
              <a:rPr lang="ko-KR" altLang="en-US" sz="2400" b="1" smtClean="0">
                <a:latin typeface="+mj-ea"/>
                <a:ea typeface="+mj-ea"/>
              </a:rPr>
              <a:t>일 </a:t>
            </a:r>
            <a:r>
              <a:rPr lang="en-US" altLang="ko-KR" sz="2400" b="1" smtClean="0">
                <a:latin typeface="+mj-ea"/>
                <a:ea typeface="+mj-ea"/>
              </a:rPr>
              <a:t>(</a:t>
            </a:r>
            <a:r>
              <a:rPr lang="ko-KR" altLang="en-US" sz="2400" b="1" smtClean="0">
                <a:latin typeface="+mj-ea"/>
                <a:ea typeface="+mj-ea"/>
              </a:rPr>
              <a:t>금</a:t>
            </a:r>
            <a:r>
              <a:rPr lang="en-US" altLang="ko-KR" sz="2400" b="1" smtClean="0">
                <a:latin typeface="+mj-ea"/>
                <a:ea typeface="+mj-ea"/>
              </a:rPr>
              <a:t>)  </a:t>
            </a:r>
            <a:r>
              <a:rPr lang="ko-KR" altLang="en-US" sz="2400" b="1" dirty="0" smtClean="0">
                <a:latin typeface="+mj-ea"/>
                <a:ea typeface="+mj-ea"/>
              </a:rPr>
              <a:t>담당교수</a:t>
            </a:r>
            <a:r>
              <a:rPr lang="en-US" altLang="ko-KR" sz="2400" b="1" dirty="0" smtClean="0">
                <a:latin typeface="+mj-ea"/>
                <a:ea typeface="+mj-ea"/>
              </a:rPr>
              <a:t>:  </a:t>
            </a:r>
            <a:r>
              <a:rPr lang="ko-KR" altLang="en-US" sz="2400" b="1" dirty="0" smtClean="0">
                <a:latin typeface="+mj-ea"/>
                <a:ea typeface="+mj-ea"/>
              </a:rPr>
              <a:t>문옥</a:t>
            </a:r>
            <a:endParaRPr lang="en-US" altLang="ko-KR" sz="2400" b="1" dirty="0" smtClean="0">
              <a:latin typeface="+mj-ea"/>
              <a:ea typeface="+mj-ea"/>
            </a:endParaRPr>
          </a:p>
          <a:p>
            <a:r>
              <a:rPr lang="en-US" altLang="ko-KR" sz="2400" b="1" dirty="0" smtClean="0">
                <a:latin typeface="+mj-ea"/>
                <a:ea typeface="+mj-ea"/>
              </a:rPr>
              <a:t>E-mail: moongreen1029@gmail.com</a:t>
            </a:r>
          </a:p>
          <a:p>
            <a:endParaRPr lang="en-US" altLang="ko-KR" sz="2400" dirty="0">
              <a:latin typeface="+mj-ea"/>
              <a:ea typeface="+mj-ea"/>
            </a:endParaRPr>
          </a:p>
          <a:p>
            <a:r>
              <a:rPr lang="ko-KR" altLang="en-US" sz="2400" b="1" dirty="0" smtClean="0">
                <a:latin typeface="+mj-ea"/>
                <a:ea typeface="+mj-ea"/>
              </a:rPr>
              <a:t>서비스기업의 고객만족 사례 </a:t>
            </a:r>
            <a:r>
              <a:rPr lang="en-US" altLang="ko-KR" sz="2400" b="1" dirty="0" smtClean="0">
                <a:latin typeface="+mj-ea"/>
                <a:ea typeface="+mj-ea"/>
              </a:rPr>
              <a:t>5</a:t>
            </a:r>
            <a:r>
              <a:rPr lang="ko-KR" altLang="en-US" sz="2400" b="1" dirty="0" smtClean="0">
                <a:latin typeface="+mj-ea"/>
                <a:ea typeface="+mj-ea"/>
              </a:rPr>
              <a:t>가지를 조사하여 제출하세요</a:t>
            </a:r>
            <a:r>
              <a:rPr lang="en-US" altLang="ko-KR" sz="2400" b="1" dirty="0" smtClean="0">
                <a:latin typeface="+mj-ea"/>
                <a:ea typeface="+mj-ea"/>
              </a:rPr>
              <a:t>.</a:t>
            </a:r>
            <a:endParaRPr lang="en-US" altLang="ko-KR" sz="24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16052248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2">
  <a:themeElements>
    <a:clrScheme name="Education02">
      <a:dk1>
        <a:srgbClr val="000000"/>
      </a:dk1>
      <a:lt1>
        <a:srgbClr val="FFFFFF"/>
      </a:lt1>
      <a:dk2>
        <a:srgbClr val="006699"/>
      </a:dk2>
      <a:lt2>
        <a:srgbClr val="ECF0ED"/>
      </a:lt2>
      <a:accent1>
        <a:srgbClr val="DF3939"/>
      </a:accent1>
      <a:accent2>
        <a:srgbClr val="F0A73C"/>
      </a:accent2>
      <a:accent3>
        <a:srgbClr val="21A6C5"/>
      </a:accent3>
      <a:accent4>
        <a:srgbClr val="BEC936"/>
      </a:accent4>
      <a:accent5>
        <a:srgbClr val="ECB0B0"/>
      </a:accent5>
      <a:accent6>
        <a:srgbClr val="C1C1C1"/>
      </a:accent6>
      <a:hlink>
        <a:srgbClr val="0099CC"/>
      </a:hlink>
      <a:folHlink>
        <a:srgbClr val="D361AA"/>
      </a:folHlink>
    </a:clrScheme>
    <a:fontScheme name="Education02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ducation02">
      <a:fillStyleLst>
        <a:solidFill>
          <a:schemeClr val="phClr"/>
        </a:solidFill>
        <a:solidFill>
          <a:schemeClr val="phClr">
            <a:tint val="60000"/>
            <a:satMod val="150000"/>
          </a:schemeClr>
        </a:solidFill>
        <a:gradFill rotWithShape="1">
          <a:gsLst>
            <a:gs pos="0">
              <a:schemeClr val="phClr">
                <a:shade val="100000"/>
                <a:satMod val="100000"/>
              </a:schemeClr>
            </a:gs>
            <a:gs pos="100000">
              <a:schemeClr val="phClr">
                <a:shade val="70000"/>
                <a:satMod val="12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127000" dist="25400" dir="13500000">
              <a:srgbClr val="000000">
                <a:alpha val="80000"/>
              </a:srgbClr>
            </a:innerShdw>
          </a:effectLst>
        </a:effectStyle>
        <a:effectStyle>
          <a:effectLst>
            <a:innerShdw blurRad="254000" dist="25400" dir="13500000">
              <a:srgbClr val="000000">
                <a:alpha val="80000"/>
              </a:srgbClr>
            </a:innerShdw>
          </a:effectLst>
        </a:effectStyle>
        <a:effectStyle>
          <a:effectLst>
            <a:outerShdw blurRad="50800" dist="508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9000000"/>
            </a:lightRig>
          </a:scene3d>
          <a:sp3d contourW="35560" prstMaterial="matte">
            <a:bevelT w="4445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20000"/>
              </a:schemeClr>
            </a:gs>
            <a:gs pos="100000">
              <a:schemeClr val="phClr">
                <a:tint val="70000"/>
                <a:shade val="100000"/>
                <a:satMod val="3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8000"/>
                <a:satMod val="200000"/>
              </a:schemeClr>
            </a:gs>
            <a:gs pos="100000">
              <a:schemeClr val="phClr">
                <a:shade val="86000"/>
                <a:satMod val="140000"/>
                <a:lumMod val="90000"/>
              </a:schemeClr>
            </a:gs>
          </a:gsLst>
          <a:lin ang="33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TM10237559[[fn=교육 테마]]</Template>
  <TotalTime>10</TotalTime>
  <Words>90</Words>
  <Application>Microsoft Office PowerPoint</Application>
  <PresentationFormat>와이드스크린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HY그래픽M</vt:lpstr>
      <vt:lpstr>맑은 고딕</vt:lpstr>
      <vt:lpstr>Arial</vt:lpstr>
      <vt:lpstr>Candara</vt:lpstr>
      <vt:lpstr>Corbel</vt:lpstr>
      <vt:lpstr>Wingdings 3</vt:lpstr>
      <vt:lpstr>New_Education02</vt:lpstr>
      <vt:lpstr>면접인터뷰실무 기말고사(레포트 대체)</vt:lpstr>
      <vt:lpstr>고객응대실무 기말고사(레포트 대체)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면접인터뷰실무 기말고사(레포트대체)</dc:title>
  <dc:creator>user</dc:creator>
  <cp:lastModifiedBy>Hp 6300</cp:lastModifiedBy>
  <cp:revision>7</cp:revision>
  <dcterms:created xsi:type="dcterms:W3CDTF">2022-11-21T04:21:22Z</dcterms:created>
  <dcterms:modified xsi:type="dcterms:W3CDTF">2022-11-23T01:00:28Z</dcterms:modified>
</cp:coreProperties>
</file>