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9" r:id="rId4"/>
    <p:sldId id="275" r:id="rId5"/>
    <p:sldId id="277" r:id="rId6"/>
    <p:sldId id="282" r:id="rId7"/>
    <p:sldId id="268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35C"/>
    <a:srgbClr val="E4B79C"/>
    <a:srgbClr val="E6D3C5"/>
    <a:srgbClr val="F9F4F1"/>
    <a:srgbClr val="EDD0BE"/>
    <a:srgbClr val="DEA886"/>
    <a:srgbClr val="DEC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0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3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1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6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7266-5F83-43E5-8B4C-B854B0D57007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08066" y="2895601"/>
            <a:ext cx="12192000" cy="398145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26" y="1905001"/>
            <a:ext cx="5998744" cy="1981200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446415" y="2172357"/>
            <a:ext cx="5586152" cy="1079500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kumimoji="0" lang="en-US" altLang="ko-KR" sz="110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4400" b="1" spc="-300" dirty="0" smtClean="0">
                <a:latin typeface="+mn-ea"/>
              </a:rPr>
              <a:t>의사소통능력</a:t>
            </a:r>
            <a:endParaRPr kumimoji="0" lang="en-US" altLang="ko-KR" sz="4400" b="1" spc="-300" dirty="0" smtClean="0">
              <a:latin typeface="+mn-e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52655" y="5154036"/>
            <a:ext cx="6226233" cy="10897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ko-KR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DATE : 20.1</a:t>
            </a:r>
            <a:r>
              <a:rPr lang="ko-KR" altLang="en-US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학기</a:t>
            </a:r>
            <a:r>
              <a:rPr lang="en-US" altLang="ko-KR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.1</a:t>
            </a:r>
            <a:r>
              <a:rPr lang="ko-KR" altLang="en-US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주차 비대면수업자료</a:t>
            </a:r>
            <a:endParaRPr lang="en-US" altLang="ko-KR" sz="2800" b="1" spc="-150" dirty="0" smtClean="0">
              <a:solidFill>
                <a:schemeClr val="tx1">
                  <a:lumMod val="75000"/>
                </a:schemeClr>
              </a:solidFill>
              <a:latin typeface="+mn-ea"/>
            </a:endParaRPr>
          </a:p>
          <a:p>
            <a:pPr eaLnBrk="1" hangingPunct="1">
              <a:buFontTx/>
              <a:buNone/>
              <a:defRPr/>
            </a:pPr>
            <a:r>
              <a:rPr lang="en-US" altLang="ko-KR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BY : </a:t>
            </a:r>
            <a:r>
              <a:rPr lang="ko-KR" altLang="en-US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사회복지학과 박진영 교수</a:t>
            </a:r>
            <a:endParaRPr lang="ko-KR" altLang="en-US" sz="2800" b="1" kern="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57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5301" y="324878"/>
            <a:ext cx="11696699" cy="6331076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06804" y="2416233"/>
            <a:ext cx="2988896" cy="69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1163" y="765424"/>
            <a:ext cx="4714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OPENING,</a:t>
            </a:r>
          </a:p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MY</a:t>
            </a:r>
            <a:b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</a:br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GREETING</a:t>
            </a:r>
            <a: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  <a:t/>
            </a:r>
            <a:b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</a:br>
            <a:endParaRPr lang="ru-RU" altLang="ko-KR" b="1" spc="-150" dirty="0">
              <a:latin typeface="+mj-lt"/>
              <a:ea typeface="나눔스퀘어 Extra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17777" y="1418779"/>
            <a:ext cx="6687532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안녕하십니까</a:t>
            </a:r>
            <a:r>
              <a:rPr lang="en-US" altLang="ko-KR" sz="2000" b="1" spc="-300" dirty="0" smtClean="0">
                <a:latin typeface="+mn-ea"/>
              </a:rPr>
              <a:t>? </a:t>
            </a:r>
            <a:r>
              <a:rPr lang="ko-KR" altLang="en-US" sz="2000" b="1" spc="-300" dirty="0" smtClean="0">
                <a:latin typeface="+mn-ea"/>
              </a:rPr>
              <a:t>국제대학교 사회복지학과 신입생 여러분</a:t>
            </a:r>
            <a:r>
              <a:rPr lang="en-US" altLang="ko-KR" sz="2000" b="1" spc="-300" dirty="0" smtClean="0">
                <a:latin typeface="+mn-ea"/>
              </a:rPr>
              <a:t>!!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b="1" spc="-300" dirty="0" smtClean="0">
                <a:latin typeface="+mn-ea"/>
              </a:rPr>
              <a:t>2020</a:t>
            </a:r>
            <a:r>
              <a:rPr lang="ko-KR" altLang="en-US" sz="2000" b="1" spc="-300" dirty="0" smtClean="0">
                <a:latin typeface="+mn-ea"/>
              </a:rPr>
              <a:t>학년도 </a:t>
            </a:r>
            <a:r>
              <a:rPr lang="en-US" altLang="ko-KR" sz="2000" b="1" spc="-300" dirty="0" smtClean="0">
                <a:latin typeface="+mn-ea"/>
              </a:rPr>
              <a:t>1</a:t>
            </a:r>
            <a:r>
              <a:rPr lang="ko-KR" altLang="en-US" sz="2000" b="1" spc="-300" dirty="0" smtClean="0">
                <a:latin typeface="+mn-ea"/>
              </a:rPr>
              <a:t>학기 </a:t>
            </a:r>
            <a:r>
              <a:rPr lang="ko-KR" altLang="en-US" sz="2000" b="1" spc="-300" dirty="0" smtClean="0">
                <a:latin typeface="+mn-ea"/>
              </a:rPr>
              <a:t>의사소통능력</a:t>
            </a:r>
            <a:r>
              <a:rPr lang="ko-KR" altLang="en-US" sz="2000" b="1" spc="-300" dirty="0" smtClean="0">
                <a:latin typeface="+mn-ea"/>
              </a:rPr>
              <a:t>을 </a:t>
            </a:r>
            <a:r>
              <a:rPr lang="ko-KR" altLang="en-US" sz="2000" b="1" spc="-300" dirty="0" smtClean="0">
                <a:latin typeface="+mn-ea"/>
              </a:rPr>
              <a:t>함께 할 박진영 교수입니다</a:t>
            </a:r>
            <a:r>
              <a:rPr lang="en-US" altLang="ko-KR" sz="2000" b="1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50" b="1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코로나 </a:t>
            </a:r>
            <a:r>
              <a:rPr lang="en-US" altLang="ko-KR" sz="2000" b="1" spc="-300" dirty="0" smtClean="0">
                <a:latin typeface="+mn-ea"/>
              </a:rPr>
              <a:t>19</a:t>
            </a:r>
            <a:r>
              <a:rPr lang="ko-KR" altLang="en-US" sz="2000" b="1" spc="-300" dirty="0" smtClean="0">
                <a:latin typeface="+mn-ea"/>
              </a:rPr>
              <a:t>로 인해 </a:t>
            </a:r>
            <a:r>
              <a:rPr lang="ko-KR" altLang="en-US" sz="2000" b="1" spc="-300" dirty="0" smtClean="0">
                <a:latin typeface="+mn-ea"/>
              </a:rPr>
              <a:t>우리 </a:t>
            </a:r>
            <a:r>
              <a:rPr lang="ko-KR" altLang="en-US" sz="2000" b="1" spc="-300" dirty="0">
                <a:latin typeface="+mn-ea"/>
              </a:rPr>
              <a:t>학</a:t>
            </a:r>
            <a:r>
              <a:rPr lang="ko-KR" altLang="en-US" sz="2000" b="1" spc="-300" dirty="0" smtClean="0">
                <a:latin typeface="+mn-ea"/>
              </a:rPr>
              <a:t>생들의 </a:t>
            </a:r>
            <a:r>
              <a:rPr lang="ko-KR" altLang="en-US" sz="2000" b="1" spc="-300" dirty="0" smtClean="0">
                <a:latin typeface="+mn-ea"/>
              </a:rPr>
              <a:t>얼굴을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마주하지 못하고 이렇게 비대면 수업으로 시작하게 되어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아쉽고 </a:t>
            </a:r>
            <a:r>
              <a:rPr lang="ko-KR" altLang="en-US" sz="2000" b="1" spc="-300" dirty="0" smtClean="0">
                <a:latin typeface="+mn-ea"/>
              </a:rPr>
              <a:t>서운합니다</a:t>
            </a:r>
            <a:r>
              <a:rPr lang="en-US" altLang="ko-KR" sz="2000" b="1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50" b="1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코로나 </a:t>
            </a:r>
            <a:r>
              <a:rPr lang="en-US" altLang="ko-KR" sz="2000" b="1" spc="-300" dirty="0" smtClean="0">
                <a:latin typeface="+mn-ea"/>
              </a:rPr>
              <a:t>19 </a:t>
            </a:r>
            <a:r>
              <a:rPr lang="ko-KR" altLang="en-US" sz="2000" b="1" spc="-300" dirty="0" smtClean="0">
                <a:latin typeface="+mn-ea"/>
              </a:rPr>
              <a:t>사태가 어서 진정이 되어 오프라인 수업에서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여러분들과 만나 따뜻한 캠퍼스의 봄을 만끽하고 싶습니다</a:t>
            </a:r>
            <a:r>
              <a:rPr lang="en-US" altLang="ko-KR" sz="2000" b="1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50" b="1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의사소통능력</a:t>
            </a:r>
            <a:r>
              <a:rPr lang="ko-KR" altLang="en-US" sz="2000" b="1" spc="-300" dirty="0" smtClean="0">
                <a:latin typeface="+mn-ea"/>
              </a:rPr>
              <a:t> </a:t>
            </a:r>
            <a:r>
              <a:rPr lang="en-US" altLang="ko-KR" sz="2000" b="1" spc="-300" dirty="0" smtClean="0">
                <a:latin typeface="+mn-ea"/>
              </a:rPr>
              <a:t>1</a:t>
            </a:r>
            <a:r>
              <a:rPr lang="ko-KR" altLang="en-US" sz="2000" b="1" spc="-300" dirty="0" smtClean="0">
                <a:latin typeface="+mn-ea"/>
              </a:rPr>
              <a:t>주차 첫 수업은 </a:t>
            </a:r>
            <a:r>
              <a:rPr lang="en-US" altLang="ko-KR" sz="2000" b="1" spc="-300" dirty="0" err="1" smtClean="0">
                <a:latin typeface="+mn-ea"/>
              </a:rPr>
              <a:t>ppt</a:t>
            </a:r>
            <a:r>
              <a:rPr lang="en-US" altLang="ko-KR" sz="2000" b="1" spc="-300" dirty="0" smtClean="0">
                <a:latin typeface="+mn-ea"/>
              </a:rPr>
              <a:t> </a:t>
            </a:r>
            <a:r>
              <a:rPr lang="ko-KR" altLang="en-US" sz="2000" b="1" spc="-300" dirty="0" smtClean="0">
                <a:latin typeface="+mn-ea"/>
              </a:rPr>
              <a:t>자료와 간단한 가정학습</a:t>
            </a:r>
            <a:r>
              <a:rPr lang="en-US" altLang="ko-KR" sz="2000" b="1" spc="-300" dirty="0" smtClean="0">
                <a:latin typeface="+mn-ea"/>
              </a:rPr>
              <a:t>(</a:t>
            </a:r>
            <a:r>
              <a:rPr lang="ko-KR" altLang="en-US" sz="2000" b="1" spc="-300" dirty="0" smtClean="0">
                <a:latin typeface="+mn-ea"/>
              </a:rPr>
              <a:t>과제</a:t>
            </a:r>
            <a:r>
              <a:rPr lang="en-US" altLang="ko-KR" sz="2000" b="1" spc="-300" dirty="0" smtClean="0">
                <a:latin typeface="+mn-ea"/>
              </a:rPr>
              <a:t>)</a:t>
            </a:r>
            <a:r>
              <a:rPr lang="ko-KR" altLang="en-US" sz="2000" b="1" spc="-300" dirty="0" smtClean="0">
                <a:latin typeface="+mn-ea"/>
              </a:rPr>
              <a:t>으로 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진행됩니다</a:t>
            </a:r>
            <a:r>
              <a:rPr lang="en-US" altLang="ko-KR" sz="2000" b="1" spc="-300" dirty="0" smtClean="0">
                <a:latin typeface="+mn-ea"/>
              </a:rPr>
              <a:t>. </a:t>
            </a:r>
            <a:r>
              <a:rPr lang="ko-KR" altLang="en-US" sz="2000" b="1" spc="-300" dirty="0" smtClean="0">
                <a:latin typeface="+mn-ea"/>
              </a:rPr>
              <a:t>우리</a:t>
            </a:r>
            <a:r>
              <a:rPr lang="en-US" altLang="ko-KR" sz="2000" b="1" spc="-300" dirty="0" smtClean="0">
                <a:latin typeface="+mn-ea"/>
              </a:rPr>
              <a:t>, </a:t>
            </a:r>
            <a:r>
              <a:rPr lang="ko-KR" altLang="en-US" sz="2000" b="1" spc="-300" dirty="0" smtClean="0">
                <a:latin typeface="+mn-ea"/>
              </a:rPr>
              <a:t>곧 만나게 될 오프라인 수업을 기대하면서 성실히 수업자료를 읽고 습득한 후 제시된 과제를 수행해봅시다</a:t>
            </a:r>
            <a:r>
              <a:rPr lang="en-US" altLang="ko-KR" sz="2000" b="1" spc="-300" dirty="0" smtClean="0"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감사합니다</a:t>
            </a:r>
            <a:r>
              <a:rPr lang="en-US" altLang="ko-KR" sz="2000" b="1" spc="-300" dirty="0" smtClean="0">
                <a:latin typeface="+mn-ea"/>
              </a:rPr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22" y="2891198"/>
            <a:ext cx="2537459" cy="2936947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2310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13796" y="2044676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</a:t>
            </a:r>
            <a:r>
              <a:rPr lang="en-US" altLang="ko-KR" sz="2400" b="1" spc="-150" dirty="0" smtClean="0">
                <a:latin typeface="+mn-ea"/>
              </a:rPr>
              <a:t>STORY 1</a:t>
            </a:r>
            <a:r>
              <a:rPr lang="en-US" altLang="ko-KR" sz="2400" b="1" spc="-150" dirty="0" smtClean="0">
                <a:latin typeface="+mn-ea"/>
              </a:rPr>
              <a:t>&gt;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의사소통</a:t>
            </a:r>
            <a:endParaRPr lang="en-US" altLang="ko-KR" sz="24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능력이란</a:t>
            </a:r>
            <a:r>
              <a:rPr lang="en-US" altLang="ko-KR" sz="2400" b="1" spc="-150" dirty="0" smtClean="0">
                <a:latin typeface="+mn-ea"/>
              </a:rPr>
              <a:t>?</a:t>
            </a:r>
            <a:endParaRPr lang="en-US" altLang="ko-KR" sz="2400" b="1" spc="-150" dirty="0" smtClean="0">
              <a:latin typeface="+mn-ea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의사소통능력이</a:t>
            </a:r>
            <a:r>
              <a:rPr lang="ko-KR" altLang="en-US" sz="2000" b="1" spc="-300" dirty="0" smtClean="0">
                <a:latin typeface="+mn-ea"/>
              </a:rPr>
              <a:t>란</a:t>
            </a:r>
            <a:r>
              <a:rPr lang="en-US" altLang="ko-KR" sz="2000" b="1" spc="-300" dirty="0" smtClean="0">
                <a:latin typeface="+mn-ea"/>
              </a:rPr>
              <a:t>?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의사소통능력의 구조는 다음과 같이 구분된다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latin typeface="+mn-ea"/>
              </a:rPr>
              <a:t>(1) </a:t>
            </a:r>
            <a:r>
              <a:rPr lang="ko-KR" altLang="en-US" sz="1600" b="1" spc="-300" dirty="0" err="1" smtClean="0">
                <a:latin typeface="+mn-ea"/>
              </a:rPr>
              <a:t>문서이해</a:t>
            </a:r>
            <a:r>
              <a:rPr lang="ko-KR" altLang="en-US" sz="1600" b="1" spc="-300" dirty="0" smtClean="0">
                <a:latin typeface="+mn-ea"/>
              </a:rPr>
              <a:t> </a:t>
            </a:r>
            <a:r>
              <a:rPr lang="en-US" altLang="ko-KR" sz="1600" b="1" spc="-300" dirty="0" smtClean="0">
                <a:latin typeface="+mn-ea"/>
              </a:rPr>
              <a:t>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다른 사람이 작성한 글을 읽고 그 내용을 이해하는 능력</a:t>
            </a:r>
            <a:endParaRPr lang="en-US" altLang="ko-KR" sz="1600" b="1" spc="-3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latin typeface="+mn-ea"/>
              </a:rPr>
              <a:t>(2)</a:t>
            </a:r>
            <a:r>
              <a:rPr lang="ko-KR" altLang="en-US" sz="1600" b="1" spc="-300" dirty="0" smtClean="0">
                <a:latin typeface="+mn-ea"/>
              </a:rPr>
              <a:t> </a:t>
            </a:r>
            <a:r>
              <a:rPr lang="ko-KR" altLang="en-US" sz="1600" b="1" spc="-300" dirty="0" smtClean="0">
                <a:latin typeface="+mn-ea"/>
              </a:rPr>
              <a:t>문서작성 </a:t>
            </a:r>
            <a:r>
              <a:rPr lang="en-US" altLang="ko-KR" sz="1600" b="1" spc="-300" dirty="0" smtClean="0">
                <a:latin typeface="+mn-ea"/>
              </a:rPr>
              <a:t>: </a:t>
            </a:r>
            <a:r>
              <a:rPr lang="en-US" altLang="ko-KR" sz="1600" b="1" spc="-300" dirty="0" smtClean="0">
                <a:latin typeface="+mn-ea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자신이 뜻한 바를 글로 나타내는 능력</a:t>
            </a:r>
            <a:endParaRPr lang="en-US" altLang="ko-KR" sz="1600" spc="-30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latin typeface="+mn-ea"/>
              </a:rPr>
              <a:t>(3) </a:t>
            </a:r>
            <a:r>
              <a:rPr lang="ko-KR" altLang="en-US" sz="1600" b="1" spc="-300" dirty="0" smtClean="0">
                <a:latin typeface="+mn-ea"/>
              </a:rPr>
              <a:t>경청 </a:t>
            </a:r>
            <a:r>
              <a:rPr lang="en-US" altLang="ko-KR" sz="1600" b="1" spc="-300" dirty="0" smtClean="0">
                <a:latin typeface="+mn-ea"/>
              </a:rPr>
              <a:t>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다른 사람의 말을 듣고 그 내용을 이해하는 능력</a:t>
            </a:r>
            <a:endParaRPr lang="en-US" altLang="ko-KR" sz="1600" spc="-30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latin typeface="+mn-ea"/>
              </a:rPr>
              <a:t>(4) </a:t>
            </a:r>
            <a:r>
              <a:rPr lang="ko-KR" altLang="en-US" sz="1600" b="1" spc="-300" dirty="0" smtClean="0">
                <a:latin typeface="+mn-ea"/>
              </a:rPr>
              <a:t>의사표현 </a:t>
            </a:r>
            <a:r>
              <a:rPr lang="en-US" altLang="ko-KR" sz="1600" b="1" spc="-300" dirty="0" smtClean="0">
                <a:latin typeface="+mn-ea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자기가 뜻한 바를 말로 나타내는 능력</a:t>
            </a:r>
            <a:endParaRPr lang="en-US" altLang="ko-KR" sz="1600" spc="-30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latin typeface="+mn-ea"/>
              </a:rPr>
              <a:t>(5) </a:t>
            </a:r>
            <a:r>
              <a:rPr lang="ko-KR" altLang="en-US" sz="1600" b="1" spc="-300" dirty="0" smtClean="0">
                <a:latin typeface="+mn-ea"/>
              </a:rPr>
              <a:t>기초 외국어 </a:t>
            </a:r>
            <a:r>
              <a:rPr lang="en-US" altLang="ko-KR" sz="1600" b="1" spc="-300" dirty="0" smtClean="0">
                <a:latin typeface="+mn-ea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외국어로 의사소통 할 수 있는 능력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4200" spc="-300" dirty="0" smtClean="0"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82773" y="1127550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앞서 설명한 개념 중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의사소통능력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수업시간을 통해 중점적으로 다룰 내용은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,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C00000"/>
                </a:solidFill>
                <a:latin typeface="+mn-ea"/>
              </a:rPr>
              <a:t>(1) </a:t>
            </a:r>
            <a:r>
              <a:rPr lang="ko-KR" altLang="en-US" sz="1600" b="1" spc="-300" dirty="0" smtClean="0">
                <a:solidFill>
                  <a:srgbClr val="C00000"/>
                </a:solidFill>
                <a:latin typeface="+mn-ea"/>
              </a:rPr>
              <a:t>문서 이해와 </a:t>
            </a:r>
            <a:r>
              <a:rPr lang="en-US" altLang="ko-KR" sz="1600" b="1" spc="-300" dirty="0" smtClean="0">
                <a:solidFill>
                  <a:srgbClr val="C00000"/>
                </a:solidFill>
                <a:latin typeface="+mn-ea"/>
              </a:rPr>
              <a:t>( </a:t>
            </a:r>
            <a:r>
              <a:rPr lang="en-US" altLang="ko-KR" sz="1600" b="1" spc="-300" dirty="0" smtClean="0">
                <a:solidFill>
                  <a:srgbClr val="C00000"/>
                </a:solidFill>
                <a:latin typeface="+mn-ea"/>
              </a:rPr>
              <a:t>2) </a:t>
            </a:r>
            <a:r>
              <a:rPr lang="ko-KR" altLang="en-US" sz="1600" b="1" spc="-300" dirty="0" smtClean="0">
                <a:solidFill>
                  <a:srgbClr val="C00000"/>
                </a:solidFill>
                <a:latin typeface="+mn-ea"/>
              </a:rPr>
              <a:t>문서작성이다</a:t>
            </a:r>
            <a:r>
              <a:rPr lang="en-US" altLang="ko-KR" sz="1600" b="1" spc="-300" dirty="0" smtClean="0">
                <a:solidFill>
                  <a:srgbClr val="C00000"/>
                </a:solidFill>
                <a:latin typeface="+mn-ea"/>
              </a:rPr>
              <a:t>.</a:t>
            </a:r>
            <a:endParaRPr lang="en-US" altLang="ko-KR" sz="1600" b="1" spc="-300" dirty="0" smtClean="0">
              <a:solidFill>
                <a:srgbClr val="C0000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즉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20</a:t>
            </a:r>
            <a:r>
              <a:rPr lang="ko-KR" altLang="en-US" sz="1600" spc="-300" dirty="0" smtClean="0">
                <a:latin typeface="+mn-ea"/>
              </a:rPr>
              <a:t>학년도 </a:t>
            </a:r>
            <a:r>
              <a:rPr lang="en-US" altLang="ko-KR" sz="1600" spc="-300" dirty="0" smtClean="0">
                <a:latin typeface="+mn-ea"/>
              </a:rPr>
              <a:t>1</a:t>
            </a:r>
            <a:r>
              <a:rPr lang="ko-KR" altLang="en-US" sz="1600" spc="-300" dirty="0" smtClean="0">
                <a:latin typeface="+mn-ea"/>
              </a:rPr>
              <a:t>학기 의사소통능력의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수업 목표는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solidFill>
                  <a:srgbClr val="C00000"/>
                </a:solidFill>
                <a:latin typeface="+mn-ea"/>
              </a:rPr>
              <a:t>컴퓨터를 활용한 문서 이해와 </a:t>
            </a:r>
            <a:endParaRPr lang="en-US" altLang="ko-KR" sz="1600" b="1" spc="-300" dirty="0" smtClean="0">
              <a:solidFill>
                <a:srgbClr val="C0000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solidFill>
                  <a:srgbClr val="C00000"/>
                </a:solidFill>
                <a:latin typeface="+mn-ea"/>
              </a:rPr>
              <a:t>문서작성 능력을 향상시키는 것이다</a:t>
            </a:r>
            <a:r>
              <a:rPr lang="en-US" altLang="ko-KR" sz="1600" b="1" spc="-300" dirty="0" smtClean="0">
                <a:solidFill>
                  <a:srgbClr val="C00000"/>
                </a:solidFill>
                <a:latin typeface="+mn-ea"/>
              </a:rPr>
              <a:t>.</a:t>
            </a:r>
            <a:endParaRPr lang="en-US" altLang="ko-KR" sz="1600" b="1" spc="-300" dirty="0" smtClean="0">
              <a:solidFill>
                <a:srgbClr val="C0000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본 수업은 매주 컴퓨터를 활용한 문서작성을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실습하여 해당되는 과제물을 제출하고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제출된 과제물의 누적 점수가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최종 학점으로 결정된다</a:t>
            </a:r>
            <a:r>
              <a:rPr lang="en-US" altLang="ko-KR" sz="1600" spc="-300" dirty="0" smtClean="0">
                <a:latin typeface="+mn-ea"/>
              </a:rPr>
              <a:t>. </a:t>
            </a:r>
            <a:endParaRPr lang="en-US" altLang="ko-KR" sz="1600" spc="-3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81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문서 이해 및 작성에 대하여</a:t>
            </a:r>
            <a:r>
              <a:rPr lang="en-US" altLang="ko-KR" sz="2000" b="1" spc="-300" dirty="0" smtClean="0">
                <a:latin typeface="+mn-ea"/>
              </a:rPr>
              <a:t>..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사람들은 자신이 속한 조직의 업무에 따라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실적 </a:t>
            </a:r>
            <a:r>
              <a:rPr lang="ko-KR" altLang="en-US" sz="1600" spc="-300" dirty="0" err="1" smtClean="0">
                <a:latin typeface="+mn-ea"/>
              </a:rPr>
              <a:t>관리표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계약서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약관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제안서 등 다양한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문서를 다루게 된다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문서에 포함된 내용을 이해하고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능숙하게 자신이 해야 할 일을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파악하는 능력은 조직에서 매우 중요하다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또한 문서를 이해했다면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작성할 줄도 알아야 한다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일정한 형식에 맞추어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문서를 작성할 때 통일성 있는 문서 편집 능력이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요구되며 논리성을 갖춘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문서 작성 능력이 요구된다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41209" y="1105679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문서를 작성할 때는 주어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목적어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서술어 등 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내가 작성한 문장의 어법이 맞는지 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읽어보면서 수정하는 노력이 필요하다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제 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3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자에게 내가 쓴 글을 보여주고 의미 전달이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잘 되고 있는지를 검토해보는 것도 중요하다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요즘은 컴퓨터 시대</a:t>
            </a:r>
            <a:r>
              <a:rPr lang="en-US" altLang="ko-KR" sz="1600" spc="-300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!!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조직 내에서의 문서 작성은 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컴퓨터를 활용해야 한다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컴퓨터가 익숙하지 않나요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지속적인 연습만이 해결책이다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매일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하루 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10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분씩  컴퓨터 작성 능력을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연습해보자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어느 덧 컴퓨터는 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가장 편리한 존재가 되어 있을 것이다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중요한 것은 꾸준함이다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.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13796" y="2044676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</a:t>
            </a:r>
            <a:r>
              <a:rPr lang="en-US" altLang="ko-KR" sz="2400" b="1" spc="-150" dirty="0" smtClean="0">
                <a:latin typeface="+mn-ea"/>
              </a:rPr>
              <a:t>STORY 2</a:t>
            </a:r>
            <a:r>
              <a:rPr lang="en-US" altLang="ko-KR" sz="2400" b="1" spc="-150" dirty="0" smtClean="0">
                <a:latin typeface="+mn-ea"/>
              </a:rPr>
              <a:t>&gt;</a:t>
            </a:r>
            <a:endParaRPr lang="en-US" altLang="ko-KR" sz="2400" b="1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문서 이해 및</a:t>
            </a:r>
            <a:endParaRPr lang="en-US" altLang="ko-KR" sz="24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작성 능력이란</a:t>
            </a:r>
            <a:r>
              <a:rPr lang="en-US" altLang="ko-KR" sz="2400" b="1" spc="-150" dirty="0" smtClean="0">
                <a:latin typeface="+mn-e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14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사회복지 조직 내에서의 문서 이해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사회복지기관에서는 </a:t>
            </a:r>
            <a:r>
              <a:rPr lang="ko-KR" altLang="en-US" sz="1600" spc="-300" dirty="0" err="1" smtClean="0">
                <a:latin typeface="+mn-ea"/>
              </a:rPr>
              <a:t>사회복지사에게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다양한 문서 작성을 요구한다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따라서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본 수업시간에서는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예비사회복지사로서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작성해야 할 사회복지 현장실습 관련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양식을 순차적으로 이해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작성하는 과정을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시작할 것이다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22306" y="1170335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solidFill>
                  <a:srgbClr val="0070C0"/>
                </a:solidFill>
                <a:latin typeface="+mn-ea"/>
              </a:rPr>
              <a:t>올바른 문서 작성 요령</a:t>
            </a:r>
            <a:endParaRPr lang="en-US" altLang="ko-KR" sz="2000" b="1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b="1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b="1" spc="-300" dirty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Tip 1.  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작성한 문장의 어법이 정확한가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Tip 2.  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작성한 문장의 의미 전달이 잘 되고 있는가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Tip 3.  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육하원칙에 의거하여 문장을 </a:t>
            </a:r>
            <a:r>
              <a:rPr lang="ko-KR" altLang="en-US" sz="1600" b="1" spc="-300" dirty="0" err="1" smtClean="0">
                <a:solidFill>
                  <a:srgbClr val="0070C0"/>
                </a:solidFill>
                <a:latin typeface="+mn-ea"/>
              </a:rPr>
              <a:t>서술하였나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Tip 4.  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제시된 문장 양식을 기반으로 내용을 풍부</a:t>
            </a:r>
            <a:endParaRPr lang="en-US" altLang="ko-KR" sz="1600" b="1" spc="-300" dirty="0" smtClean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하고 자세하게 기록하였는가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Tip 5.  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한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눈에 보기에 일관되고 통일성 있는 편집</a:t>
            </a:r>
            <a:endParaRPr lang="en-US" altLang="ko-KR" sz="1600" b="1" spc="-300" dirty="0" smtClean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을 하였는가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ko-KR" sz="1600" b="1" spc="-300" dirty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ko-KR" sz="1600" b="1" spc="-300" dirty="0" smtClean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위의 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가지의 조건이 충족되어야 올바른 문서가</a:t>
            </a:r>
            <a:endParaRPr lang="en-US" altLang="ko-KR" sz="1600" b="1" spc="-300" dirty="0" smtClean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작성되는 것이다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56591" y="1821538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</a:t>
            </a:r>
            <a:r>
              <a:rPr lang="en-US" altLang="ko-KR" sz="2400" b="1" spc="-150" dirty="0" smtClean="0">
                <a:latin typeface="+mn-ea"/>
              </a:rPr>
              <a:t>STORY 3</a:t>
            </a:r>
            <a:r>
              <a:rPr lang="en-US" altLang="ko-KR" sz="2400" b="1" spc="-150" dirty="0" smtClean="0">
                <a:latin typeface="+mn-ea"/>
              </a:rPr>
              <a:t>&gt;</a:t>
            </a:r>
            <a:endParaRPr lang="en-US" altLang="ko-KR" sz="2400" b="1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사회복지 조직 </a:t>
            </a:r>
            <a:endParaRPr lang="en-US" altLang="ko-KR" sz="24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내에서의</a:t>
            </a:r>
            <a:endParaRPr lang="en-US" altLang="ko-KR" sz="24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문서 이해</a:t>
            </a:r>
            <a:endParaRPr lang="en-US" altLang="ko-KR" sz="2400" b="1" spc="-1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30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문서를 작성하기 전</a:t>
            </a:r>
            <a:r>
              <a:rPr lang="en-US" altLang="ko-KR" sz="2000" b="1" spc="-300" dirty="0" smtClean="0">
                <a:latin typeface="+mn-ea"/>
              </a:rPr>
              <a:t>,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경험을 떠올려보세요</a:t>
            </a:r>
            <a:r>
              <a:rPr lang="en-US" altLang="ko-KR" sz="2000" b="1" spc="-300" dirty="0" smtClean="0">
                <a:latin typeface="+mn-ea"/>
              </a:rPr>
              <a:t>.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□ 자원봉사를 했던 경험이 있나요</a:t>
            </a:r>
            <a:r>
              <a:rPr lang="en-US" altLang="ko-KR" sz="1600" spc="-300" dirty="0" smtClean="0"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□ </a:t>
            </a:r>
            <a:r>
              <a:rPr lang="ko-KR" altLang="en-US" sz="1600" spc="-300" dirty="0" smtClean="0">
                <a:latin typeface="+mn-ea"/>
              </a:rPr>
              <a:t>나의 역할은 무엇이었나요</a:t>
            </a:r>
            <a:r>
              <a:rPr lang="en-US" altLang="ko-KR" sz="1600" spc="-300" dirty="0" smtClean="0"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□ </a:t>
            </a:r>
            <a:r>
              <a:rPr lang="ko-KR" altLang="en-US" sz="1600" spc="-300" dirty="0" smtClean="0">
                <a:latin typeface="+mn-ea"/>
              </a:rPr>
              <a:t>누군가에게 내가 했던 자원봉사 경험을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설명할 수 있나요</a:t>
            </a:r>
            <a:r>
              <a:rPr lang="en-US" altLang="ko-KR" sz="1600" spc="-300" dirty="0" smtClean="0">
                <a:latin typeface="+mn-ea"/>
              </a:rPr>
              <a:t>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□ </a:t>
            </a:r>
            <a:r>
              <a:rPr lang="ko-KR" altLang="en-US" sz="1600" spc="-300" dirty="0" smtClean="0">
                <a:latin typeface="+mn-ea"/>
              </a:rPr>
              <a:t>그 설명을 글로 옮겨 적을 수 있나요</a:t>
            </a:r>
            <a:r>
              <a:rPr lang="en-US" altLang="ko-KR" sz="1600" spc="-300" dirty="0" smtClean="0">
                <a:latin typeface="+mn-ea"/>
              </a:rPr>
              <a:t>?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813048" y="1105679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의사소통능력 </a:t>
            </a:r>
            <a:r>
              <a:rPr lang="en-US" altLang="ko-KR" sz="1600" spc="-300" dirty="0" smtClean="0">
                <a:latin typeface="+mn-ea"/>
              </a:rPr>
              <a:t>1</a:t>
            </a:r>
            <a:r>
              <a:rPr lang="ko-KR" altLang="en-US" sz="1600" spc="-300" dirty="0" smtClean="0">
                <a:latin typeface="+mn-ea"/>
              </a:rPr>
              <a:t>주차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과제를 제시합니다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자원봉사활동 일지를 작성해봅시다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내가 했었던 자원봉사활동을 경험을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떠올리면서 그 날의 경험이 글로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잘 표현될 수 있도록 문서를 작성해봅시다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최근의 </a:t>
            </a:r>
            <a:r>
              <a:rPr lang="ko-KR" altLang="en-US" sz="1600" spc="-300" dirty="0" err="1" smtClean="0">
                <a:latin typeface="+mn-ea"/>
              </a:rPr>
              <a:t>경험이어도</a:t>
            </a:r>
            <a:r>
              <a:rPr lang="ko-KR" altLang="en-US" sz="1600" spc="-300" dirty="0" smtClean="0">
                <a:latin typeface="+mn-ea"/>
              </a:rPr>
              <a:t> 좋고</a:t>
            </a:r>
            <a:r>
              <a:rPr lang="en-US" altLang="ko-KR" sz="1600" spc="-300" dirty="0" smtClean="0">
                <a:latin typeface="+mn-ea"/>
              </a:rPr>
              <a:t>,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오래 전 과거의 </a:t>
            </a:r>
            <a:r>
              <a:rPr lang="ko-KR" altLang="en-US" sz="1600" spc="-300" dirty="0" err="1" smtClean="0">
                <a:latin typeface="+mn-ea"/>
              </a:rPr>
              <a:t>경험이어도</a:t>
            </a:r>
            <a:r>
              <a:rPr lang="ko-KR" altLang="en-US" sz="1600" spc="-300" dirty="0" smtClean="0">
                <a:latin typeface="+mn-ea"/>
              </a:rPr>
              <a:t> 좋습니다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그 경험을 문서로 작성하는 것이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1</a:t>
            </a:r>
            <a:r>
              <a:rPr lang="ko-KR" altLang="en-US" sz="1600" spc="-300" dirty="0" smtClean="0">
                <a:latin typeface="+mn-ea"/>
              </a:rPr>
              <a:t>주차 첫 과제입니다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56591" y="1979479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</a:t>
            </a:r>
            <a:r>
              <a:rPr lang="en-US" altLang="ko-KR" sz="2400" b="1" spc="-150" dirty="0" smtClean="0">
                <a:latin typeface="+mn-ea"/>
              </a:rPr>
              <a:t>STORY 4</a:t>
            </a:r>
            <a:r>
              <a:rPr lang="en-US" altLang="ko-KR" sz="2400" b="1" spc="-150" dirty="0" smtClean="0">
                <a:latin typeface="+mn-ea"/>
              </a:rPr>
              <a:t>&gt;</a:t>
            </a:r>
            <a:endParaRPr lang="en-US" altLang="ko-KR" sz="2400" b="1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smtClean="0">
                <a:latin typeface="+mn-ea"/>
              </a:rPr>
              <a:t>자원봉사일지</a:t>
            </a:r>
            <a:endParaRPr lang="en-US" altLang="ko-KR" sz="24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400" b="1" spc="-150" dirty="0" err="1" smtClean="0">
                <a:latin typeface="+mn-ea"/>
              </a:rPr>
              <a:t>작성해보기</a:t>
            </a:r>
            <a:endParaRPr lang="en-US" altLang="ko-KR" sz="2400" b="1" spc="-1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55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17639" y="2409825"/>
            <a:ext cx="2236421" cy="7620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grpSp>
        <p:nvGrpSpPr>
          <p:cNvPr id="12" name="Group 508"/>
          <p:cNvGrpSpPr/>
          <p:nvPr/>
        </p:nvGrpSpPr>
        <p:grpSpPr>
          <a:xfrm>
            <a:off x="3261769" y="0"/>
            <a:ext cx="1666065" cy="4650665"/>
            <a:chOff x="-240163" y="-4116026"/>
            <a:chExt cx="2128090" cy="5940369"/>
          </a:xfrm>
        </p:grpSpPr>
        <p:sp>
          <p:nvSpPr>
            <p:cNvPr id="13" name="Shape 505"/>
            <p:cNvSpPr/>
            <p:nvPr/>
          </p:nvSpPr>
          <p:spPr>
            <a:xfrm>
              <a:off x="835970" y="-4116026"/>
              <a:ext cx="0" cy="5454977"/>
            </a:xfrm>
            <a:prstGeom prst="line">
              <a:avLst/>
            </a:prstGeom>
            <a:noFill/>
            <a:ln w="25400" cap="flat">
              <a:solidFill>
                <a:srgbClr val="565656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506"/>
            <p:cNvSpPr/>
            <p:nvPr/>
          </p:nvSpPr>
          <p:spPr>
            <a:xfrm>
              <a:off x="-240163" y="-282677"/>
              <a:ext cx="2128090" cy="2107020"/>
            </a:xfrm>
            <a:prstGeom prst="ellipse">
              <a:avLst/>
            </a:prstGeom>
            <a:solidFill>
              <a:srgbClr val="565656"/>
            </a:solidFill>
            <a:ln w="3175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2" name="Shape 509"/>
          <p:cNvSpPr/>
          <p:nvPr/>
        </p:nvSpPr>
        <p:spPr>
          <a:xfrm rot="13500000">
            <a:off x="4838364" y="3252448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335643" y="3001097"/>
            <a:ext cx="1507964" cy="1473559"/>
          </a:xfrm>
          <a:prstGeom prst="rect">
            <a:avLst/>
          </a:prstGeom>
          <a:ln>
            <a:noFill/>
          </a:ln>
        </p:spPr>
        <p:txBody>
          <a:bodyPr rtlCol="0">
            <a:normAutofit fontScale="92500" lnSpcReduction="2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 smtClean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05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36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의사</a:t>
            </a:r>
            <a:endParaRPr lang="en-US" altLang="ko-KR" sz="3600" b="1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36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소통</a:t>
            </a:r>
            <a:endParaRPr lang="en-US" altLang="ko-KR" sz="3600" b="1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60553" y="1151171"/>
            <a:ext cx="2727643" cy="2141229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000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교육자료를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잘 읽어보셨나요</a:t>
            </a:r>
            <a:r>
              <a:rPr lang="en-US" altLang="ko-KR" sz="2800" b="1" spc="-150" dirty="0" smtClean="0">
                <a:latin typeface="+mn-ea"/>
              </a:rPr>
              <a:t>?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92387" y="2624973"/>
            <a:ext cx="2727643" cy="3451631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여러분들이 작성해야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할 과제는 한글파일로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첨부되어 있습니다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작성해야 할 양식이 제시되어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있으며</a:t>
            </a:r>
            <a:r>
              <a:rPr lang="en-US" altLang="ko-KR" sz="1600" spc="-150" dirty="0" smtClean="0">
                <a:latin typeface="+mn-ea"/>
              </a:rPr>
              <a:t>, </a:t>
            </a:r>
            <a:r>
              <a:rPr lang="ko-KR" altLang="en-US" sz="1600" spc="-150" dirty="0" smtClean="0">
                <a:latin typeface="+mn-ea"/>
              </a:rPr>
              <a:t>작성 요령 또한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설명되어 있습니다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또한 우수하게 작성된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샘플 자료도 제시되어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있습니다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750" y="515819"/>
            <a:ext cx="2826743" cy="2692340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770305" y="515820"/>
            <a:ext cx="2727643" cy="26923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앞으로 나는</a:t>
            </a:r>
            <a:r>
              <a:rPr lang="en-US" altLang="ko-KR" sz="1600" spc="-150" dirty="0" smtClean="0">
                <a:latin typeface="+mn-ea"/>
              </a:rPr>
              <a:t>…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어법에 맞게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문장을 작성하는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습관을 기르겠습니다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어법</a:t>
            </a:r>
            <a:r>
              <a:rPr lang="en-US" altLang="ko-KR" sz="1600" spc="-150" dirty="0" smtClean="0">
                <a:latin typeface="+mn-ea"/>
              </a:rPr>
              <a:t>!!! </a:t>
            </a:r>
            <a:r>
              <a:rPr lang="ko-KR" altLang="en-US" sz="1600" spc="-150" dirty="0" smtClean="0">
                <a:latin typeface="+mn-ea"/>
              </a:rPr>
              <a:t>정복</a:t>
            </a:r>
            <a:r>
              <a:rPr lang="en-US" altLang="ko-KR" sz="1600" spc="-150" dirty="0" smtClean="0">
                <a:latin typeface="+mn-ea"/>
              </a:rPr>
              <a:t>!!!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9098196" y="3512339"/>
            <a:ext cx="2727643" cy="26923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앞으로 나는</a:t>
            </a:r>
            <a:r>
              <a:rPr lang="en-US" altLang="ko-KR" sz="1600" spc="-150" dirty="0" smtClean="0">
                <a:latin typeface="+mn-ea"/>
              </a:rPr>
              <a:t>…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컴퓨터와 친해지겠습니다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집에 컴퓨터가 없어서 걱정</a:t>
            </a:r>
            <a:r>
              <a:rPr lang="en-US" altLang="ko-KR" sz="1600" spc="-150" dirty="0" smtClean="0">
                <a:latin typeface="+mn-ea"/>
              </a:rPr>
              <a:t>?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 smtClean="0">
                <a:latin typeface="+mn-ea"/>
              </a:rPr>
              <a:t>NONONO!!!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학교 </a:t>
            </a:r>
            <a:r>
              <a:rPr lang="en-US" altLang="ko-KR" sz="1600" spc="-150" dirty="0" smtClean="0">
                <a:latin typeface="+mn-ea"/>
              </a:rPr>
              <a:t>402</a:t>
            </a:r>
            <a:r>
              <a:rPr lang="ko-KR" altLang="en-US" sz="1600" spc="-150" dirty="0" smtClean="0">
                <a:latin typeface="+mn-ea"/>
              </a:rPr>
              <a:t>호 컴퓨터 실습실은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여러분들을 위해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늘 열려 있습니다</a:t>
            </a:r>
            <a:r>
              <a:rPr lang="en-US" altLang="ko-KR" sz="1600" spc="-150" dirty="0" smtClean="0">
                <a:latin typeface="+mn-ea"/>
              </a:rPr>
              <a:t>.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62" y="3507517"/>
            <a:ext cx="2826743" cy="269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5301" y="324878"/>
            <a:ext cx="11696699" cy="6331076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06804" y="2416233"/>
            <a:ext cx="2988896" cy="69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1163" y="765424"/>
            <a:ext cx="4714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FINISH</a:t>
            </a:r>
          </a:p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MY</a:t>
            </a:r>
            <a:b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</a:br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PRESENTATION</a:t>
            </a:r>
            <a: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  <a:t/>
            </a:r>
            <a:b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</a:br>
            <a:r>
              <a:rPr lang="en-US" altLang="ko-KR" b="1" spc="-150" dirty="0" smtClean="0">
                <a:latin typeface="+mj-lt"/>
                <a:ea typeface="나눔스퀘어 ExtraBold" panose="020B0600000101010101" pitchFamily="50" charset="-127"/>
                <a:cs typeface="Calibri" panose="020F0502020204030204" pitchFamily="34" charset="0"/>
              </a:rPr>
              <a:t>THANK YOU</a:t>
            </a:r>
            <a:endParaRPr lang="ru-RU" altLang="ko-KR" b="1" spc="-150" dirty="0">
              <a:latin typeface="+mj-lt"/>
              <a:ea typeface="나눔스퀘어 ExtraBold" panose="020B0600000101010101" pitchFamily="50" charset="-127"/>
              <a:cs typeface="Calibri" panose="020F050202020403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968" y="2416233"/>
            <a:ext cx="3310977" cy="291135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090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667</Words>
  <Application>Microsoft Office PowerPoint</Application>
  <PresentationFormat>와이드스크린</PresentationFormat>
  <Paragraphs>199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Helvetica Light</vt:lpstr>
      <vt:lpstr>Roboto Slab Regular</vt:lpstr>
      <vt:lpstr>나눔스퀘어</vt:lpstr>
      <vt:lpstr>나눔스퀘어 Bold</vt:lpstr>
      <vt:lpstr>나눔스퀘어 ExtraBold</vt:lpstr>
      <vt:lpstr>맑은 고딕</vt:lpstr>
      <vt:lpstr>휴먼모음T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admin</cp:lastModifiedBy>
  <cp:revision>89</cp:revision>
  <dcterms:created xsi:type="dcterms:W3CDTF">2017-09-09T13:40:14Z</dcterms:created>
  <dcterms:modified xsi:type="dcterms:W3CDTF">2020-04-01T03:29:17Z</dcterms:modified>
</cp:coreProperties>
</file>