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17" r:id="rId3"/>
    <p:sldId id="294" r:id="rId4"/>
    <p:sldId id="280" r:id="rId5"/>
    <p:sldId id="314" r:id="rId6"/>
    <p:sldId id="295" r:id="rId7"/>
    <p:sldId id="307" r:id="rId8"/>
    <p:sldId id="301" r:id="rId9"/>
    <p:sldId id="315" r:id="rId10"/>
    <p:sldId id="308" r:id="rId11"/>
    <p:sldId id="316" r:id="rId12"/>
    <p:sldId id="313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CEAE4-1927-42CA-90EE-E3B35A52DFE7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6DD23-92DB-411C-BE99-5ED3DF2BA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23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4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99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818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78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CC686C-2552-4C7C-BF32-EDD7B65F1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FC53F0-35BF-4131-8F4C-AE1CF677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F4C9D-70D3-4A1D-BBD6-B2C6A49F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1E77B0-E342-4E73-99C0-E66D1234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BBFC12-9AF4-4AD1-BB74-C75246E7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01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289C98-14F6-4F33-A0D6-F4650A8B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28E49A-8C57-4880-B4A6-59E054541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013EF9-AB1C-46BE-90BF-0F09E5AB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C3BCBC-CD17-49B3-998A-CEBBCCB2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DCD4B2-0A76-4950-8C6B-D4951F54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49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643C119-546B-4BB7-B088-6D5E7C229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96241A-9131-44B3-8941-8B9B0E771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6DD6DC-F149-46AC-B370-7ECD4437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5891AA-5F13-4D61-8651-09DE0B5E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5EEBD8-C989-4FFF-AA92-9CE9CC24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37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333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58C8B1-A4A0-4C2E-A9C4-1E93D616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F835B-4B8F-419A-B407-AE44236C2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3B575F-ABC8-4CF4-AB24-A9CF4608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D41FDA-B9E4-4872-A2F7-616D802E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4B00B6-FA59-4C17-AAF3-A4411189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02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735B9A-7F3B-49C5-92D2-F959CDD5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BFB60F-96A4-43B5-BF25-9D3A2825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CF87AB-5E01-4C21-9CF7-28740F94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819490-BF5D-4917-AE34-EC0E4C39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D4D953-8DC0-46AA-960B-EB1A2B02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80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365DB6-1AAA-4E17-ACB2-EA82D9F5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6FFDD3-0EE6-495C-9B84-1F1E385D3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0D3E92B-138E-4BF3-8E75-9D3603303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1423D4D-D987-4F4A-A0D2-4A9DBC70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AE6DBD-6065-4453-9612-63D0DA3D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ABDB47-7E33-4BE0-814F-9E2B5D65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46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5E01AB-3587-44CF-B2D3-23DD214F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45FE34-9622-4BB4-8067-B4C4520C7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DE94D5-0E74-4E6C-9124-276F717A3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E1F224C-1477-4A92-A493-E67EC3140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A163A86-9E4F-482E-9C62-1C48BC180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581B0B-1B1B-4ED4-B067-C87B6EB5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DFC9ED6-1E9E-49DE-9A2B-C2D3885A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C8FAFAA-833A-40A0-9138-E13539F1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83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21BE40-2B80-479D-AA6D-493CA858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8B05F02-150A-42D8-961C-A06C6250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8EEE4E9-3E3A-4EAA-9A8D-13A70F2C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43ED0B-F19B-4CAF-AE0C-361D8B2E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18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50285A-0936-4C4C-B2A9-959562BB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E151875-C271-4C51-8C96-E279EACE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52BFE4E-9FAE-454B-9D09-AA8F875B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18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4A5506-FCE8-45C2-9CCF-59AE482E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2A7023-44FC-44FF-BD5F-3BDB16939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FA96FB-B9AA-429E-9FF8-128C360F7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7BF59B-3461-4A5C-89AD-DA0E4535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DA215B8-866B-4A7D-91E3-7A459D15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9DAE82-FDF9-426D-B70B-30D35186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73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E5C534-1292-400F-8EF5-935E01FD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3DC0E3B-3444-4592-BBD7-E2F10D724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1CCE68-3BDC-47DB-8E73-54336D71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79FDFD-B9A1-4B30-B92E-7DF5D08E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A0AD45-2598-4858-9129-4F4DA760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5033B5-B14D-4CBD-85CC-BADAB4F7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30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FB881C3-84A2-49B6-A56E-6C7DEC04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B11A1A-620D-4535-93B1-6073267A6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172D87-19C4-4430-A7D3-9EABC5BCE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07C855-A2BC-4504-BD35-E690BAA18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D37759-12D9-4CFC-9AB6-6CF55BB43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70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383575" y="1619564"/>
            <a:ext cx="54248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고급 조사론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1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주차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(</a:t>
            </a:r>
            <a:r>
              <a:rPr lang="ko-KR" alt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비대면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 수업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)</a:t>
            </a:r>
          </a:p>
          <a:p>
            <a:pPr algn="ctr"/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담당 교수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: </a:t>
            </a:r>
            <a:r>
              <a:rPr lang="ko-KR" alt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신원정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5) 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사회조사의 윤리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최근 강조되고 있음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663506-E637-4C37-852C-09763E62754E}"/>
              </a:ext>
            </a:extLst>
          </p:cNvPr>
          <p:cNvSpPr txBox="1"/>
          <p:nvPr/>
        </p:nvSpPr>
        <p:spPr>
          <a:xfrm>
            <a:off x="405256" y="1177230"/>
            <a:ext cx="11381487" cy="3926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고지된 동의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전제요소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대상자의 판단능력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자발성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충분한 정보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상대편의 이해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판단에 어려움이 있는 대상의 경우 부모나 후견인이 대신 동의 가능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고지된 동의는 일반화 가능성과 상충되기도 함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고지된 동의를 항상 지켜야 하는 것은 아님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조사대상자에게 돌아갈 잠재적 이익이 피해보다 더 큰 경우 예외 인정</a:t>
            </a:r>
          </a:p>
        </p:txBody>
      </p:sp>
    </p:spTree>
    <p:extLst>
      <p:ext uri="{BB962C8B-B14F-4D97-AF65-F5344CB8AC3E}">
        <p14:creationId xmlns:p14="http://schemas.microsoft.com/office/powerpoint/2010/main" val="32373020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5) 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사회조사의 윤리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최근 강조되고 있음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FBDB71-E7D6-494C-B60E-CA95ADF516E4}"/>
              </a:ext>
            </a:extLst>
          </p:cNvPr>
          <p:cNvSpPr txBox="1"/>
          <p:nvPr/>
        </p:nvSpPr>
        <p:spPr>
          <a:xfrm>
            <a:off x="405256" y="1177230"/>
            <a:ext cx="11381487" cy="3926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 startAt="2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익명성 보장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자료가 누구의 응답인지 연구자조차 몰라야 한다는 것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 startAt="2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비밀보장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자료가 누구의 응답인지 알더라도 자료의 보관 및 보고 과정에서 개인의 신분이 드러나지 않도록 보호하는 것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비밀 보장에는 예외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자해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타해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위협 가능성이 있을 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 있으며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예외가 있음을 사전에 고지해야 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554100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94681" y="1619564"/>
            <a:ext cx="98026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수고하셨습니다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과제는 별도로 제시해 놓았습니다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작성 후 대면 </a:t>
            </a:r>
            <a:r>
              <a:rPr lang="ko-KR" alt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수업시 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제출합니다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414" y="567319"/>
            <a:ext cx="8521885" cy="6667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이렇게 만나게 되어 너무 아쉽습니다</a:t>
            </a:r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.”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628133" y="5562171"/>
            <a:ext cx="10669788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15414" y="1508787"/>
            <a:ext cx="10669788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24">
            <a:extLst>
              <a:ext uri="{FF2B5EF4-FFF2-40B4-BE49-F238E27FC236}">
                <a16:creationId xmlns:a16="http://schemas.microsoft.com/office/drawing/2014/main" id="{02C87D9A-A4B8-4EAA-A9C3-690579B6748F}"/>
              </a:ext>
            </a:extLst>
          </p:cNvPr>
          <p:cNvSpPr/>
          <p:nvPr/>
        </p:nvSpPr>
        <p:spPr>
          <a:xfrm>
            <a:off x="815414" y="1573768"/>
            <a:ext cx="10475088" cy="398840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ysDot"/>
          </a:ln>
          <a:effectLst/>
        </p:spPr>
        <p:txBody>
          <a:bodyPr lIns="91440" tIns="45720" rIns="91440" bIns="45720" rtlCol="0" anchor="t"/>
          <a:lstStyle/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안녕하세요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이번학기 고급 인간행동과 사회환경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고급 조사론을 함께 학습하게 될 신원정교수 입니다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만나게 되어 반갑습니다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 좋은 계절인데 사회적 거리두기로 나들이도 못하고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학교에서 함께 수업도 진행할 수 없어 너무 아쉽습니다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그럼에도 더는 늦출 수 없어 이렇게 수업을 진행하게 되었습니다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algn="just"/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아쉬움이 있는 첫 수업이지만 아쉬운 부분은 오프라인 수업 때 모두 다 채우는 것으로 하고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일단은 첫 주를 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PPT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수업으로 진행합니다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또한 관련된 과제를 별도로 첨부해 놓았으니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PPT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자료를 잘 숙지하시고 과제를 작성하여 오프라인 수업 시 제출해 주시면 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앞으로 여러분들이 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급 사회복지사 시험을 준비하는 데 있어서 성심껏 함께 노력해 가겠습니다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곧 건강히 학교에서 뵙겠습니다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   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^^. </a:t>
            </a:r>
          </a:p>
        </p:txBody>
      </p:sp>
    </p:spTree>
    <p:extLst>
      <p:ext uri="{BB962C8B-B14F-4D97-AF65-F5344CB8AC3E}">
        <p14:creationId xmlns:p14="http://schemas.microsoft.com/office/powerpoint/2010/main" val="109956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414" y="567319"/>
            <a:ext cx="3764172" cy="6667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</a:t>
            </a:r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과학적 방법</a:t>
            </a:r>
            <a:endParaRPr lang="en-US" altLang="ko-KR" sz="3733" dirty="0">
              <a:solidFill>
                <a:schemeClr val="tx1">
                  <a:lumMod val="50000"/>
                  <a:lumOff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628133" y="5562171"/>
            <a:ext cx="10669788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15414" y="1508787"/>
            <a:ext cx="10669788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말풍선: 사각형 1">
            <a:extLst>
              <a:ext uri="{FF2B5EF4-FFF2-40B4-BE49-F238E27FC236}">
                <a16:creationId xmlns:a16="http://schemas.microsoft.com/office/drawing/2014/main" id="{C936CFCC-958A-4CA5-9FDE-710643FB6664}"/>
              </a:ext>
            </a:extLst>
          </p:cNvPr>
          <p:cNvSpPr/>
          <p:nvPr/>
        </p:nvSpPr>
        <p:spPr>
          <a:xfrm>
            <a:off x="1297693" y="1508787"/>
            <a:ext cx="9351550" cy="3485243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</a:rPr>
              <a:t>본 교과목은 </a:t>
            </a:r>
            <a:r>
              <a:rPr lang="en-US" altLang="ko-KR" sz="2400" dirty="0">
                <a:solidFill>
                  <a:schemeClr val="tx1"/>
                </a:solidFill>
              </a:rPr>
              <a:t>1</a:t>
            </a:r>
            <a:r>
              <a:rPr lang="ko-KR" altLang="en-US" sz="2400" dirty="0">
                <a:solidFill>
                  <a:schemeClr val="tx1"/>
                </a:solidFill>
              </a:rPr>
              <a:t>급 사회복지 조사론 교과목 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아직 서점에 관련 책이 나오지 않았습니다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추후 </a:t>
            </a:r>
            <a:r>
              <a:rPr lang="en-US" altLang="ko-KR" sz="2400" dirty="0">
                <a:solidFill>
                  <a:schemeClr val="tx1"/>
                </a:solidFill>
              </a:rPr>
              <a:t>4</a:t>
            </a:r>
            <a:r>
              <a:rPr lang="ko-KR" altLang="en-US" sz="2400" dirty="0">
                <a:solidFill>
                  <a:schemeClr val="tx1"/>
                </a:solidFill>
              </a:rPr>
              <a:t>월 </a:t>
            </a:r>
            <a:r>
              <a:rPr lang="en-US" altLang="ko-KR" sz="2400" dirty="0">
                <a:solidFill>
                  <a:schemeClr val="tx1"/>
                </a:solidFill>
              </a:rPr>
              <a:t>20</a:t>
            </a:r>
            <a:r>
              <a:rPr lang="ko-KR" altLang="en-US" sz="2400" dirty="0">
                <a:solidFill>
                  <a:schemeClr val="tx1"/>
                </a:solidFill>
              </a:rPr>
              <a:t>일 경 출간될 예정입니다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그 이유는 </a:t>
            </a:r>
            <a:r>
              <a:rPr lang="en-US" altLang="ko-KR" sz="2400" dirty="0">
                <a:solidFill>
                  <a:schemeClr val="tx1"/>
                </a:solidFill>
              </a:rPr>
              <a:t>1</a:t>
            </a:r>
            <a:r>
              <a:rPr lang="ko-KR" altLang="en-US" sz="2400" dirty="0">
                <a:solidFill>
                  <a:schemeClr val="tx1"/>
                </a:solidFill>
              </a:rPr>
              <a:t>급 수험서는 시험이 끝난 후 출간되기 때문입니다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따라서 당분간은 제가 수업자료를 제공해 드리도록 하겠습니다</a:t>
            </a:r>
            <a:r>
              <a:rPr lang="en-US" altLang="ko-KR" sz="2400" dirty="0">
                <a:solidFill>
                  <a:schemeClr val="tx1"/>
                </a:solidFill>
              </a:rPr>
              <a:t>. 1</a:t>
            </a:r>
            <a:r>
              <a:rPr lang="ko-KR" altLang="en-US" sz="2400" dirty="0">
                <a:solidFill>
                  <a:schemeClr val="tx1"/>
                </a:solidFill>
              </a:rPr>
              <a:t>장에서 다룰 내용은 과학적 방법의 특징</a:t>
            </a:r>
            <a:r>
              <a:rPr lang="en-US" altLang="ko-KR" sz="2400" dirty="0">
                <a:solidFill>
                  <a:schemeClr val="tx1"/>
                </a:solidFill>
              </a:rPr>
              <a:t>, </a:t>
            </a:r>
            <a:r>
              <a:rPr lang="ko-KR" altLang="en-US" sz="2400" dirty="0">
                <a:solidFill>
                  <a:schemeClr val="tx1"/>
                </a:solidFill>
              </a:rPr>
              <a:t>두 가지 추론 방법</a:t>
            </a:r>
            <a:r>
              <a:rPr lang="en-US" altLang="ko-KR" sz="2400" dirty="0">
                <a:solidFill>
                  <a:schemeClr val="tx1"/>
                </a:solidFill>
              </a:rPr>
              <a:t>, </a:t>
            </a:r>
            <a:r>
              <a:rPr lang="ko-KR" altLang="en-US" sz="2400" dirty="0">
                <a:solidFill>
                  <a:schemeClr val="tx1"/>
                </a:solidFill>
              </a:rPr>
              <a:t>과학철학</a:t>
            </a:r>
            <a:r>
              <a:rPr lang="en-US" altLang="ko-KR" sz="2400" dirty="0">
                <a:solidFill>
                  <a:schemeClr val="tx1"/>
                </a:solidFill>
              </a:rPr>
              <a:t>, </a:t>
            </a:r>
            <a:r>
              <a:rPr lang="ko-KR" altLang="en-US" sz="2400" dirty="0">
                <a:solidFill>
                  <a:schemeClr val="tx1"/>
                </a:solidFill>
              </a:rPr>
              <a:t>사회과학 패러다임</a:t>
            </a:r>
            <a:r>
              <a:rPr lang="en-US" altLang="ko-KR" sz="2400" dirty="0">
                <a:solidFill>
                  <a:schemeClr val="tx1"/>
                </a:solidFill>
              </a:rPr>
              <a:t>, </a:t>
            </a:r>
            <a:r>
              <a:rPr lang="ko-KR" altLang="en-US" sz="2400" dirty="0">
                <a:solidFill>
                  <a:schemeClr val="tx1"/>
                </a:solidFill>
              </a:rPr>
              <a:t>사회조사와 윤리 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본 장의 경우 출세 빈도가 최근 줄어드는 추세 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따라서 중요한 것만 살펴보고 자 합니다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8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1)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 과학적 방법의 특징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194285"/>
            <a:ext cx="5253204" cy="128654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CE3BF6-67E0-4CA7-AFE1-05398400AD5C}"/>
              </a:ext>
            </a:extLst>
          </p:cNvPr>
          <p:cNvSpPr txBox="1"/>
          <p:nvPr/>
        </p:nvSpPr>
        <p:spPr>
          <a:xfrm>
            <a:off x="570744" y="378540"/>
            <a:ext cx="11621256" cy="480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논리적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/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체계적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과학에서는 연역법과 귀납법 두 가지 추론 방법에 기초해 현상을 논리적으로 설명</a:t>
            </a: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경험적 검증 가능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어떤 명제가 관찰이나 측정을 통해 수집된 실제 자료를 통해 확인되어야 한다는 것</a:t>
            </a: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확률적 결정론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과학적 방법은 현상이 발생한 원인을 설명하는데 그 목적이 있으나 어떤 현상을 특정 요인이</a:t>
            </a: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defRPr/>
            </a:pP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100%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설명하기 보다 다양한 요인들이 서로 다른 확률로 영향을 미치므로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보다 높은 확률로 설명할 수 있는 원인을 찾으려 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따라서 이러한 관점을 확률적 결정론이라 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4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인과관계 설명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원인과 결과의 관계를 설명해야 함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4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잠정적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수정가능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):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과학적 지식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이론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은  잠정적이며 수정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반증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)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가능성을 향해 열려 있다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지속적인 검토와 새로운 경험적 자료에 기초해 언제라도 반증할 수 있는 것이다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8185691"/>
      </p:ext>
    </p:extLst>
  </p:cSld>
  <p:clrMapOvr>
    <a:masterClrMapping/>
  </p:clrMapOvr>
  <p:transition spd="slow" advClick="0" advTm="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1)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 과학적 방법의 특징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194285"/>
            <a:ext cx="5253204" cy="128654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CE3BF6-67E0-4CA7-AFE1-05398400AD5C}"/>
              </a:ext>
            </a:extLst>
          </p:cNvPr>
          <p:cNvSpPr txBox="1"/>
          <p:nvPr/>
        </p:nvSpPr>
        <p:spPr>
          <a:xfrm>
            <a:off x="491231" y="246018"/>
            <a:ext cx="10012850" cy="608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6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객관성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 과학적 지식은 객관적이다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즉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개인의 편견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가치관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주관적 판단이 개입되지 않아야 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6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간주관성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상호주관성이라고 하며 과학에서 말하는 객관성이란 과학자 공동체에 속한 모든 사람의 동의가 아니라 그 문제에 대하여 관심을 가지고 이해할 수 있는 사람들 간의 동의를 말한다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6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일반화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과학은 일반화를 목표로 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즉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개별적인 현상 하나하나가 아니라 보편적이고 일반적인 현상에 대한 이해와 설명을 추구한다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현상에 대한 보편적이고 일반화된 지식을 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‘’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이론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’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이라 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6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간결성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과학은 가급적 적은 수의 원인을 통해 현상을 잘 설명하는 데 관심을 둔다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</a:p>
          <a:p>
            <a:pPr marL="457200" indent="-4572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 typeface="+mj-ea"/>
              <a:buAutoNum type="circleNumDbPlain" startAt="6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재생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반복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/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재현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)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가능성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재생 가능성이란 다른 연구자가 동일한 조건하에서 동일한 관찰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실험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을 되풀이했을 때 동일한 결과를 얻어야 함을 의미한다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. </a:t>
            </a:r>
            <a:endParaRPr lang="ko-KR" altLang="en-US" sz="2000" kern="0" spc="-200" dirty="0"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99791"/>
      </p:ext>
    </p:extLst>
  </p:cSld>
  <p:clrMapOvr>
    <a:masterClrMapping/>
  </p:clrMapOvr>
  <p:transition spd="slow" advClick="0" advTm="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2)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 과학적 추론 방법</a:t>
            </a: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연역법과 귀납법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326AF-7CD6-49F7-A78B-024A5AB988D3}"/>
              </a:ext>
            </a:extLst>
          </p:cNvPr>
          <p:cNvSpPr txBox="1"/>
          <p:nvPr/>
        </p:nvSpPr>
        <p:spPr>
          <a:xfrm>
            <a:off x="359939" y="1214088"/>
            <a:ext cx="11381487" cy="45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연역법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일반적인 것에서 특수한 것 추론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양적조사에서 주로 사용됨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조작화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혹은 측정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가설검증혹은 실증적 일반화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사람은 죽는다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소크라테스는 사람이다 고로 소크라테스는 죽는다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 startAt="2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귀납법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어떤 구체적 현실을 관찰하여 그 속에 내재해 있는 일반화된 논리를 끌어내어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이론화하는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방법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질적조사에서 주로 사용됨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유형의 발견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실증적 일반화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잠정적 결론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소크라테스는 죽었다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소크라테스는 사람이다 고로 모든 사람은 죽는다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4" name="말풍선: 사각형 3">
            <a:extLst>
              <a:ext uri="{FF2B5EF4-FFF2-40B4-BE49-F238E27FC236}">
                <a16:creationId xmlns:a16="http://schemas.microsoft.com/office/drawing/2014/main" id="{C8B8DDC5-8D05-4387-997D-2326EFBF3973}"/>
              </a:ext>
            </a:extLst>
          </p:cNvPr>
          <p:cNvSpPr/>
          <p:nvPr/>
        </p:nvSpPr>
        <p:spPr>
          <a:xfrm>
            <a:off x="9334445" y="901701"/>
            <a:ext cx="2497616" cy="1298160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양적조사는 주로 설문조사를 말함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표준화된 척도를 통해 조사함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15912"/>
      </p:ext>
    </p:extLst>
  </p:cSld>
  <p:clrMapOvr>
    <a:masterClrMapping/>
  </p:clrMapOvr>
  <p:transition spd="slow" advClick="0" advTm="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3)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 과학철학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326AF-7CD6-49F7-A78B-024A5AB988D3}"/>
              </a:ext>
            </a:extLst>
          </p:cNvPr>
          <p:cNvSpPr txBox="1"/>
          <p:nvPr/>
        </p:nvSpPr>
        <p:spPr>
          <a:xfrm>
            <a:off x="604911" y="724176"/>
            <a:ext cx="11381487" cy="655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 혹은 과학의 발달에 대한 다양한 철학적 입장이 존재하지만 세가지 핵심입장을 중심으로 살펴보고자 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논리실증주의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“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과학적 이론은 증명할 수 있어야 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.”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과학적 이론의 진위 여부를 경험적으로 검증할 수 있어야 한다는 철학적 입장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포퍼의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반증주의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“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과학적 이론은 증명되는 것이 아니라 반증되는 것이다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.”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과학은 이론에 대한 끊임없는 반증 노력을 통해 누적적으로 진보하는 것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쿤의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과학혁명론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패러다임론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):”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 발달의 역사는 패러다임이 전환되는 혁명의 역사다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.”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과학은 누적적으로 진보하는 것이 아니라 패러다임의 이동이라는 과학적 혁명을 통해 진보하는 것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0352419"/>
      </p:ext>
    </p:extLst>
  </p:cSld>
  <p:clrMapOvr>
    <a:masterClrMapping/>
  </p:clrMapOvr>
  <p:transition spd="slow" advClick="0" advTm="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   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4) 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사회과학 패러다임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786930"/>
            <a:ext cx="11381487" cy="5896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실증주의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경험주의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사회과학에도 자연과학과 같은 방법 적용 가능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단일한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객관적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현상에 대한 직접적 이해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양적 연구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연역법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이론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일반화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보편적 분석도구 인정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객관성 강조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후기실증주의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관찰과 측정이 순수하게 객관적일 수 없음을 인정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객관적으로 존재하는 사실에 대한 직접적인 확증은 불가능하므로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과학적 지식이란 반증되기 전 까지만 그 타당성이 인정되는 간주관적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잠정적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확률적인 지식이라고 봄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지식의 내용보다 지식을 탐구하는 방법과 절차를 더 중시하며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인간의 비합리적인 행위도 합리적으로 이해할 수 있다고 봄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200000"/>
              </a:lnSpc>
            </a:pP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62872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   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4) 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사회과학 패러다임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1177230"/>
            <a:ext cx="11381487" cy="5239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 startAt="3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해석주의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사회과학에 자연과학과 동일한 방법 적용 불가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단일한 실재는 없으며 사람들에 의해 구성됨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현상은 경험자들을 통해 간접적으로 이해됨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경험의 의미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질적연구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귀납법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보편적 분석도구 부정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주관성 강조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질적연구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 startAt="3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비판적 사회과학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억압에 초점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억압받는 집단의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임파워먼트를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위한 연구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질적 또는 양적 방법 모두 사용가능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 startAt="3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포스트모더니즘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것이 주관적이라고 봄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객관적 실재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진리에 대한 객관적 기준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과학적 방법과 관련된 논리적 추론을 거부하며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실재에 대한 어떤 관점도 여타의 관점보다 우월하지 않다고 봄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7359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977</Words>
  <Application>Microsoft Office PowerPoint</Application>
  <PresentationFormat>와이드스크린</PresentationFormat>
  <Paragraphs>67</Paragraphs>
  <Slides>12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wonjung402@hanmail.net</dc:creator>
  <cp:lastModifiedBy>wonjung402@hanmail.net</cp:lastModifiedBy>
  <cp:revision>20</cp:revision>
  <dcterms:created xsi:type="dcterms:W3CDTF">2020-03-20T13:42:11Z</dcterms:created>
  <dcterms:modified xsi:type="dcterms:W3CDTF">2020-03-30T10:25:38Z</dcterms:modified>
</cp:coreProperties>
</file>