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77" r:id="rId4"/>
    <p:sldId id="284" r:id="rId5"/>
    <p:sldId id="282" r:id="rId6"/>
    <p:sldId id="279" r:id="rId7"/>
    <p:sldId id="280" r:id="rId8"/>
    <p:sldId id="285" r:id="rId9"/>
    <p:sldId id="286" r:id="rId10"/>
    <p:sldId id="287" r:id="rId11"/>
    <p:sldId id="268" r:id="rId12"/>
    <p:sldId id="262" r:id="rId13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B8835C"/>
    <a:srgbClr val="E4B79C"/>
    <a:srgbClr val="E6D3C5"/>
    <a:srgbClr val="F9F4F1"/>
    <a:srgbClr val="EDD0BE"/>
    <a:srgbClr val="DEA886"/>
    <a:srgbClr val="DEC6B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9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37266-5F83-43E5-8B4C-B854B0D57007}" type="datetimeFigureOut">
              <a:rPr lang="ko-KR" altLang="en-US" smtClean="0"/>
              <a:pPr/>
              <a:t>2020-03-31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46BDD-A26E-4F85-89E7-DC9BEA82423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76711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37266-5F83-43E5-8B4C-B854B0D57007}" type="datetimeFigureOut">
              <a:rPr lang="ko-KR" altLang="en-US" smtClean="0"/>
              <a:pPr/>
              <a:t>2020-03-31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46BDD-A26E-4F85-89E7-DC9BEA82423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159680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37266-5F83-43E5-8B4C-B854B0D57007}" type="datetimeFigureOut">
              <a:rPr lang="ko-KR" altLang="en-US" smtClean="0"/>
              <a:pPr/>
              <a:t>2020-03-31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46BDD-A26E-4F85-89E7-DC9BEA82423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496085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37266-5F83-43E5-8B4C-B854B0D57007}" type="datetimeFigureOut">
              <a:rPr lang="ko-KR" altLang="en-US" smtClean="0"/>
              <a:pPr/>
              <a:t>2020-03-31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46BDD-A26E-4F85-89E7-DC9BEA82423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942356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37266-5F83-43E5-8B4C-B854B0D57007}" type="datetimeFigureOut">
              <a:rPr lang="ko-KR" altLang="en-US" smtClean="0"/>
              <a:pPr/>
              <a:t>2020-03-31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46BDD-A26E-4F85-89E7-DC9BEA82423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887132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37266-5F83-43E5-8B4C-B854B0D57007}" type="datetimeFigureOut">
              <a:rPr lang="ko-KR" altLang="en-US" smtClean="0"/>
              <a:pPr/>
              <a:t>2020-03-31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46BDD-A26E-4F85-89E7-DC9BEA82423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033851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37266-5F83-43E5-8B4C-B854B0D57007}" type="datetimeFigureOut">
              <a:rPr lang="ko-KR" altLang="en-US" smtClean="0"/>
              <a:pPr/>
              <a:t>2020-03-31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46BDD-A26E-4F85-89E7-DC9BEA82423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614941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37266-5F83-43E5-8B4C-B854B0D57007}" type="datetimeFigureOut">
              <a:rPr lang="ko-KR" altLang="en-US" smtClean="0"/>
              <a:pPr/>
              <a:t>2020-03-31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46BDD-A26E-4F85-89E7-DC9BEA82423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958606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37266-5F83-43E5-8B4C-B854B0D57007}" type="datetimeFigureOut">
              <a:rPr lang="ko-KR" altLang="en-US" smtClean="0"/>
              <a:pPr/>
              <a:t>2020-03-31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46BDD-A26E-4F85-89E7-DC9BEA82423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549576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37266-5F83-43E5-8B4C-B854B0D57007}" type="datetimeFigureOut">
              <a:rPr lang="ko-KR" altLang="en-US" smtClean="0"/>
              <a:pPr/>
              <a:t>2020-03-31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46BDD-A26E-4F85-89E7-DC9BEA82423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011741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37266-5F83-43E5-8B4C-B854B0D57007}" type="datetimeFigureOut">
              <a:rPr lang="ko-KR" altLang="en-US" smtClean="0"/>
              <a:pPr/>
              <a:t>2020-03-31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46BDD-A26E-4F85-89E7-DC9BEA82423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254677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837266-5F83-43E5-8B4C-B854B0D57007}" type="datetimeFigureOut">
              <a:rPr lang="ko-KR" altLang="en-US" smtClean="0"/>
              <a:pPr/>
              <a:t>2020-03-31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B46BDD-A26E-4F85-89E7-DC9BEA82423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918277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>
          <a:xfrm>
            <a:off x="108066" y="2895601"/>
            <a:ext cx="12192000" cy="3981450"/>
          </a:xfrm>
          <a:prstGeom prst="rect">
            <a:avLst/>
          </a:prstGeom>
          <a:solidFill>
            <a:srgbClr val="EDD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09926" y="1905001"/>
            <a:ext cx="5998744" cy="1981200"/>
          </a:xfrm>
          <a:prstGeom prst="rect">
            <a:avLst/>
          </a:prstGeom>
        </p:spPr>
      </p:pic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446415" y="2172357"/>
            <a:ext cx="5586152" cy="1079500"/>
          </a:xfrm>
          <a:prstGeom prst="rect">
            <a:avLst/>
          </a:prstGeom>
          <a:ln>
            <a:noFill/>
          </a:ln>
        </p:spPr>
        <p:txBody>
          <a:bodyPr rtlCol="0">
            <a:normAutofit/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endParaRPr kumimoji="0" lang="en-US" altLang="ko-KR" sz="1100" b="1" dirty="0" smtClean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ko-KR" altLang="en-US" sz="4400" b="1" spc="-300" smtClean="0">
                <a:latin typeface="+mn-ea"/>
              </a:rPr>
              <a:t>사회복지학개론</a:t>
            </a:r>
            <a:endParaRPr kumimoji="0" lang="en-US" altLang="ko-KR" sz="4400" b="1" spc="-300" dirty="0" smtClean="0">
              <a:latin typeface="+mn-ea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5652655" y="5154036"/>
            <a:ext cx="6226233" cy="1089746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/>
        </p:spPr>
        <p:txBody>
          <a:bodyPr/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US" altLang="ko-KR" sz="2800" b="1" spc="-150" dirty="0" smtClean="0">
                <a:solidFill>
                  <a:schemeClr val="tx1">
                    <a:lumMod val="75000"/>
                  </a:schemeClr>
                </a:solidFill>
                <a:latin typeface="+mn-ea"/>
              </a:rPr>
              <a:t>DATE : 20.1</a:t>
            </a:r>
            <a:r>
              <a:rPr lang="ko-KR" altLang="en-US" sz="2800" b="1" spc="-150" dirty="0" smtClean="0">
                <a:solidFill>
                  <a:schemeClr val="tx1">
                    <a:lumMod val="75000"/>
                  </a:schemeClr>
                </a:solidFill>
                <a:latin typeface="+mn-ea"/>
              </a:rPr>
              <a:t>학기</a:t>
            </a:r>
            <a:r>
              <a:rPr lang="en-US" altLang="ko-KR" sz="2800" b="1" spc="-150" dirty="0" smtClean="0">
                <a:solidFill>
                  <a:schemeClr val="tx1">
                    <a:lumMod val="75000"/>
                  </a:schemeClr>
                </a:solidFill>
                <a:latin typeface="+mn-ea"/>
              </a:rPr>
              <a:t>.1</a:t>
            </a:r>
            <a:r>
              <a:rPr lang="ko-KR" altLang="en-US" sz="2800" b="1" spc="-150" dirty="0" smtClean="0">
                <a:solidFill>
                  <a:schemeClr val="tx1">
                    <a:lumMod val="75000"/>
                  </a:schemeClr>
                </a:solidFill>
                <a:latin typeface="+mn-ea"/>
              </a:rPr>
              <a:t>주차 비대면수업자료</a:t>
            </a:r>
            <a:endParaRPr lang="en-US" altLang="ko-KR" sz="2800" b="1" spc="-150" dirty="0" smtClean="0">
              <a:solidFill>
                <a:schemeClr val="tx1">
                  <a:lumMod val="75000"/>
                </a:schemeClr>
              </a:solidFill>
              <a:latin typeface="+mn-ea"/>
            </a:endParaRPr>
          </a:p>
          <a:p>
            <a:pPr eaLnBrk="1" hangingPunct="1">
              <a:buFontTx/>
              <a:buNone/>
              <a:defRPr/>
            </a:pPr>
            <a:r>
              <a:rPr lang="en-US" altLang="ko-KR" sz="2800" b="1" spc="-150" dirty="0" smtClean="0">
                <a:solidFill>
                  <a:schemeClr val="tx1">
                    <a:lumMod val="75000"/>
                  </a:schemeClr>
                </a:solidFill>
                <a:latin typeface="+mn-ea"/>
              </a:rPr>
              <a:t>BY : </a:t>
            </a:r>
            <a:r>
              <a:rPr lang="ko-KR" altLang="en-US" sz="2800" b="1" spc="-150" dirty="0" smtClean="0">
                <a:solidFill>
                  <a:schemeClr val="tx1">
                    <a:lumMod val="75000"/>
                  </a:schemeClr>
                </a:solidFill>
                <a:latin typeface="+mn-ea"/>
              </a:rPr>
              <a:t>사회복지학과 </a:t>
            </a:r>
            <a:r>
              <a:rPr lang="ko-KR" altLang="en-US" sz="2800" b="1" spc="-150" dirty="0" smtClean="0">
                <a:solidFill>
                  <a:schemeClr val="tx1">
                    <a:lumMod val="75000"/>
                  </a:schemeClr>
                </a:solidFill>
                <a:latin typeface="+mn-ea"/>
              </a:rPr>
              <a:t>김정기 </a:t>
            </a:r>
            <a:r>
              <a:rPr lang="ko-KR" altLang="en-US" sz="2800" b="1" spc="-150" dirty="0" smtClean="0">
                <a:solidFill>
                  <a:schemeClr val="tx1">
                    <a:lumMod val="75000"/>
                  </a:schemeClr>
                </a:solidFill>
                <a:latin typeface="+mn-ea"/>
              </a:rPr>
              <a:t>교수</a:t>
            </a:r>
            <a:endParaRPr lang="ko-KR" altLang="en-US" sz="2800" b="1" kern="0" dirty="0" smtClean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576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507"/>
          <p:cNvSpPr/>
          <p:nvPr/>
        </p:nvSpPr>
        <p:spPr>
          <a:xfrm>
            <a:off x="5381968" y="3056362"/>
            <a:ext cx="1058736" cy="446276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8100" tIns="38100" rIns="38100" bIns="38100" numCol="1" anchor="ctr">
            <a:spAutoFit/>
          </a:bodyPr>
          <a:lstStyle>
            <a:lvl1pPr algn="ctr">
              <a:defRPr sz="3000">
                <a:solidFill>
                  <a:srgbClr val="FFFFFF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1pPr>
          </a:lstStyle>
          <a:p>
            <a:r>
              <a:rPr lang="en-US" sz="2400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START</a:t>
            </a:r>
            <a:endParaRPr sz="24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9" name="Shape 520"/>
          <p:cNvSpPr/>
          <p:nvPr/>
        </p:nvSpPr>
        <p:spPr>
          <a:xfrm>
            <a:off x="4053888" y="0"/>
            <a:ext cx="1889712" cy="6858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3805"/>
                </a:lnTo>
                <a:lnTo>
                  <a:pt x="0" y="10800"/>
                </a:lnTo>
                <a:lnTo>
                  <a:pt x="21600" y="17795"/>
                </a:lnTo>
                <a:lnTo>
                  <a:pt x="21600" y="21600"/>
                </a:lnTo>
              </a:path>
            </a:pathLst>
          </a:custGeom>
          <a:ln w="25400">
            <a:solidFill>
              <a:srgbClr val="565656"/>
            </a:solidFill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0" name="다이아몬드 9"/>
          <p:cNvSpPr/>
          <p:nvPr/>
        </p:nvSpPr>
        <p:spPr>
          <a:xfrm>
            <a:off x="4377992" y="1679874"/>
            <a:ext cx="3199252" cy="3199252"/>
          </a:xfrm>
          <a:prstGeom prst="diamond">
            <a:avLst/>
          </a:prstGeom>
          <a:solidFill>
            <a:srgbClr val="E4B7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Shape 509"/>
          <p:cNvSpPr/>
          <p:nvPr/>
        </p:nvSpPr>
        <p:spPr>
          <a:xfrm rot="13500000">
            <a:off x="7158209" y="5303685"/>
            <a:ext cx="211306" cy="2113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000000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45" name="Shape 509"/>
          <p:cNvSpPr/>
          <p:nvPr/>
        </p:nvSpPr>
        <p:spPr>
          <a:xfrm rot="13500000">
            <a:off x="4401522" y="1064683"/>
            <a:ext cx="211306" cy="2113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000000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22" name="Rectangle 2"/>
          <p:cNvSpPr txBox="1">
            <a:spLocks noChangeArrowheads="1"/>
          </p:cNvSpPr>
          <p:nvPr/>
        </p:nvSpPr>
        <p:spPr bwMode="auto">
          <a:xfrm>
            <a:off x="328410" y="1170335"/>
            <a:ext cx="3603101" cy="4685519"/>
          </a:xfrm>
          <a:prstGeom prst="rect">
            <a:avLst/>
          </a:prstGeom>
          <a:noFill/>
          <a:ln>
            <a:solidFill>
              <a:schemeClr val="tx1"/>
            </a:solidFill>
          </a:ln>
          <a:extLst/>
        </p:spPr>
        <p:txBody>
          <a:bodyPr>
            <a:normAutofit/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Aft>
                <a:spcPts val="0"/>
              </a:spcAft>
              <a:buNone/>
              <a:defRPr/>
            </a:pPr>
            <a:endParaRPr lang="en-US" altLang="ko-KR" sz="1000" spc="-300" dirty="0" smtClean="0">
              <a:latin typeface="+mn-ea"/>
            </a:endParaRP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altLang="ko-KR" sz="1600" b="1" spc="-300" dirty="0" smtClean="0">
                <a:latin typeface="+mn-ea"/>
              </a:rPr>
              <a:t>   </a:t>
            </a:r>
            <a:r>
              <a:rPr lang="en-US" altLang="ko-KR" sz="1600" b="1" spc="-300" dirty="0" smtClean="0">
                <a:latin typeface="+mn-ea"/>
              </a:rPr>
              <a:t>*  </a:t>
            </a:r>
            <a:r>
              <a:rPr lang="ko-KR" altLang="en-US" sz="1600" b="1" spc="-300" dirty="0" smtClean="0">
                <a:latin typeface="+mn-ea"/>
              </a:rPr>
              <a:t>개방성과 폐쇄성</a:t>
            </a:r>
            <a:endParaRPr lang="en-US" altLang="ko-KR" sz="1600" b="1" spc="-300" dirty="0" smtClean="0">
              <a:latin typeface="+mn-ea"/>
            </a:endParaRP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ko-KR" altLang="en-US" sz="1600" b="1" spc="-300" dirty="0" smtClean="0">
                <a:latin typeface="+mn-ea"/>
              </a:rPr>
              <a:t>경계의 공고성이나  유연성이  좀 더 고려된 개념이  체계의 </a:t>
            </a:r>
            <a:r>
              <a:rPr lang="ko-KR" altLang="en-US" sz="1600" b="1" spc="-300" dirty="0" smtClean="0">
                <a:latin typeface="+mn-ea"/>
              </a:rPr>
              <a:t>개방성과 폐쇄성 </a:t>
            </a:r>
            <a:r>
              <a:rPr lang="ko-KR" altLang="en-US" sz="1600" b="1" spc="-300" dirty="0" smtClean="0">
                <a:latin typeface="+mn-ea"/>
              </a:rPr>
              <a:t>이다</a:t>
            </a:r>
            <a:r>
              <a:rPr lang="en-US" altLang="ko-KR" sz="1600" b="1" spc="-300" dirty="0" smtClean="0">
                <a:latin typeface="+mn-ea"/>
              </a:rPr>
              <a:t>.</a:t>
            </a:r>
            <a:endParaRPr lang="en-US" altLang="ko-KR" sz="1600" b="1" spc="-300" dirty="0" smtClean="0">
              <a:latin typeface="+mn-ea"/>
            </a:endParaRP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altLang="ko-KR" sz="1600" b="1" spc="-300" dirty="0" smtClean="0">
                <a:latin typeface="+mn-ea"/>
              </a:rPr>
              <a:t>    *  </a:t>
            </a:r>
            <a:r>
              <a:rPr lang="ko-KR" altLang="en-US" sz="1600" b="1" spc="-300" dirty="0" smtClean="0">
                <a:latin typeface="+mn-ea"/>
              </a:rPr>
              <a:t>엔트로피와 네겐트로피</a:t>
            </a:r>
            <a:endParaRPr lang="en-US" altLang="ko-KR" sz="1600" b="1" spc="-300" dirty="0" smtClean="0">
              <a:latin typeface="+mn-ea"/>
            </a:endParaRP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ko-KR" altLang="en-US" sz="1600" b="1" spc="-300" dirty="0" smtClean="0">
                <a:latin typeface="+mn-ea"/>
              </a:rPr>
              <a:t>엔트로피는  물리학의 에너지 기능과  그 영향에 대한  설명에서 사용하는 용어로서  체계이론에서 도입해서 사용한다</a:t>
            </a:r>
            <a:r>
              <a:rPr lang="en-US" altLang="ko-KR" sz="1600" b="1" spc="-300" dirty="0" smtClean="0">
                <a:latin typeface="+mn-ea"/>
              </a:rPr>
              <a:t>. 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endParaRPr lang="en-US" altLang="ko-KR" sz="1600" b="1" spc="-300" dirty="0" smtClean="0">
              <a:latin typeface="+mn-ea"/>
            </a:endParaRP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altLang="ko-KR" sz="1600" b="1" spc="-300" dirty="0" smtClean="0">
                <a:latin typeface="+mn-ea"/>
              </a:rPr>
              <a:t>  (2)  </a:t>
            </a:r>
            <a:r>
              <a:rPr lang="ko-KR" altLang="en-US" sz="1600" b="1" spc="-300" dirty="0" smtClean="0">
                <a:latin typeface="+mn-ea"/>
              </a:rPr>
              <a:t>생태학 관점</a:t>
            </a:r>
            <a:endParaRPr lang="en-US" altLang="ko-KR" sz="1600" b="1" spc="-300" dirty="0" smtClean="0">
              <a:latin typeface="+mn-ea"/>
            </a:endParaRP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ko-KR" altLang="en-US" sz="1600" b="1" spc="-300" dirty="0" smtClean="0">
                <a:latin typeface="+mn-ea"/>
              </a:rPr>
              <a:t>생태학 관점은  유기체와 환경과의 관계에 대한 연구를 하는 생태학을 응용하는 것으로  유기체와 환경이  어떻게 상호작용하면  서로에게 좋고  도움이 되도록 생존하는가를  염두에 두는 관점이다</a:t>
            </a:r>
            <a:r>
              <a:rPr lang="en-US" altLang="ko-KR" sz="1600" b="1" spc="-300" dirty="0" smtClean="0">
                <a:latin typeface="+mn-ea"/>
              </a:rPr>
              <a:t>.</a:t>
            </a: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7741209" y="1105679"/>
            <a:ext cx="3603101" cy="4750175"/>
          </a:xfrm>
          <a:prstGeom prst="rect">
            <a:avLst/>
          </a:prstGeom>
          <a:noFill/>
          <a:ln>
            <a:solidFill>
              <a:schemeClr val="tx1"/>
            </a:solidFill>
          </a:ln>
          <a:extLst/>
        </p:spPr>
        <p:txBody>
          <a:bodyPr>
            <a:normAutofit/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Aft>
                <a:spcPts val="0"/>
              </a:spcAft>
              <a:buNone/>
              <a:defRPr/>
            </a:pPr>
            <a:endParaRPr lang="en-US" altLang="ko-KR" sz="1000" spc="-300" dirty="0" smtClean="0"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endParaRPr lang="en-US" altLang="ko-KR" sz="1600" spc="-300" dirty="0" smtClean="0">
              <a:solidFill>
                <a:srgbClr val="0070C0"/>
              </a:solidFill>
              <a:latin typeface="+mn-ea"/>
            </a:endParaRP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altLang="ko-KR" sz="1600" b="1" spc="-300" dirty="0" smtClean="0">
                <a:latin typeface="+mn-ea"/>
              </a:rPr>
              <a:t>  (3)  </a:t>
            </a:r>
            <a:r>
              <a:rPr lang="ko-KR" altLang="en-US" sz="1600" b="1" spc="-300" dirty="0" smtClean="0">
                <a:latin typeface="+mn-ea"/>
              </a:rPr>
              <a:t>생태체계관점</a:t>
            </a:r>
            <a:endParaRPr lang="en-US" altLang="ko-KR" sz="1600" b="1" spc="-300" dirty="0" smtClean="0">
              <a:latin typeface="+mn-ea"/>
            </a:endParaRP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ko-KR" altLang="en-US" sz="1600" b="1" spc="-300" dirty="0" smtClean="0">
                <a:latin typeface="+mn-ea"/>
              </a:rPr>
              <a:t>사회복지에서  취하는  생태체계관점은  위에서 소개된  일반체계론과  생태적 관점의 토합이다</a:t>
            </a:r>
            <a:r>
              <a:rPr lang="en-US" altLang="ko-KR" sz="1600" b="1" spc="-300" dirty="0" smtClean="0">
                <a:latin typeface="+mn-ea"/>
              </a:rPr>
              <a:t>.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endParaRPr lang="en-US" altLang="ko-KR" sz="1600" b="1" spc="-300" dirty="0" smtClean="0">
              <a:latin typeface="+mn-ea"/>
            </a:endParaRP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altLang="ko-KR" sz="1600" b="1" spc="-300" dirty="0" smtClean="0">
                <a:latin typeface="+mn-ea"/>
              </a:rPr>
              <a:t>   (4)  </a:t>
            </a:r>
            <a:r>
              <a:rPr lang="ko-KR" altLang="en-US" sz="1600" b="1" spc="-300" dirty="0" smtClean="0">
                <a:latin typeface="+mn-ea"/>
              </a:rPr>
              <a:t>강점관점</a:t>
            </a:r>
            <a:endParaRPr lang="en-US" altLang="ko-KR" sz="1600" b="1" spc="-300" dirty="0" smtClean="0">
              <a:latin typeface="+mn-ea"/>
            </a:endParaRP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ko-KR" altLang="en-US" sz="1600" b="1" spc="-300" dirty="0" smtClean="0">
                <a:latin typeface="+mn-ea"/>
              </a:rPr>
              <a:t>강점관점은  개인</a:t>
            </a:r>
            <a:r>
              <a:rPr lang="en-US" altLang="ko-KR" sz="1600" b="1" spc="-300" dirty="0" smtClean="0">
                <a:latin typeface="+mn-ea"/>
              </a:rPr>
              <a:t>,  </a:t>
            </a:r>
            <a:r>
              <a:rPr lang="ko-KR" altLang="en-US" sz="1600" b="1" spc="-300" dirty="0" smtClean="0">
                <a:latin typeface="+mn-ea"/>
              </a:rPr>
              <a:t>가족</a:t>
            </a:r>
            <a:r>
              <a:rPr lang="en-US" altLang="ko-KR" sz="1600" b="1" spc="-300" dirty="0" smtClean="0">
                <a:latin typeface="+mn-ea"/>
              </a:rPr>
              <a:t>,  </a:t>
            </a:r>
            <a:r>
              <a:rPr lang="ko-KR" altLang="en-US" sz="1600" b="1" spc="-300" dirty="0" smtClean="0">
                <a:latin typeface="+mn-ea"/>
              </a:rPr>
              <a:t>집단</a:t>
            </a:r>
            <a:r>
              <a:rPr lang="en-US" altLang="ko-KR" sz="1600" b="1" spc="-300" dirty="0" smtClean="0">
                <a:latin typeface="+mn-ea"/>
              </a:rPr>
              <a:t>,  </a:t>
            </a:r>
            <a:r>
              <a:rPr lang="ko-KR" altLang="en-US" sz="1600" b="1" spc="-300" dirty="0" smtClean="0">
                <a:latin typeface="+mn-ea"/>
              </a:rPr>
              <a:t>지역사회의 장점과  자산에  초점을 두어  부족</a:t>
            </a:r>
            <a:r>
              <a:rPr lang="en-US" altLang="ko-KR" sz="1600" b="1" spc="-300" dirty="0" smtClean="0">
                <a:latin typeface="+mn-ea"/>
              </a:rPr>
              <a:t>,  </a:t>
            </a:r>
            <a:r>
              <a:rPr lang="ko-KR" altLang="en-US" sz="1600" b="1" spc="-300" dirty="0" smtClean="0">
                <a:latin typeface="+mn-ea"/>
              </a:rPr>
              <a:t>결핍</a:t>
            </a:r>
            <a:r>
              <a:rPr lang="en-US" altLang="ko-KR" sz="1600" b="1" spc="-300" dirty="0" smtClean="0">
                <a:latin typeface="+mn-ea"/>
              </a:rPr>
              <a:t>,  </a:t>
            </a:r>
            <a:r>
              <a:rPr lang="ko-KR" altLang="en-US" sz="1600" b="1" spc="-300" dirty="0" smtClean="0">
                <a:latin typeface="+mn-ea"/>
              </a:rPr>
              <a:t>병리를 중점으로 한  문제중심 접근과 대비된다</a:t>
            </a:r>
            <a:r>
              <a:rPr lang="en-US" altLang="ko-KR" sz="1600" b="1" spc="-300" dirty="0" smtClean="0">
                <a:latin typeface="+mn-ea"/>
              </a:rPr>
              <a:t>.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altLang="ko-KR" sz="1600" b="1" spc="-300" dirty="0" smtClean="0">
                <a:latin typeface="+mn-ea"/>
              </a:rPr>
              <a:t> </a:t>
            </a:r>
            <a:r>
              <a:rPr lang="en-US" altLang="ko-KR" sz="1600" b="1" spc="-300" dirty="0" smtClean="0">
                <a:latin typeface="+mn-ea"/>
              </a:rPr>
              <a:t>    </a:t>
            </a:r>
            <a:endParaRPr lang="en-US" altLang="ko-KR" sz="1600" spc="-300" dirty="0" smtClean="0">
              <a:latin typeface="+mn-ea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4613796" y="1937916"/>
            <a:ext cx="2727643" cy="2469647"/>
          </a:xfrm>
          <a:prstGeom prst="rect">
            <a:avLst/>
          </a:prstGeom>
          <a:ln>
            <a:noFill/>
          </a:ln>
        </p:spPr>
        <p:txBody>
          <a:bodyPr rtlCol="0">
            <a:normAutofit/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endParaRPr lang="en-US" altLang="ko-KR" sz="1100" b="1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endParaRPr lang="en-US" altLang="ko-KR" sz="1800" b="1" spc="-150" dirty="0" smtClean="0"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altLang="ko-KR" sz="2400" b="1" spc="-150" dirty="0" smtClean="0">
                <a:latin typeface="+mn-ea"/>
              </a:rPr>
              <a:t>&lt;</a:t>
            </a:r>
            <a:r>
              <a:rPr lang="ko-KR" altLang="en-US" sz="2400" b="1" spc="-150" dirty="0" smtClean="0">
                <a:latin typeface="+mn-ea"/>
              </a:rPr>
              <a:t>제</a:t>
            </a:r>
            <a:r>
              <a:rPr lang="en-US" altLang="ko-KR" sz="2400" b="1" spc="-150" dirty="0" smtClean="0">
                <a:latin typeface="+mn-ea"/>
              </a:rPr>
              <a:t> 1</a:t>
            </a:r>
            <a:r>
              <a:rPr lang="ko-KR" altLang="en-US" sz="2400" b="1" spc="-150" dirty="0" smtClean="0">
                <a:latin typeface="+mn-ea"/>
              </a:rPr>
              <a:t>장</a:t>
            </a:r>
            <a:r>
              <a:rPr lang="en-US" altLang="ko-KR" sz="2400" b="1" spc="-150" dirty="0" smtClean="0">
                <a:latin typeface="+mn-ea"/>
              </a:rPr>
              <a:t>&gt;</a:t>
            </a: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ko-KR" altLang="en-US" sz="2800" b="1" spc="-150" dirty="0" smtClean="0">
                <a:latin typeface="+mn-ea"/>
              </a:rPr>
              <a:t>환경속의 인간과 </a:t>
            </a:r>
            <a:r>
              <a:rPr lang="ko-KR" altLang="en-US" sz="2800" b="1" spc="-150" dirty="0" smtClean="0">
                <a:latin typeface="+mn-ea"/>
              </a:rPr>
              <a:t>사회복지</a:t>
            </a:r>
            <a:endParaRPr lang="en-US" altLang="ko-KR" sz="2800" b="1" spc="-150" dirty="0" smtClean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336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817639" y="2409825"/>
            <a:ext cx="2236421" cy="76200"/>
          </a:xfrm>
          <a:prstGeom prst="rect">
            <a:avLst/>
          </a:prstGeom>
          <a:solidFill>
            <a:srgbClr val="EDD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aseline="-25000" dirty="0"/>
          </a:p>
        </p:txBody>
      </p:sp>
      <p:grpSp>
        <p:nvGrpSpPr>
          <p:cNvPr id="12" name="Group 508"/>
          <p:cNvGrpSpPr/>
          <p:nvPr/>
        </p:nvGrpSpPr>
        <p:grpSpPr>
          <a:xfrm>
            <a:off x="3261769" y="0"/>
            <a:ext cx="1666065" cy="4650665"/>
            <a:chOff x="-240163" y="-4116026"/>
            <a:chExt cx="2128090" cy="5940369"/>
          </a:xfrm>
        </p:grpSpPr>
        <p:sp>
          <p:nvSpPr>
            <p:cNvPr id="13" name="Shape 505"/>
            <p:cNvSpPr/>
            <p:nvPr/>
          </p:nvSpPr>
          <p:spPr>
            <a:xfrm>
              <a:off x="835970" y="-4116026"/>
              <a:ext cx="0" cy="5454977"/>
            </a:xfrm>
            <a:prstGeom prst="line">
              <a:avLst/>
            </a:prstGeom>
            <a:noFill/>
            <a:ln w="25400" cap="flat">
              <a:solidFill>
                <a:srgbClr val="565656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>
                <a:defRPr sz="30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14" name="Shape 506"/>
            <p:cNvSpPr/>
            <p:nvPr/>
          </p:nvSpPr>
          <p:spPr>
            <a:xfrm>
              <a:off x="-240163" y="-282677"/>
              <a:ext cx="2128090" cy="2107020"/>
            </a:xfrm>
            <a:prstGeom prst="ellipse">
              <a:avLst/>
            </a:prstGeom>
            <a:solidFill>
              <a:srgbClr val="565656"/>
            </a:solidFill>
            <a:ln w="3175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>
                <a:defRPr sz="30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</p:grpSp>
      <p:sp>
        <p:nvSpPr>
          <p:cNvPr id="22" name="Shape 509"/>
          <p:cNvSpPr/>
          <p:nvPr/>
        </p:nvSpPr>
        <p:spPr>
          <a:xfrm rot="13500000">
            <a:off x="4838364" y="3252448"/>
            <a:ext cx="211306" cy="2113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000000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3335643" y="3001097"/>
            <a:ext cx="1507964" cy="1473559"/>
          </a:xfrm>
          <a:prstGeom prst="rect">
            <a:avLst/>
          </a:prstGeom>
          <a:ln>
            <a:noFill/>
          </a:ln>
        </p:spPr>
        <p:txBody>
          <a:bodyPr rtlCol="0">
            <a:normAutofit/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endParaRPr lang="en-US" altLang="ko-KR" sz="1100" b="1" dirty="0" smtClean="0">
              <a:solidFill>
                <a:schemeClr val="bg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endParaRPr lang="en-US" altLang="ko-KR" sz="105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ko-KR" altLang="en-US" sz="36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복지</a:t>
            </a:r>
            <a:endParaRPr lang="en-US" altLang="ko-KR" sz="3600" b="1" dirty="0" smtClean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560553" y="1151171"/>
            <a:ext cx="2727643" cy="2141229"/>
          </a:xfrm>
          <a:prstGeom prst="rect">
            <a:avLst/>
          </a:prstGeom>
          <a:ln>
            <a:noFill/>
          </a:ln>
        </p:spPr>
        <p:txBody>
          <a:bodyPr rtlCol="0">
            <a:normAutofit/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endParaRPr lang="en-US" altLang="ko-KR" sz="1000" spc="-150" dirty="0"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ko-KR" altLang="en-US" sz="2800" b="1" spc="-150" dirty="0" smtClean="0">
                <a:latin typeface="+mn-ea"/>
              </a:rPr>
              <a:t>교육자료를</a:t>
            </a:r>
            <a:endParaRPr lang="en-US" altLang="ko-KR" sz="2800" b="1" spc="-150" dirty="0" smtClean="0"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ko-KR" altLang="en-US" sz="2800" b="1" spc="-150" dirty="0" smtClean="0">
                <a:latin typeface="+mn-ea"/>
              </a:rPr>
              <a:t>잘 읽어보셨나요</a:t>
            </a:r>
            <a:r>
              <a:rPr lang="en-US" altLang="ko-KR" sz="2800" b="1" spc="-150" dirty="0" smtClean="0">
                <a:latin typeface="+mn-ea"/>
              </a:rPr>
              <a:t>?</a:t>
            </a: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492387" y="2624973"/>
            <a:ext cx="2727643" cy="3451631"/>
          </a:xfrm>
          <a:prstGeom prst="rect">
            <a:avLst/>
          </a:prstGeom>
          <a:ln>
            <a:noFill/>
          </a:ln>
        </p:spPr>
        <p:txBody>
          <a:bodyPr rtlCol="0">
            <a:normAutofit/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ko-KR" altLang="en-US" sz="1600" spc="-150" dirty="0" smtClean="0">
                <a:latin typeface="+mn-ea"/>
              </a:rPr>
              <a:t>코로나 </a:t>
            </a:r>
            <a:r>
              <a:rPr lang="en-US" altLang="ko-KR" sz="1600" spc="-150" dirty="0" smtClean="0">
                <a:latin typeface="+mn-ea"/>
              </a:rPr>
              <a:t>19</a:t>
            </a:r>
            <a:r>
              <a:rPr lang="ko-KR" altLang="en-US" sz="1600" spc="-150" dirty="0" smtClean="0">
                <a:latin typeface="+mn-ea"/>
              </a:rPr>
              <a:t>로 인해</a:t>
            </a:r>
            <a:endParaRPr lang="en-US" altLang="ko-KR" sz="1600" spc="-150" dirty="0" smtClean="0"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ko-KR" altLang="en-US" sz="1600" spc="-150" dirty="0" smtClean="0">
                <a:latin typeface="+mn-ea"/>
              </a:rPr>
              <a:t>첫 수업을 이렇게</a:t>
            </a:r>
            <a:endParaRPr lang="en-US" altLang="ko-KR" sz="1600" spc="-150" dirty="0" smtClean="0"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ko-KR" altLang="en-US" sz="1600" spc="-150" dirty="0" smtClean="0">
                <a:latin typeface="+mn-ea"/>
              </a:rPr>
              <a:t>비 대면으로 하게 되어 </a:t>
            </a:r>
            <a:endParaRPr lang="en-US" altLang="ko-KR" sz="1600" spc="-150" dirty="0" smtClean="0"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ko-KR" altLang="en-US" sz="1600" spc="-150" dirty="0" smtClean="0">
                <a:latin typeface="+mn-ea"/>
              </a:rPr>
              <a:t>아쉽습니다</a:t>
            </a:r>
            <a:r>
              <a:rPr lang="en-US" altLang="ko-KR" sz="1600" spc="-150" dirty="0" smtClean="0">
                <a:latin typeface="+mn-ea"/>
              </a:rPr>
              <a:t>.</a:t>
            </a:r>
            <a:r>
              <a:rPr lang="ko-KR" altLang="en-US" sz="1600" spc="-150" dirty="0" smtClean="0">
                <a:latin typeface="+mn-ea"/>
              </a:rPr>
              <a:t> </a:t>
            </a:r>
            <a:endParaRPr lang="en-US" altLang="ko-KR" sz="1600" spc="-150" dirty="0" smtClean="0"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ko-KR" altLang="en-US" sz="1600" spc="-150" dirty="0" smtClean="0">
                <a:latin typeface="+mn-ea"/>
              </a:rPr>
              <a:t>사회복지학개론은 </a:t>
            </a:r>
            <a:endParaRPr lang="en-US" altLang="ko-KR" sz="1600" spc="-150" dirty="0" smtClean="0"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ko-KR" altLang="en-US" sz="1600" spc="-150" dirty="0" smtClean="0">
                <a:latin typeface="+mn-ea"/>
              </a:rPr>
              <a:t>사회복지에 대한 전반적인 기초 이론들을 배우고</a:t>
            </a:r>
            <a:endParaRPr lang="en-US" altLang="ko-KR" sz="1600" spc="-150" dirty="0" smtClean="0"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ko-KR" altLang="en-US" sz="1600" spc="-150" dirty="0" smtClean="0">
                <a:latin typeface="+mn-ea"/>
              </a:rPr>
              <a:t>다양한 사회복지분야에 대하여 개관적으로 살펴보는 학문입니다</a:t>
            </a:r>
            <a:r>
              <a:rPr lang="en-US" altLang="ko-KR" sz="1600" spc="-150" dirty="0" smtClean="0">
                <a:latin typeface="+mn-ea"/>
              </a:rPr>
              <a:t>.</a:t>
            </a:r>
            <a:endParaRPr lang="en-US" altLang="ko-KR" sz="1600" spc="-150" dirty="0" smtClean="0"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ko-KR" altLang="en-US" sz="1600" spc="-150" dirty="0" smtClean="0">
                <a:latin typeface="+mn-ea"/>
              </a:rPr>
              <a:t>한 학기 동안 열심히 </a:t>
            </a:r>
            <a:endParaRPr lang="en-US" altLang="ko-KR" sz="1600" spc="-150" dirty="0" smtClean="0"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ko-KR" altLang="en-US" sz="1600" spc="-150" dirty="0" smtClean="0">
                <a:latin typeface="+mn-ea"/>
              </a:rPr>
              <a:t>공부해봅시다</a:t>
            </a:r>
            <a:r>
              <a:rPr lang="en-US" altLang="ko-KR" sz="1600" spc="-150" dirty="0" smtClean="0">
                <a:latin typeface="+mn-ea"/>
              </a:rPr>
              <a:t>.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6507" y="511521"/>
            <a:ext cx="2868809" cy="2696637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2092" y="515819"/>
            <a:ext cx="2868809" cy="2692340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3028" y="3507516"/>
            <a:ext cx="2835967" cy="2697163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22111" y="3507515"/>
            <a:ext cx="2835967" cy="269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6484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95301" y="324878"/>
            <a:ext cx="11696699" cy="6331076"/>
          </a:xfrm>
          <a:prstGeom prst="rect">
            <a:avLst/>
          </a:prstGeom>
          <a:solidFill>
            <a:srgbClr val="EDD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706804" y="2416233"/>
            <a:ext cx="2988896" cy="697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aseline="-25000" dirty="0"/>
          </a:p>
        </p:txBody>
      </p:sp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601163" y="765424"/>
            <a:ext cx="4714624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9pPr>
          </a:lstStyle>
          <a:p>
            <a:pPr eaLnBrk="1" hangingPunct="1"/>
            <a:r>
              <a:rPr lang="en-US" altLang="ko-KR" spc="-150" dirty="0" smtClean="0">
                <a:latin typeface="+mj-lt"/>
                <a:ea typeface="나눔스퀘어" panose="020B0600000101010101" pitchFamily="50" charset="-127"/>
                <a:cs typeface="Calibri" panose="020F0502020204030204" pitchFamily="34" charset="0"/>
              </a:rPr>
              <a:t>FINISH</a:t>
            </a:r>
          </a:p>
          <a:p>
            <a:pPr eaLnBrk="1" hangingPunct="1"/>
            <a:r>
              <a:rPr lang="en-US" altLang="ko-KR" spc="-150" dirty="0" smtClean="0">
                <a:latin typeface="+mj-lt"/>
                <a:ea typeface="나눔스퀘어" panose="020B0600000101010101" pitchFamily="50" charset="-127"/>
                <a:cs typeface="Calibri" panose="020F0502020204030204" pitchFamily="34" charset="0"/>
              </a:rPr>
              <a:t>MY</a:t>
            </a:r>
            <a:br>
              <a:rPr lang="en-US" altLang="ko-KR" spc="-150" dirty="0" smtClean="0">
                <a:latin typeface="+mj-lt"/>
                <a:ea typeface="나눔스퀘어" panose="020B0600000101010101" pitchFamily="50" charset="-127"/>
                <a:cs typeface="Calibri" panose="020F0502020204030204" pitchFamily="34" charset="0"/>
              </a:rPr>
            </a:br>
            <a:r>
              <a:rPr lang="en-US" altLang="ko-KR" spc="-150" dirty="0" smtClean="0">
                <a:latin typeface="+mj-lt"/>
                <a:ea typeface="나눔스퀘어" panose="020B0600000101010101" pitchFamily="50" charset="-127"/>
                <a:cs typeface="Calibri" panose="020F0502020204030204" pitchFamily="34" charset="0"/>
              </a:rPr>
              <a:t>PRESENTATION</a:t>
            </a:r>
            <a:r>
              <a:rPr lang="en-US" altLang="ko-KR" b="1" spc="-150" dirty="0" smtClean="0">
                <a:latin typeface="+mj-lt"/>
                <a:ea typeface="나눔스퀘어 Bold" panose="020B0600000101010101" pitchFamily="50" charset="-127"/>
                <a:cs typeface="Calibri" panose="020F0502020204030204" pitchFamily="34" charset="0"/>
              </a:rPr>
              <a:t/>
            </a:r>
            <a:br>
              <a:rPr lang="en-US" altLang="ko-KR" b="1" spc="-150" dirty="0" smtClean="0">
                <a:latin typeface="+mj-lt"/>
                <a:ea typeface="나눔스퀘어 Bold" panose="020B0600000101010101" pitchFamily="50" charset="-127"/>
                <a:cs typeface="Calibri" panose="020F0502020204030204" pitchFamily="34" charset="0"/>
              </a:rPr>
            </a:br>
            <a:r>
              <a:rPr lang="en-US" altLang="ko-KR" b="1" spc="-150" dirty="0" smtClean="0">
                <a:latin typeface="+mj-lt"/>
                <a:ea typeface="나눔스퀘어 ExtraBold" panose="020B0600000101010101" pitchFamily="50" charset="-127"/>
                <a:cs typeface="Calibri" panose="020F0502020204030204" pitchFamily="34" charset="0"/>
              </a:rPr>
              <a:t>THANK YOU</a:t>
            </a:r>
            <a:endParaRPr lang="ru-RU" altLang="ko-KR" b="1" spc="-150" dirty="0">
              <a:latin typeface="+mj-lt"/>
              <a:ea typeface="나눔스퀘어 ExtraBold" panose="020B0600000101010101" pitchFamily="50" charset="-127"/>
              <a:cs typeface="Calibri" panose="020F0502020204030204" pitchFamily="34" charset="0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3968" y="2416233"/>
            <a:ext cx="3310977" cy="2911359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xmlns="" val="220904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507"/>
          <p:cNvSpPr/>
          <p:nvPr/>
        </p:nvSpPr>
        <p:spPr>
          <a:xfrm>
            <a:off x="5381968" y="3056362"/>
            <a:ext cx="1058736" cy="446276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8100" tIns="38100" rIns="38100" bIns="38100" numCol="1" anchor="ctr">
            <a:spAutoFit/>
          </a:bodyPr>
          <a:lstStyle>
            <a:lvl1pPr algn="ctr">
              <a:defRPr sz="3000">
                <a:solidFill>
                  <a:srgbClr val="FFFFFF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1pPr>
          </a:lstStyle>
          <a:p>
            <a:r>
              <a:rPr lang="en-US" sz="2400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START</a:t>
            </a:r>
            <a:endParaRPr sz="24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9" name="Shape 520"/>
          <p:cNvSpPr/>
          <p:nvPr/>
        </p:nvSpPr>
        <p:spPr>
          <a:xfrm>
            <a:off x="4053888" y="0"/>
            <a:ext cx="1889712" cy="6858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3805"/>
                </a:lnTo>
                <a:lnTo>
                  <a:pt x="0" y="10800"/>
                </a:lnTo>
                <a:lnTo>
                  <a:pt x="21600" y="17795"/>
                </a:lnTo>
                <a:lnTo>
                  <a:pt x="21600" y="21600"/>
                </a:lnTo>
              </a:path>
            </a:pathLst>
          </a:custGeom>
          <a:ln w="25400">
            <a:solidFill>
              <a:srgbClr val="565656"/>
            </a:solidFill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0" name="다이아몬드 9"/>
          <p:cNvSpPr/>
          <p:nvPr/>
        </p:nvSpPr>
        <p:spPr>
          <a:xfrm>
            <a:off x="4377992" y="1679874"/>
            <a:ext cx="3199252" cy="3199252"/>
          </a:xfrm>
          <a:prstGeom prst="diamond">
            <a:avLst/>
          </a:prstGeom>
          <a:solidFill>
            <a:srgbClr val="E4B7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Shape 509"/>
          <p:cNvSpPr/>
          <p:nvPr/>
        </p:nvSpPr>
        <p:spPr>
          <a:xfrm rot="13500000">
            <a:off x="7158209" y="5303685"/>
            <a:ext cx="211306" cy="2113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000000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45" name="Shape 509"/>
          <p:cNvSpPr/>
          <p:nvPr/>
        </p:nvSpPr>
        <p:spPr>
          <a:xfrm rot="13500000">
            <a:off x="4401522" y="1064683"/>
            <a:ext cx="211306" cy="2113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000000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22" name="Rectangle 2"/>
          <p:cNvSpPr txBox="1">
            <a:spLocks noChangeArrowheads="1"/>
          </p:cNvSpPr>
          <p:nvPr/>
        </p:nvSpPr>
        <p:spPr bwMode="auto">
          <a:xfrm>
            <a:off x="328410" y="1170335"/>
            <a:ext cx="3603101" cy="4685519"/>
          </a:xfrm>
          <a:prstGeom prst="rect">
            <a:avLst/>
          </a:prstGeom>
          <a:noFill/>
          <a:ln>
            <a:solidFill>
              <a:schemeClr val="tx1"/>
            </a:solidFill>
          </a:ln>
          <a:extLst/>
        </p:spPr>
        <p:txBody>
          <a:bodyPr>
            <a:normAutofit/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Aft>
                <a:spcPts val="0"/>
              </a:spcAft>
              <a:buNone/>
              <a:defRPr/>
            </a:pPr>
            <a:endParaRPr lang="en-US" altLang="ko-KR" sz="1000" spc="-300" dirty="0" smtClean="0"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endParaRPr lang="en-US" altLang="ko-KR" sz="2000" b="1" spc="-300" dirty="0" smtClean="0"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endParaRPr lang="en-US" altLang="ko-KR" sz="2000" b="1" spc="-300" dirty="0" smtClean="0"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r>
              <a:rPr lang="en-US" altLang="ko-KR" sz="2000" b="1" spc="-300" dirty="0" smtClean="0">
                <a:latin typeface="+mn-ea"/>
              </a:rPr>
              <a:t>* </a:t>
            </a:r>
            <a:r>
              <a:rPr lang="ko-KR" altLang="en-US" sz="2000" b="1" spc="-300" dirty="0" smtClean="0">
                <a:latin typeface="+mn-ea"/>
              </a:rPr>
              <a:t>우리사회에서는 사회복지가 왜 필요하며 무엇을 하는 것인지는 우리 자신이 한 개인으로 살아가면서</a:t>
            </a:r>
            <a:r>
              <a:rPr lang="en-US" altLang="ko-KR" sz="2000" b="1" spc="-300" dirty="0" smtClean="0">
                <a:latin typeface="+mn-ea"/>
              </a:rPr>
              <a:t>, </a:t>
            </a:r>
            <a:r>
              <a:rPr lang="ko-KR" altLang="en-US" sz="2000" b="1" spc="-300" dirty="0" smtClean="0">
                <a:latin typeface="+mn-ea"/>
              </a:rPr>
              <a:t>가족생활을 하면서 또</a:t>
            </a:r>
            <a:r>
              <a:rPr lang="en-US" altLang="ko-KR" sz="2000" b="1" spc="-300" dirty="0" smtClean="0">
                <a:latin typeface="+mn-ea"/>
              </a:rPr>
              <a:t>, </a:t>
            </a:r>
            <a:r>
              <a:rPr lang="ko-KR" altLang="en-US" sz="2000" b="1" spc="-300" dirty="0" smtClean="0">
                <a:latin typeface="+mn-ea"/>
              </a:rPr>
              <a:t>직장이나 기타 조직</a:t>
            </a:r>
            <a:r>
              <a:rPr lang="en-US" altLang="ko-KR" sz="2000" b="1" spc="-300" dirty="0" smtClean="0">
                <a:latin typeface="+mn-ea"/>
              </a:rPr>
              <a:t>, </a:t>
            </a:r>
            <a:r>
              <a:rPr lang="ko-KR" altLang="en-US" sz="2000" b="1" spc="-300" dirty="0" smtClean="0">
                <a:latin typeface="+mn-ea"/>
              </a:rPr>
              <a:t>나아가 지역사회의 구성원으로 기능하면서 경험하는 욕구와 여러가지 어려움 그에 따라 필요한 도움을 떠올려 보면 쉽게 이해할 수 있다</a:t>
            </a:r>
            <a:r>
              <a:rPr lang="en-US" altLang="ko-KR" sz="2000" b="1" spc="-300" dirty="0" smtClean="0">
                <a:latin typeface="+mn-ea"/>
              </a:rPr>
              <a:t>.</a:t>
            </a: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r>
              <a:rPr lang="en-US" altLang="ko-KR" sz="2000" spc="-300" dirty="0" smtClean="0">
                <a:latin typeface="+mn-ea"/>
              </a:rPr>
              <a:t> </a:t>
            </a: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endParaRPr lang="en-US" altLang="ko-KR" sz="1600" spc="-300" dirty="0"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endParaRPr lang="en-US" altLang="ko-KR" sz="1600" spc="-300" dirty="0" smtClean="0">
              <a:latin typeface="+mn-ea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7813048" y="1105679"/>
            <a:ext cx="3603101" cy="4750175"/>
          </a:xfrm>
          <a:prstGeom prst="rect">
            <a:avLst/>
          </a:prstGeom>
          <a:noFill/>
          <a:ln>
            <a:solidFill>
              <a:schemeClr val="tx1"/>
            </a:solidFill>
          </a:ln>
          <a:extLst/>
        </p:spPr>
        <p:txBody>
          <a:bodyPr>
            <a:normAutofit/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Aft>
                <a:spcPts val="0"/>
              </a:spcAft>
              <a:buNone/>
              <a:defRPr/>
            </a:pPr>
            <a:endParaRPr lang="en-US" altLang="ko-KR" sz="1000" spc="-300" dirty="0" smtClean="0"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endParaRPr lang="en-US" altLang="ko-KR" sz="1600" spc="-300" dirty="0" smtClean="0"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endParaRPr lang="en-US" altLang="ko-KR" sz="1600" spc="-300" dirty="0"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r>
              <a:rPr lang="en-US" altLang="ko-KR" sz="2000" b="1" spc="-300" dirty="0" smtClean="0">
                <a:latin typeface="+mn-ea"/>
              </a:rPr>
              <a:t>* </a:t>
            </a:r>
            <a:r>
              <a:rPr lang="ko-KR" altLang="en-US" sz="2000" b="1" spc="-300" dirty="0" smtClean="0">
                <a:latin typeface="+mn-ea"/>
              </a:rPr>
              <a:t>인간의 욕구는 사회환경의 변화와 맞물려 있어서</a:t>
            </a:r>
            <a:r>
              <a:rPr lang="en-US" altLang="ko-KR" sz="2000" b="1" spc="-300" dirty="0" smtClean="0">
                <a:latin typeface="+mn-ea"/>
              </a:rPr>
              <a:t>,</a:t>
            </a:r>
            <a:r>
              <a:rPr lang="ko-KR" altLang="en-US" sz="2000" b="1" spc="-300" dirty="0" smtClean="0">
                <a:latin typeface="+mn-ea"/>
              </a:rPr>
              <a:t> 둘간의 상호작용이 잘 이루어지고 맞는경우</a:t>
            </a:r>
            <a:r>
              <a:rPr lang="en-US" altLang="ko-KR" sz="2000" b="1" spc="-300" dirty="0" smtClean="0">
                <a:latin typeface="+mn-ea"/>
              </a:rPr>
              <a:t>, </a:t>
            </a:r>
            <a:r>
              <a:rPr lang="ko-KR" altLang="en-US" sz="2000" b="1" spc="-300" dirty="0" smtClean="0">
                <a:latin typeface="+mn-ea"/>
              </a:rPr>
              <a:t>즉 인간의 욕구가 잘 충족되는 경우도 있지만 충족되지 못하여 개인</a:t>
            </a:r>
            <a:r>
              <a:rPr lang="en-US" altLang="ko-KR" sz="2000" b="1" spc="-300" dirty="0" smtClean="0">
                <a:latin typeface="+mn-ea"/>
              </a:rPr>
              <a:t>, </a:t>
            </a:r>
            <a:r>
              <a:rPr lang="ko-KR" altLang="en-US" sz="2000" b="1" spc="-300" dirty="0" smtClean="0">
                <a:latin typeface="+mn-ea"/>
              </a:rPr>
              <a:t>가족의 </a:t>
            </a:r>
            <a:r>
              <a:rPr lang="ko-KR" altLang="en-US" sz="2000" b="1" spc="-300" dirty="0" smtClean="0">
                <a:latin typeface="+mn-ea"/>
              </a:rPr>
              <a:t>심신건강</a:t>
            </a:r>
            <a:r>
              <a:rPr lang="en-US" altLang="ko-KR" sz="2000" b="1" spc="-300" dirty="0" smtClean="0">
                <a:latin typeface="+mn-ea"/>
              </a:rPr>
              <a:t>, </a:t>
            </a:r>
            <a:r>
              <a:rPr lang="ko-KR" altLang="en-US" sz="2000" b="1" spc="-300" dirty="0" smtClean="0">
                <a:latin typeface="+mn-ea"/>
              </a:rPr>
              <a:t>경제활동</a:t>
            </a:r>
            <a:r>
              <a:rPr lang="en-US" altLang="ko-KR" sz="2000" b="1" spc="-300" dirty="0" smtClean="0">
                <a:latin typeface="+mn-ea"/>
              </a:rPr>
              <a:t>, </a:t>
            </a:r>
            <a:r>
              <a:rPr lang="ko-KR" altLang="en-US" sz="2000" b="1" spc="-300" dirty="0" smtClean="0">
                <a:latin typeface="+mn-ea"/>
              </a:rPr>
              <a:t>가족생활이 위협당하게 될 때 사회는 사회복지제도와 서비스를 필요로하게 된다</a:t>
            </a:r>
            <a:r>
              <a:rPr lang="en-US" altLang="ko-KR" sz="2000" b="1" spc="-300" dirty="0" smtClean="0">
                <a:latin typeface="+mn-ea"/>
              </a:rPr>
              <a:t>.</a:t>
            </a:r>
            <a:endParaRPr lang="en-US" altLang="ko-KR" sz="2000" b="1" spc="-300" dirty="0" smtClean="0">
              <a:latin typeface="+mn-ea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4613796" y="1937916"/>
            <a:ext cx="2727643" cy="2469647"/>
          </a:xfrm>
          <a:prstGeom prst="rect">
            <a:avLst/>
          </a:prstGeom>
          <a:ln>
            <a:noFill/>
          </a:ln>
        </p:spPr>
        <p:txBody>
          <a:bodyPr rtlCol="0">
            <a:normAutofit/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endParaRPr lang="en-US" altLang="ko-KR" sz="1100" b="1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endParaRPr lang="en-US" altLang="ko-KR" sz="1800" b="1" spc="-150" dirty="0" smtClean="0"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altLang="ko-KR" sz="2400" b="1" spc="-150" dirty="0" smtClean="0">
                <a:latin typeface="+mn-ea"/>
              </a:rPr>
              <a:t>&lt;</a:t>
            </a:r>
            <a:r>
              <a:rPr lang="ko-KR" altLang="en-US" sz="2400" b="1" spc="-150" dirty="0" smtClean="0">
                <a:latin typeface="+mn-ea"/>
              </a:rPr>
              <a:t>제</a:t>
            </a:r>
            <a:r>
              <a:rPr lang="en-US" altLang="ko-KR" sz="2400" b="1" spc="-150" dirty="0" smtClean="0">
                <a:latin typeface="+mn-ea"/>
              </a:rPr>
              <a:t> 1</a:t>
            </a:r>
            <a:r>
              <a:rPr lang="ko-KR" altLang="en-US" sz="2400" b="1" spc="-150" dirty="0" smtClean="0">
                <a:latin typeface="+mn-ea"/>
              </a:rPr>
              <a:t>장</a:t>
            </a:r>
            <a:r>
              <a:rPr lang="en-US" altLang="ko-KR" sz="2400" b="1" spc="-150" dirty="0" smtClean="0">
                <a:latin typeface="+mn-ea"/>
              </a:rPr>
              <a:t>&gt;</a:t>
            </a: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ko-KR" altLang="en-US" sz="2800" b="1" spc="-150" dirty="0" smtClean="0">
                <a:latin typeface="+mn-ea"/>
              </a:rPr>
              <a:t>환경속의 인간과 사회복지</a:t>
            </a:r>
            <a:endParaRPr lang="en-US" altLang="ko-KR" sz="2800" b="1" spc="-150" dirty="0" smtClean="0"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endParaRPr lang="en-US" altLang="ko-KR" sz="2400" b="1" spc="-150" dirty="0" smtClean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557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507"/>
          <p:cNvSpPr/>
          <p:nvPr/>
        </p:nvSpPr>
        <p:spPr>
          <a:xfrm>
            <a:off x="5381968" y="3056362"/>
            <a:ext cx="1058736" cy="446276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8100" tIns="38100" rIns="38100" bIns="38100" numCol="1" anchor="ctr">
            <a:spAutoFit/>
          </a:bodyPr>
          <a:lstStyle>
            <a:lvl1pPr algn="ctr">
              <a:defRPr sz="3000">
                <a:solidFill>
                  <a:srgbClr val="FFFFFF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1pPr>
          </a:lstStyle>
          <a:p>
            <a:r>
              <a:rPr lang="en-US" sz="2400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START</a:t>
            </a:r>
            <a:endParaRPr sz="24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9" name="Shape 520"/>
          <p:cNvSpPr/>
          <p:nvPr/>
        </p:nvSpPr>
        <p:spPr>
          <a:xfrm>
            <a:off x="4053888" y="0"/>
            <a:ext cx="1889712" cy="6858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3805"/>
                </a:lnTo>
                <a:lnTo>
                  <a:pt x="0" y="10800"/>
                </a:lnTo>
                <a:lnTo>
                  <a:pt x="21600" y="17795"/>
                </a:lnTo>
                <a:lnTo>
                  <a:pt x="21600" y="21600"/>
                </a:lnTo>
              </a:path>
            </a:pathLst>
          </a:custGeom>
          <a:ln w="25400">
            <a:solidFill>
              <a:srgbClr val="565656"/>
            </a:solidFill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0" name="다이아몬드 9"/>
          <p:cNvSpPr/>
          <p:nvPr/>
        </p:nvSpPr>
        <p:spPr>
          <a:xfrm>
            <a:off x="4377992" y="1679874"/>
            <a:ext cx="3199252" cy="3199252"/>
          </a:xfrm>
          <a:prstGeom prst="diamond">
            <a:avLst/>
          </a:prstGeom>
          <a:solidFill>
            <a:srgbClr val="E4B7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Shape 509"/>
          <p:cNvSpPr/>
          <p:nvPr/>
        </p:nvSpPr>
        <p:spPr>
          <a:xfrm rot="13500000">
            <a:off x="7158209" y="5303685"/>
            <a:ext cx="211306" cy="2113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000000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45" name="Shape 509"/>
          <p:cNvSpPr/>
          <p:nvPr/>
        </p:nvSpPr>
        <p:spPr>
          <a:xfrm rot="13500000">
            <a:off x="4401522" y="1064683"/>
            <a:ext cx="211306" cy="2113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000000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22" name="Rectangle 2"/>
          <p:cNvSpPr txBox="1">
            <a:spLocks noChangeArrowheads="1"/>
          </p:cNvSpPr>
          <p:nvPr/>
        </p:nvSpPr>
        <p:spPr bwMode="auto">
          <a:xfrm>
            <a:off x="328410" y="1170335"/>
            <a:ext cx="3603101" cy="4685519"/>
          </a:xfrm>
          <a:prstGeom prst="rect">
            <a:avLst/>
          </a:prstGeom>
          <a:noFill/>
          <a:ln>
            <a:solidFill>
              <a:schemeClr val="tx1"/>
            </a:solidFill>
          </a:ln>
          <a:extLst/>
        </p:spPr>
        <p:txBody>
          <a:bodyPr>
            <a:normAutofit/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Aft>
                <a:spcPts val="0"/>
              </a:spcAft>
              <a:buNone/>
              <a:defRPr/>
            </a:pPr>
            <a:endParaRPr lang="en-US" altLang="ko-KR" sz="1000" spc="-300" dirty="0" smtClean="0">
              <a:latin typeface="+mn-ea"/>
            </a:endParaRPr>
          </a:p>
          <a:p>
            <a:pPr eaLnBrk="1" fontAlgn="auto" hangingPunct="1">
              <a:spcAft>
                <a:spcPts val="0"/>
              </a:spcAft>
              <a:buAutoNum type="arabicPeriod"/>
              <a:defRPr/>
            </a:pPr>
            <a:r>
              <a:rPr lang="ko-KR" altLang="en-US" sz="2400" b="1" spc="-300" dirty="0" smtClean="0">
                <a:latin typeface="+mn-ea"/>
              </a:rPr>
              <a:t>인간의 </a:t>
            </a:r>
            <a:r>
              <a:rPr lang="ko-KR" altLang="en-US" sz="2400" b="1" spc="-300" dirty="0" smtClean="0">
                <a:latin typeface="+mn-ea"/>
              </a:rPr>
              <a:t>욕구와 삶의 문제</a:t>
            </a:r>
            <a:endParaRPr lang="en-US" altLang="ko-KR" sz="2400" b="1" spc="-300" dirty="0" smtClean="0">
              <a:latin typeface="+mn-ea"/>
            </a:endParaRPr>
          </a:p>
          <a:p>
            <a:pPr eaLnBrk="1" fontAlgn="auto" hangingPunct="1">
              <a:spcAft>
                <a:spcPts val="0"/>
              </a:spcAft>
              <a:buAutoNum type="arabicParenR"/>
              <a:defRPr/>
            </a:pPr>
            <a:r>
              <a:rPr lang="ko-KR" altLang="en-US" sz="2400" b="1" spc="-300" dirty="0" smtClean="0">
                <a:latin typeface="+mn-ea"/>
              </a:rPr>
              <a:t>인간의 기본욕구와 충족의 문제</a:t>
            </a:r>
            <a:endParaRPr lang="en-US" altLang="ko-KR" sz="2000" b="1" spc="-300" dirty="0" smtClean="0">
              <a:latin typeface="+mn-ea"/>
            </a:endParaRP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altLang="ko-KR" sz="2000" b="1" spc="-300" dirty="0" smtClean="0">
                <a:latin typeface="+mn-ea"/>
              </a:rPr>
              <a:t># </a:t>
            </a:r>
            <a:r>
              <a:rPr lang="ko-KR" altLang="en-US" sz="2000" b="1" spc="-300" dirty="0" smtClean="0">
                <a:latin typeface="+mn-ea"/>
              </a:rPr>
              <a:t>생명 </a:t>
            </a:r>
            <a:r>
              <a:rPr lang="en-US" altLang="ko-KR" sz="2000" b="1" spc="-300" dirty="0" smtClean="0">
                <a:latin typeface="+mn-ea"/>
              </a:rPr>
              <a:t>, </a:t>
            </a:r>
            <a:r>
              <a:rPr lang="ko-KR" altLang="en-US" sz="2000" b="1" spc="-300" dirty="0" smtClean="0">
                <a:latin typeface="+mn-ea"/>
              </a:rPr>
              <a:t>유기체로서 인간이 사회환경 속에서 생존하기 위해 꼭 필요로 하는 것이 무엇인가를 생각해 보자</a:t>
            </a:r>
            <a:r>
              <a:rPr lang="en-US" altLang="ko-KR" sz="2000" b="1" spc="-300" dirty="0" smtClean="0">
                <a:latin typeface="+mn-ea"/>
              </a:rPr>
              <a:t>.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ko-KR" altLang="en-US" sz="1600" b="1" spc="-300" dirty="0" smtClean="0">
                <a:latin typeface="+mn-ea"/>
              </a:rPr>
              <a:t>예</a:t>
            </a:r>
            <a:r>
              <a:rPr lang="en-US" altLang="ko-KR" sz="1600" b="1" spc="-300" dirty="0" smtClean="0">
                <a:latin typeface="+mn-ea"/>
              </a:rPr>
              <a:t>)  </a:t>
            </a:r>
            <a:r>
              <a:rPr lang="ko-KR" altLang="en-US" sz="1600" b="1" spc="-300" dirty="0" smtClean="0">
                <a:latin typeface="+mn-ea"/>
              </a:rPr>
              <a:t>공기</a:t>
            </a:r>
            <a:r>
              <a:rPr lang="en-US" altLang="ko-KR" sz="1600" b="1" spc="-300" dirty="0" smtClean="0">
                <a:latin typeface="+mn-ea"/>
              </a:rPr>
              <a:t>, 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ko-KR" altLang="en-US" sz="1600" b="1" spc="-300" dirty="0" smtClean="0">
                <a:latin typeface="+mn-ea"/>
              </a:rPr>
              <a:t>        물</a:t>
            </a:r>
            <a:r>
              <a:rPr lang="en-US" altLang="ko-KR" sz="1600" b="1" spc="-300" dirty="0" smtClean="0">
                <a:latin typeface="+mn-ea"/>
              </a:rPr>
              <a:t>,  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ko-KR" altLang="en-US" sz="1600" b="1" spc="-300" dirty="0" smtClean="0">
                <a:latin typeface="+mn-ea"/>
              </a:rPr>
              <a:t>       의식주</a:t>
            </a:r>
            <a:r>
              <a:rPr lang="en-US" altLang="ko-KR" sz="1600" b="1" spc="-300" dirty="0" smtClean="0">
                <a:latin typeface="+mn-ea"/>
              </a:rPr>
              <a:t>, 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altLang="ko-KR" sz="1600" b="1" spc="-300" dirty="0" smtClean="0">
                <a:latin typeface="+mn-ea"/>
              </a:rPr>
              <a:t>      </a:t>
            </a:r>
            <a:r>
              <a:rPr lang="ko-KR" altLang="en-US" sz="1600" b="1" spc="-300" dirty="0" smtClean="0">
                <a:latin typeface="+mn-ea"/>
              </a:rPr>
              <a:t>사랑받고 사랑하고 싶은 마음</a:t>
            </a:r>
            <a:r>
              <a:rPr lang="en-US" altLang="ko-KR" sz="1600" b="1" spc="-300" dirty="0" smtClean="0">
                <a:latin typeface="+mn-ea"/>
              </a:rPr>
              <a:t>, 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ko-KR" altLang="en-US" sz="1600" b="1" spc="-300" dirty="0" smtClean="0">
                <a:latin typeface="+mn-ea"/>
              </a:rPr>
              <a:t>      행복하고 싶은 마음</a:t>
            </a:r>
            <a:r>
              <a:rPr lang="en-US" altLang="ko-KR" sz="1600" b="1" spc="-300" dirty="0" smtClean="0">
                <a:latin typeface="+mn-ea"/>
              </a:rPr>
              <a:t>, 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ko-KR" altLang="en-US" sz="1600" b="1" spc="-300" dirty="0" smtClean="0">
                <a:latin typeface="+mn-ea"/>
              </a:rPr>
              <a:t>     안녕감을 누리고 싶은 마음 등등</a:t>
            </a:r>
            <a:endParaRPr lang="en-US" altLang="ko-KR" sz="1600" b="1" spc="-300" dirty="0" smtClean="0"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endParaRPr lang="en-US" altLang="ko-KR" sz="1600" spc="-300" dirty="0">
              <a:latin typeface="+mn-ea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7741209" y="1105679"/>
            <a:ext cx="3603101" cy="4750175"/>
          </a:xfrm>
          <a:prstGeom prst="rect">
            <a:avLst/>
          </a:prstGeom>
          <a:noFill/>
          <a:ln>
            <a:solidFill>
              <a:schemeClr val="tx1"/>
            </a:solidFill>
          </a:ln>
          <a:extLst/>
        </p:spPr>
        <p:txBody>
          <a:bodyPr>
            <a:normAutofit/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Aft>
                <a:spcPts val="0"/>
              </a:spcAft>
              <a:buNone/>
              <a:defRPr/>
            </a:pPr>
            <a:endParaRPr lang="en-US" altLang="ko-KR" sz="1000" spc="-300" dirty="0" smtClean="0">
              <a:latin typeface="+mn-ea"/>
            </a:endParaRPr>
          </a:p>
          <a:p>
            <a:pPr>
              <a:buNone/>
              <a:defRPr/>
            </a:pPr>
            <a:r>
              <a:rPr lang="en-US" altLang="ko-KR" sz="2000" b="1" spc="-300" dirty="0" smtClean="0">
                <a:latin typeface="+mn-ea"/>
              </a:rPr>
              <a:t>  </a:t>
            </a:r>
          </a:p>
          <a:p>
            <a:pPr>
              <a:buNone/>
              <a:defRPr/>
            </a:pPr>
            <a:r>
              <a:rPr lang="en-US" altLang="ko-KR" sz="2000" b="1" spc="-300" dirty="0" smtClean="0">
                <a:latin typeface="+mn-ea"/>
              </a:rPr>
              <a:t> </a:t>
            </a:r>
            <a:r>
              <a:rPr lang="ko-KR" altLang="en-US" sz="2000" b="1" spc="-300" dirty="0" smtClean="0">
                <a:latin typeface="+mn-ea"/>
              </a:rPr>
              <a:t>인간의 </a:t>
            </a:r>
            <a:r>
              <a:rPr lang="ko-KR" altLang="en-US" sz="2000" b="1" spc="-300" dirty="0" smtClean="0">
                <a:latin typeface="+mn-ea"/>
              </a:rPr>
              <a:t>공통욕구</a:t>
            </a:r>
            <a:r>
              <a:rPr lang="en-US" altLang="ko-KR" sz="2000" b="1" spc="-300" dirty="0" smtClean="0">
                <a:latin typeface="+mn-ea"/>
              </a:rPr>
              <a:t>(C.Towle</a:t>
            </a:r>
            <a:r>
              <a:rPr lang="ko-KR" altLang="en-US" sz="2000" b="1" spc="-300" dirty="0" smtClean="0">
                <a:latin typeface="+mn-ea"/>
              </a:rPr>
              <a:t>의 견해</a:t>
            </a:r>
            <a:r>
              <a:rPr lang="en-US" altLang="ko-KR" sz="2000" b="1" spc="-300" dirty="0" smtClean="0">
                <a:latin typeface="+mn-ea"/>
              </a:rPr>
              <a:t>) : </a:t>
            </a:r>
          </a:p>
          <a:p>
            <a:pPr>
              <a:buNone/>
              <a:defRPr/>
            </a:pPr>
            <a:r>
              <a:rPr lang="en-US" altLang="ko-KR" sz="2000" b="1" spc="-300" dirty="0" smtClean="0">
                <a:latin typeface="+mn-ea"/>
              </a:rPr>
              <a:t>    </a:t>
            </a:r>
            <a:r>
              <a:rPr lang="ko-KR" altLang="en-US" sz="2000" b="1" spc="-300" dirty="0" smtClean="0">
                <a:latin typeface="+mn-ea"/>
              </a:rPr>
              <a:t>타울이제안한 인간의 </a:t>
            </a:r>
            <a:r>
              <a:rPr lang="en-US" altLang="ko-KR" sz="2000" b="1" spc="-300" dirty="0" smtClean="0">
                <a:latin typeface="+mn-ea"/>
              </a:rPr>
              <a:t>4</a:t>
            </a:r>
            <a:r>
              <a:rPr lang="ko-KR" altLang="en-US" sz="2000" b="1" spc="-300" dirty="0" smtClean="0">
                <a:latin typeface="+mn-ea"/>
              </a:rPr>
              <a:t>가지 공통의 보편적인 </a:t>
            </a:r>
            <a:r>
              <a:rPr lang="ko-KR" altLang="en-US" sz="2000" b="1" spc="-300" dirty="0" smtClean="0">
                <a:latin typeface="+mn-ea"/>
              </a:rPr>
              <a:t>욕구</a:t>
            </a:r>
            <a:endParaRPr lang="en-US" altLang="ko-KR" sz="2000" b="1" spc="-300" dirty="0" smtClean="0">
              <a:latin typeface="+mn-ea"/>
            </a:endParaRPr>
          </a:p>
          <a:p>
            <a:pPr>
              <a:buNone/>
              <a:defRPr/>
            </a:pPr>
            <a:endParaRPr lang="en-US" altLang="ko-KR" sz="2000" b="1" spc="-300" dirty="0" smtClean="0">
              <a:latin typeface="+mn-ea"/>
            </a:endParaRPr>
          </a:p>
          <a:p>
            <a:pPr>
              <a:buNone/>
              <a:defRPr/>
            </a:pPr>
            <a:r>
              <a:rPr lang="en-US" altLang="ko-KR" sz="1600" b="1" spc="-300" dirty="0" smtClean="0">
                <a:latin typeface="+mn-ea"/>
              </a:rPr>
              <a:t>      *  </a:t>
            </a:r>
            <a:r>
              <a:rPr lang="ko-KR" altLang="en-US" sz="1600" b="1" spc="-300" dirty="0" smtClean="0">
                <a:latin typeface="+mn-ea"/>
              </a:rPr>
              <a:t>사회적 목표를 달성하는 사회 구성원으로서 인간이 가지는 공통의 욕구는 의식주</a:t>
            </a:r>
            <a:r>
              <a:rPr lang="en-US" altLang="ko-KR" sz="1600" b="1" spc="-300" dirty="0" smtClean="0">
                <a:latin typeface="+mn-ea"/>
              </a:rPr>
              <a:t>, </a:t>
            </a:r>
            <a:r>
              <a:rPr lang="ko-KR" altLang="en-US" sz="1600" b="1" spc="-300" dirty="0" smtClean="0">
                <a:latin typeface="+mn-ea"/>
              </a:rPr>
              <a:t>건강보호와 같은 물리적 안녕</a:t>
            </a:r>
            <a:endParaRPr lang="en-US" altLang="ko-KR" sz="1600" b="1" spc="-300" dirty="0" smtClean="0">
              <a:latin typeface="+mn-ea"/>
            </a:endParaRPr>
          </a:p>
          <a:p>
            <a:pPr>
              <a:buNone/>
              <a:defRPr/>
            </a:pPr>
            <a:r>
              <a:rPr lang="en-US" altLang="ko-KR" sz="1600" b="1" spc="-300" dirty="0" smtClean="0">
                <a:latin typeface="+mn-ea"/>
              </a:rPr>
              <a:t>      *  </a:t>
            </a:r>
            <a:r>
              <a:rPr lang="ko-KR" altLang="en-US" sz="1600" b="1" spc="-300" dirty="0" smtClean="0">
                <a:latin typeface="+mn-ea"/>
              </a:rPr>
              <a:t>정서적 </a:t>
            </a:r>
            <a:r>
              <a:rPr lang="en-US" altLang="ko-KR" sz="1600" b="1" spc="-300" dirty="0" smtClean="0">
                <a:latin typeface="+mn-ea"/>
              </a:rPr>
              <a:t>, </a:t>
            </a:r>
            <a:r>
              <a:rPr lang="ko-KR" altLang="en-US" sz="1600" b="1" spc="-300" dirty="0" smtClean="0">
                <a:latin typeface="+mn-ea"/>
              </a:rPr>
              <a:t>지적 성장을 위한 기회</a:t>
            </a:r>
            <a:endParaRPr lang="en-US" altLang="ko-KR" sz="1600" b="1" spc="-300" dirty="0" smtClean="0">
              <a:latin typeface="+mn-ea"/>
            </a:endParaRPr>
          </a:p>
          <a:p>
            <a:pPr>
              <a:buNone/>
              <a:defRPr/>
            </a:pPr>
            <a:r>
              <a:rPr lang="en-US" altLang="ko-KR" sz="1600" b="1" spc="-300" dirty="0" smtClean="0">
                <a:latin typeface="+mn-ea"/>
              </a:rPr>
              <a:t>      *  </a:t>
            </a:r>
            <a:r>
              <a:rPr lang="ko-KR" altLang="en-US" sz="1600" b="1" spc="-300" dirty="0" smtClean="0">
                <a:latin typeface="+mn-ea"/>
              </a:rPr>
              <a:t>타인들과의 관계</a:t>
            </a:r>
            <a:endParaRPr lang="en-US" altLang="ko-KR" sz="1600" b="1" spc="-300" dirty="0" smtClean="0">
              <a:latin typeface="+mn-ea"/>
            </a:endParaRPr>
          </a:p>
          <a:p>
            <a:pPr>
              <a:buNone/>
              <a:defRPr/>
            </a:pPr>
            <a:r>
              <a:rPr lang="en-US" altLang="ko-KR" sz="1600" b="1" spc="-300" dirty="0" smtClean="0">
                <a:latin typeface="+mn-ea"/>
              </a:rPr>
              <a:t>      *  </a:t>
            </a:r>
            <a:r>
              <a:rPr lang="ko-KR" altLang="en-US" sz="1600" b="1" spc="-300" dirty="0" smtClean="0">
                <a:latin typeface="+mn-ea"/>
              </a:rPr>
              <a:t>영적 욕구의 충족</a:t>
            </a:r>
            <a:r>
              <a:rPr lang="en-US" altLang="ko-KR" sz="1600" b="1" spc="-300" dirty="0" smtClean="0">
                <a:latin typeface="+mn-ea"/>
              </a:rPr>
              <a:t> </a:t>
            </a:r>
          </a:p>
          <a:p>
            <a:pPr>
              <a:buNone/>
              <a:defRPr/>
            </a:pPr>
            <a:r>
              <a:rPr lang="en-US" altLang="ko-KR" sz="1600" b="1" spc="-300" dirty="0" smtClean="0">
                <a:latin typeface="+mn-ea"/>
              </a:rPr>
              <a:t>        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4613796" y="1937916"/>
            <a:ext cx="2727643" cy="2469647"/>
          </a:xfrm>
          <a:prstGeom prst="rect">
            <a:avLst/>
          </a:prstGeom>
          <a:ln>
            <a:noFill/>
          </a:ln>
        </p:spPr>
        <p:txBody>
          <a:bodyPr rtlCol="0">
            <a:normAutofit/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endParaRPr lang="en-US" altLang="ko-KR" sz="1100" b="1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endParaRPr lang="en-US" altLang="ko-KR" sz="1800" b="1" spc="-150" dirty="0" smtClean="0"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altLang="ko-KR" sz="2400" b="1" spc="-150" dirty="0" smtClean="0">
                <a:latin typeface="+mn-ea"/>
              </a:rPr>
              <a:t>&lt;</a:t>
            </a:r>
            <a:r>
              <a:rPr lang="ko-KR" altLang="en-US" sz="2400" b="1" spc="-150" dirty="0" smtClean="0">
                <a:latin typeface="+mn-ea"/>
              </a:rPr>
              <a:t>제</a:t>
            </a:r>
            <a:r>
              <a:rPr lang="en-US" altLang="ko-KR" sz="2400" b="1" spc="-150" dirty="0" smtClean="0">
                <a:latin typeface="+mn-ea"/>
              </a:rPr>
              <a:t> 1</a:t>
            </a:r>
            <a:r>
              <a:rPr lang="ko-KR" altLang="en-US" sz="2400" b="1" spc="-150" dirty="0" smtClean="0">
                <a:latin typeface="+mn-ea"/>
              </a:rPr>
              <a:t>장</a:t>
            </a:r>
            <a:r>
              <a:rPr lang="en-US" altLang="ko-KR" sz="2400" b="1" spc="-150" dirty="0" smtClean="0">
                <a:latin typeface="+mn-ea"/>
              </a:rPr>
              <a:t>&gt;</a:t>
            </a: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ko-KR" altLang="en-US" sz="2800" b="1" spc="-150" dirty="0" smtClean="0">
                <a:latin typeface="+mn-ea"/>
              </a:rPr>
              <a:t>환경속의 인간과 사회복지</a:t>
            </a:r>
            <a:endParaRPr lang="en-US" altLang="ko-KR" sz="2800" b="1" spc="-150" dirty="0" smtClean="0"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endParaRPr lang="en-US" altLang="ko-KR" sz="2400" b="1" spc="-150" dirty="0" smtClean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301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507"/>
          <p:cNvSpPr/>
          <p:nvPr/>
        </p:nvSpPr>
        <p:spPr>
          <a:xfrm>
            <a:off x="5381968" y="3056362"/>
            <a:ext cx="1058736" cy="446276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8100" tIns="38100" rIns="38100" bIns="38100" numCol="1" anchor="ctr">
            <a:spAutoFit/>
          </a:bodyPr>
          <a:lstStyle>
            <a:lvl1pPr algn="ctr">
              <a:defRPr sz="3000">
                <a:solidFill>
                  <a:srgbClr val="FFFFFF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1pPr>
          </a:lstStyle>
          <a:p>
            <a:r>
              <a:rPr lang="en-US" sz="2400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START</a:t>
            </a:r>
            <a:endParaRPr sz="24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9" name="Shape 520"/>
          <p:cNvSpPr/>
          <p:nvPr/>
        </p:nvSpPr>
        <p:spPr>
          <a:xfrm>
            <a:off x="4053888" y="0"/>
            <a:ext cx="1889712" cy="6858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3805"/>
                </a:lnTo>
                <a:lnTo>
                  <a:pt x="0" y="10800"/>
                </a:lnTo>
                <a:lnTo>
                  <a:pt x="21600" y="17795"/>
                </a:lnTo>
                <a:lnTo>
                  <a:pt x="21600" y="21600"/>
                </a:lnTo>
              </a:path>
            </a:pathLst>
          </a:custGeom>
          <a:ln w="25400">
            <a:solidFill>
              <a:srgbClr val="565656"/>
            </a:solidFill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0" name="다이아몬드 9"/>
          <p:cNvSpPr/>
          <p:nvPr/>
        </p:nvSpPr>
        <p:spPr>
          <a:xfrm>
            <a:off x="4377992" y="1679874"/>
            <a:ext cx="3199252" cy="3199252"/>
          </a:xfrm>
          <a:prstGeom prst="diamond">
            <a:avLst/>
          </a:prstGeom>
          <a:solidFill>
            <a:srgbClr val="E4B7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Shape 509"/>
          <p:cNvSpPr/>
          <p:nvPr/>
        </p:nvSpPr>
        <p:spPr>
          <a:xfrm rot="13500000">
            <a:off x="7158209" y="5303685"/>
            <a:ext cx="211306" cy="2113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000000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45" name="Shape 509"/>
          <p:cNvSpPr/>
          <p:nvPr/>
        </p:nvSpPr>
        <p:spPr>
          <a:xfrm rot="13500000">
            <a:off x="4401522" y="1064683"/>
            <a:ext cx="211306" cy="2113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000000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22" name="Rectangle 2"/>
          <p:cNvSpPr txBox="1">
            <a:spLocks noChangeArrowheads="1"/>
          </p:cNvSpPr>
          <p:nvPr/>
        </p:nvSpPr>
        <p:spPr bwMode="auto">
          <a:xfrm>
            <a:off x="328410" y="1170335"/>
            <a:ext cx="3603101" cy="4685519"/>
          </a:xfrm>
          <a:prstGeom prst="rect">
            <a:avLst/>
          </a:prstGeom>
          <a:noFill/>
          <a:ln>
            <a:solidFill>
              <a:schemeClr val="tx1"/>
            </a:solidFill>
          </a:ln>
          <a:extLst/>
        </p:spPr>
        <p:txBody>
          <a:bodyPr>
            <a:normAutofit/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Aft>
                <a:spcPts val="0"/>
              </a:spcAft>
              <a:buNone/>
              <a:defRPr/>
            </a:pPr>
            <a:endParaRPr lang="en-US" altLang="ko-KR" sz="1000" spc="-300" dirty="0" smtClean="0">
              <a:latin typeface="+mn-ea"/>
            </a:endParaRPr>
          </a:p>
          <a:p>
            <a:pPr marL="457200" indent="-457200" eaLnBrk="1" fontAlgn="auto" hangingPunct="1">
              <a:spcAft>
                <a:spcPts val="0"/>
              </a:spcAft>
              <a:buNone/>
              <a:defRPr/>
            </a:pPr>
            <a:r>
              <a:rPr lang="en-US" altLang="ko-KR" sz="2400" b="1" spc="-300" dirty="0" smtClean="0">
                <a:latin typeface="+mn-ea"/>
              </a:rPr>
              <a:t>1. </a:t>
            </a:r>
            <a:r>
              <a:rPr lang="ko-KR" altLang="en-US" sz="2400" b="1" spc="-300" dirty="0" smtClean="0">
                <a:latin typeface="+mn-ea"/>
              </a:rPr>
              <a:t>인간의 </a:t>
            </a:r>
            <a:r>
              <a:rPr lang="ko-KR" altLang="en-US" sz="2400" b="1" spc="-300" dirty="0" smtClean="0">
                <a:latin typeface="+mn-ea"/>
              </a:rPr>
              <a:t>욕구와 삶의 </a:t>
            </a:r>
            <a:r>
              <a:rPr lang="ko-KR" altLang="en-US" sz="2400" b="1" spc="-300" dirty="0" smtClean="0">
                <a:latin typeface="+mn-ea"/>
              </a:rPr>
              <a:t>문제</a:t>
            </a:r>
            <a:endParaRPr lang="en-US" altLang="ko-KR" sz="2400" b="1" spc="-300" dirty="0" smtClean="0">
              <a:latin typeface="+mn-ea"/>
            </a:endParaRPr>
          </a:p>
          <a:p>
            <a:pPr marL="457200" indent="-457200" eaLnBrk="1" fontAlgn="auto" hangingPunct="1">
              <a:spcAft>
                <a:spcPts val="0"/>
              </a:spcAft>
              <a:buNone/>
              <a:defRPr/>
            </a:pPr>
            <a:r>
              <a:rPr lang="en-US" altLang="ko-KR" sz="2400" b="1" spc="-300" dirty="0" smtClean="0">
                <a:latin typeface="+mn-ea"/>
              </a:rPr>
              <a:t>2) </a:t>
            </a:r>
            <a:r>
              <a:rPr lang="ko-KR" altLang="en-US" sz="2400" b="1" spc="-300" dirty="0" smtClean="0">
                <a:latin typeface="+mn-ea"/>
              </a:rPr>
              <a:t>인간의 성장욕구</a:t>
            </a:r>
            <a:endParaRPr lang="en-US" altLang="ko-KR" sz="2000" b="1" spc="-300" dirty="0" smtClean="0">
              <a:latin typeface="+mn-ea"/>
            </a:endParaRP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altLang="ko-KR" sz="2000" b="1" spc="-300" dirty="0" smtClean="0">
                <a:latin typeface="+mn-ea"/>
              </a:rPr>
              <a:t># </a:t>
            </a:r>
            <a:r>
              <a:rPr lang="ko-KR" altLang="en-US" sz="2000" b="1" spc="-300" dirty="0" smtClean="0">
                <a:latin typeface="+mn-ea"/>
              </a:rPr>
              <a:t>인간은 유기체로서 생존하는 것 이상으로 보다 나은 존재로 성장하고자 하는 욕구를 갖고 살아간다</a:t>
            </a:r>
            <a:r>
              <a:rPr lang="en-US" altLang="ko-KR" sz="2000" b="1" spc="-300" dirty="0" smtClean="0">
                <a:latin typeface="+mn-ea"/>
              </a:rPr>
              <a:t>.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altLang="ko-KR" sz="2000" b="1" spc="-300" dirty="0" smtClean="0">
                <a:latin typeface="+mn-ea"/>
              </a:rPr>
              <a:t> </a:t>
            </a:r>
            <a:r>
              <a:rPr lang="en-US" altLang="ko-KR" sz="2000" b="1" spc="-300" dirty="0" smtClean="0">
                <a:latin typeface="+mn-ea"/>
              </a:rPr>
              <a:t>  </a:t>
            </a:r>
            <a:r>
              <a:rPr lang="ko-KR" altLang="en-US" sz="2000" b="1" spc="-300" dirty="0" smtClean="0">
                <a:latin typeface="+mn-ea"/>
              </a:rPr>
              <a:t>이러한 인간의 성장욕구를 이해할때 도움이 되는 틀이 미국의 성장심리학자인 매슬로우</a:t>
            </a:r>
            <a:r>
              <a:rPr lang="en-US" altLang="ko-KR" sz="2000" b="1" spc="-300" dirty="0" smtClean="0">
                <a:latin typeface="+mn-ea"/>
              </a:rPr>
              <a:t>(A. Maslow)</a:t>
            </a:r>
            <a:r>
              <a:rPr lang="ko-KR" altLang="en-US" sz="2000" b="1" spc="-300" dirty="0" smtClean="0">
                <a:latin typeface="+mn-ea"/>
              </a:rPr>
              <a:t>가 제시한 자기실현을 향한 인간욕구의 단계 이론은 다음과 같다</a:t>
            </a:r>
            <a:r>
              <a:rPr lang="en-US" altLang="ko-KR" sz="2000" b="1" spc="-300" dirty="0" smtClean="0">
                <a:latin typeface="+mn-ea"/>
              </a:rPr>
              <a:t>.</a:t>
            </a:r>
            <a:endParaRPr lang="en-US" altLang="ko-KR" sz="2000" b="1" spc="-300" dirty="0" smtClean="0">
              <a:latin typeface="+mn-ea"/>
            </a:endParaRPr>
          </a:p>
          <a:p>
            <a:pPr eaLnBrk="1" fontAlgn="auto" hangingPunct="1">
              <a:spcAft>
                <a:spcPts val="0"/>
              </a:spcAft>
              <a:buNone/>
              <a:defRPr/>
            </a:pPr>
            <a:endParaRPr lang="en-US" altLang="ko-KR" sz="1600" b="1" spc="-300" dirty="0" smtClean="0"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endParaRPr lang="en-US" altLang="ko-KR" sz="1600" spc="-300" dirty="0">
              <a:latin typeface="+mn-ea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7741209" y="1105679"/>
            <a:ext cx="3603101" cy="4750175"/>
          </a:xfrm>
          <a:prstGeom prst="rect">
            <a:avLst/>
          </a:prstGeom>
          <a:noFill/>
          <a:ln>
            <a:solidFill>
              <a:schemeClr val="tx1"/>
            </a:solidFill>
          </a:ln>
          <a:extLst/>
        </p:spPr>
        <p:txBody>
          <a:bodyPr>
            <a:normAutofit fontScale="62500" lnSpcReduction="20000"/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Aft>
                <a:spcPts val="0"/>
              </a:spcAft>
              <a:buNone/>
              <a:defRPr/>
            </a:pPr>
            <a:endParaRPr lang="en-US" altLang="ko-KR" sz="1000" spc="-300" dirty="0" smtClean="0">
              <a:latin typeface="+mn-ea"/>
            </a:endParaRPr>
          </a:p>
          <a:p>
            <a:pPr>
              <a:buNone/>
              <a:defRPr/>
            </a:pPr>
            <a:r>
              <a:rPr lang="en-US" altLang="ko-KR" sz="2000" b="1" spc="-300" dirty="0" smtClean="0">
                <a:latin typeface="+mn-ea"/>
              </a:rPr>
              <a:t>  </a:t>
            </a:r>
          </a:p>
          <a:p>
            <a:pPr>
              <a:buNone/>
              <a:defRPr/>
            </a:pPr>
            <a:r>
              <a:rPr lang="ko-KR" altLang="en-US" sz="2400" b="1" spc="-300" dirty="0" smtClean="0">
                <a:latin typeface="+mn-ea"/>
              </a:rPr>
              <a:t>    </a:t>
            </a:r>
            <a:r>
              <a:rPr lang="ko-KR" altLang="en-US" sz="3400" b="1" spc="-300" dirty="0" smtClean="0">
                <a:latin typeface="+mn-ea"/>
              </a:rPr>
              <a:t>매슬로우</a:t>
            </a:r>
            <a:r>
              <a:rPr lang="en-US" altLang="ko-KR" sz="3400" b="1" spc="-300" dirty="0" smtClean="0">
                <a:latin typeface="+mn-ea"/>
              </a:rPr>
              <a:t>(A. Maslow</a:t>
            </a:r>
            <a:r>
              <a:rPr lang="en-US" altLang="ko-KR" sz="3400" b="1" spc="-300" dirty="0" smtClean="0">
                <a:latin typeface="+mn-ea"/>
              </a:rPr>
              <a:t>)</a:t>
            </a:r>
            <a:r>
              <a:rPr lang="ko-KR" altLang="en-US" sz="3400" b="1" spc="-300" dirty="0" smtClean="0">
                <a:latin typeface="+mn-ea"/>
              </a:rPr>
              <a:t>의 </a:t>
            </a:r>
            <a:endParaRPr lang="en-US" altLang="ko-KR" sz="3400" b="1" spc="-300" dirty="0" smtClean="0">
              <a:latin typeface="+mn-ea"/>
            </a:endParaRPr>
          </a:p>
          <a:p>
            <a:pPr>
              <a:buNone/>
              <a:defRPr/>
            </a:pPr>
            <a:r>
              <a:rPr lang="ko-KR" altLang="en-US" sz="3400" b="1" spc="-300" dirty="0" smtClean="0">
                <a:latin typeface="+mn-ea"/>
              </a:rPr>
              <a:t>인간욕구의 위계</a:t>
            </a:r>
            <a:r>
              <a:rPr lang="en-US" altLang="ko-KR" sz="3400" b="1" spc="-300" dirty="0" smtClean="0">
                <a:latin typeface="+mn-ea"/>
              </a:rPr>
              <a:t> </a:t>
            </a:r>
          </a:p>
          <a:p>
            <a:pPr>
              <a:buNone/>
              <a:defRPr/>
            </a:pPr>
            <a:endParaRPr lang="en-US" altLang="ko-KR" sz="2400" b="1" spc="-300" dirty="0" smtClean="0">
              <a:latin typeface="+mn-ea"/>
            </a:endParaRPr>
          </a:p>
          <a:p>
            <a:pPr>
              <a:buNone/>
              <a:defRPr/>
            </a:pPr>
            <a:r>
              <a:rPr lang="en-US" altLang="ko-KR" sz="2000" b="1" spc="-300" dirty="0" smtClean="0">
                <a:latin typeface="+mn-ea"/>
              </a:rPr>
              <a:t>   </a:t>
            </a:r>
            <a:r>
              <a:rPr lang="en-US" altLang="ko-KR" sz="2600" b="1" spc="-300" dirty="0" smtClean="0">
                <a:latin typeface="+mn-ea"/>
              </a:rPr>
              <a:t>1</a:t>
            </a:r>
            <a:r>
              <a:rPr lang="ko-KR" altLang="en-US" sz="2600" b="1" spc="-300" dirty="0" smtClean="0">
                <a:latin typeface="+mn-ea"/>
              </a:rPr>
              <a:t>단계</a:t>
            </a:r>
            <a:r>
              <a:rPr lang="en-US" altLang="ko-KR" sz="2600" b="1" spc="-300" dirty="0" smtClean="0">
                <a:latin typeface="+mn-ea"/>
              </a:rPr>
              <a:t> </a:t>
            </a:r>
            <a:r>
              <a:rPr lang="en-US" altLang="ko-KR" sz="2600" b="1" spc="-300" dirty="0" smtClean="0">
                <a:latin typeface="+mn-ea"/>
              </a:rPr>
              <a:t>: </a:t>
            </a:r>
            <a:r>
              <a:rPr lang="en-US" altLang="ko-KR" sz="2600" b="1" spc="-300" dirty="0" smtClean="0">
                <a:latin typeface="+mn-ea"/>
              </a:rPr>
              <a:t> </a:t>
            </a:r>
            <a:r>
              <a:rPr lang="ko-KR" altLang="en-US" sz="2600" b="1" spc="-300" dirty="0" smtClean="0">
                <a:latin typeface="+mn-ea"/>
              </a:rPr>
              <a:t>생리적 욕구</a:t>
            </a:r>
            <a:endParaRPr lang="en-US" altLang="ko-KR" sz="2600" b="1" spc="-300" dirty="0" smtClean="0">
              <a:latin typeface="+mn-ea"/>
            </a:endParaRPr>
          </a:p>
          <a:p>
            <a:pPr>
              <a:buNone/>
              <a:defRPr/>
            </a:pPr>
            <a:r>
              <a:rPr lang="en-US" altLang="ko-KR" sz="2600" b="1" spc="-300" dirty="0" smtClean="0">
                <a:latin typeface="+mn-ea"/>
              </a:rPr>
              <a:t>   2</a:t>
            </a:r>
            <a:r>
              <a:rPr lang="ko-KR" altLang="en-US" sz="2600" b="1" spc="-300" dirty="0" smtClean="0">
                <a:latin typeface="+mn-ea"/>
              </a:rPr>
              <a:t>단계 </a:t>
            </a:r>
            <a:r>
              <a:rPr lang="en-US" altLang="ko-KR" sz="2600" b="1" spc="-300" dirty="0" smtClean="0">
                <a:latin typeface="+mn-ea"/>
              </a:rPr>
              <a:t>:  </a:t>
            </a:r>
            <a:r>
              <a:rPr lang="ko-KR" altLang="en-US" sz="2600" b="1" spc="-300" dirty="0" smtClean="0">
                <a:latin typeface="+mn-ea"/>
              </a:rPr>
              <a:t>안전의 욕구</a:t>
            </a:r>
            <a:endParaRPr lang="en-US" altLang="ko-KR" sz="2600" b="1" spc="-300" dirty="0" smtClean="0">
              <a:latin typeface="+mn-ea"/>
            </a:endParaRPr>
          </a:p>
          <a:p>
            <a:pPr>
              <a:buNone/>
              <a:defRPr/>
            </a:pPr>
            <a:r>
              <a:rPr lang="en-US" altLang="ko-KR" sz="2600" b="1" spc="-300" dirty="0" smtClean="0">
                <a:latin typeface="+mn-ea"/>
              </a:rPr>
              <a:t>   3</a:t>
            </a:r>
            <a:r>
              <a:rPr lang="ko-KR" altLang="en-US" sz="2600" b="1" spc="-300" dirty="0" smtClean="0">
                <a:latin typeface="+mn-ea"/>
              </a:rPr>
              <a:t>단계 </a:t>
            </a:r>
            <a:r>
              <a:rPr lang="en-US" altLang="ko-KR" sz="2600" b="1" spc="-300" dirty="0" smtClean="0">
                <a:latin typeface="+mn-ea"/>
              </a:rPr>
              <a:t>:  </a:t>
            </a:r>
            <a:r>
              <a:rPr lang="ko-KR" altLang="en-US" sz="2600" b="1" spc="-300" dirty="0" smtClean="0">
                <a:latin typeface="+mn-ea"/>
              </a:rPr>
              <a:t>소속과 애정의 욕구</a:t>
            </a:r>
            <a:endParaRPr lang="en-US" altLang="ko-KR" sz="2600" b="1" spc="-300" dirty="0" smtClean="0">
              <a:latin typeface="+mn-ea"/>
            </a:endParaRPr>
          </a:p>
          <a:p>
            <a:pPr>
              <a:buNone/>
              <a:defRPr/>
            </a:pPr>
            <a:r>
              <a:rPr lang="en-US" altLang="ko-KR" sz="2600" b="1" spc="-300" dirty="0" smtClean="0">
                <a:latin typeface="+mn-ea"/>
              </a:rPr>
              <a:t>   4</a:t>
            </a:r>
            <a:r>
              <a:rPr lang="ko-KR" altLang="en-US" sz="2600" b="1" spc="-300" dirty="0" smtClean="0">
                <a:latin typeface="+mn-ea"/>
              </a:rPr>
              <a:t>단계 </a:t>
            </a:r>
            <a:r>
              <a:rPr lang="en-US" altLang="ko-KR" sz="2600" b="1" spc="-300" dirty="0" smtClean="0">
                <a:latin typeface="+mn-ea"/>
              </a:rPr>
              <a:t>:  </a:t>
            </a:r>
            <a:r>
              <a:rPr lang="ko-KR" altLang="en-US" sz="2600" b="1" spc="-300" dirty="0" smtClean="0">
                <a:latin typeface="+mn-ea"/>
              </a:rPr>
              <a:t>자존의 욕구</a:t>
            </a:r>
            <a:endParaRPr lang="en-US" altLang="ko-KR" sz="2600" b="1" spc="-300" dirty="0" smtClean="0">
              <a:latin typeface="+mn-ea"/>
            </a:endParaRPr>
          </a:p>
          <a:p>
            <a:pPr>
              <a:buNone/>
              <a:defRPr/>
            </a:pPr>
            <a:r>
              <a:rPr lang="en-US" altLang="ko-KR" sz="2600" b="1" spc="-300" dirty="0" smtClean="0">
                <a:latin typeface="+mn-ea"/>
              </a:rPr>
              <a:t>   5</a:t>
            </a:r>
            <a:r>
              <a:rPr lang="ko-KR" altLang="en-US" sz="2600" b="1" spc="-300" dirty="0" smtClean="0">
                <a:latin typeface="+mn-ea"/>
              </a:rPr>
              <a:t>단계 </a:t>
            </a:r>
            <a:r>
              <a:rPr lang="en-US" altLang="ko-KR" sz="2600" b="1" spc="-300" dirty="0" smtClean="0">
                <a:latin typeface="+mn-ea"/>
              </a:rPr>
              <a:t>:  </a:t>
            </a:r>
            <a:r>
              <a:rPr lang="ko-KR" altLang="en-US" sz="2600" b="1" spc="-300" dirty="0" smtClean="0">
                <a:latin typeface="+mn-ea"/>
              </a:rPr>
              <a:t>자기실현의 욕구</a:t>
            </a:r>
            <a:endParaRPr lang="en-US" altLang="ko-KR" sz="2600" b="1" spc="-300" dirty="0" smtClean="0">
              <a:latin typeface="+mn-ea"/>
            </a:endParaRPr>
          </a:p>
          <a:p>
            <a:pPr>
              <a:buNone/>
              <a:defRPr/>
            </a:pPr>
            <a:endParaRPr lang="en-US" altLang="ko-KR" sz="2600" b="1" spc="-300" dirty="0" smtClean="0">
              <a:latin typeface="+mn-ea"/>
            </a:endParaRPr>
          </a:p>
          <a:p>
            <a:pPr>
              <a:buNone/>
              <a:defRPr/>
            </a:pPr>
            <a:r>
              <a:rPr lang="en-US" altLang="ko-KR" sz="2600" b="1" spc="-300" dirty="0" smtClean="0">
                <a:latin typeface="+mn-ea"/>
              </a:rPr>
              <a:t> </a:t>
            </a:r>
            <a:r>
              <a:rPr lang="en-US" altLang="ko-KR" sz="2600" b="1" spc="-300" dirty="0" smtClean="0">
                <a:latin typeface="+mn-ea"/>
              </a:rPr>
              <a:t> </a:t>
            </a:r>
            <a:r>
              <a:rPr lang="ko-KR" altLang="en-US" sz="2600" b="1" spc="-300" dirty="0" smtClean="0">
                <a:latin typeface="+mn-ea"/>
              </a:rPr>
              <a:t>매슬로우에 의하면 기본욕구는 위계적으로 이루어진다</a:t>
            </a:r>
            <a:r>
              <a:rPr lang="en-US" altLang="ko-KR" sz="2600" b="1" spc="-300" dirty="0" smtClean="0">
                <a:latin typeface="+mn-ea"/>
              </a:rPr>
              <a:t>.  </a:t>
            </a:r>
            <a:r>
              <a:rPr lang="ko-KR" altLang="en-US" sz="2600" b="1" spc="-300" dirty="0" smtClean="0">
                <a:latin typeface="+mn-ea"/>
              </a:rPr>
              <a:t>가장 밑바탕을 이루는 욕구는 앞에서 언급한 인간 보편의 기본욕구와 일관된 생리적욕구이고 이욕구가 충족되면 안전의 욕구</a:t>
            </a:r>
            <a:r>
              <a:rPr lang="en-US" altLang="ko-KR" sz="2600" b="1" spc="-300" dirty="0" smtClean="0">
                <a:latin typeface="+mn-ea"/>
              </a:rPr>
              <a:t>, </a:t>
            </a:r>
            <a:r>
              <a:rPr lang="ko-KR" altLang="en-US" sz="2600" b="1" spc="-300" dirty="0" smtClean="0">
                <a:latin typeface="+mn-ea"/>
              </a:rPr>
              <a:t>그다음 소속과 애정의 욕구</a:t>
            </a:r>
            <a:r>
              <a:rPr lang="en-US" altLang="ko-KR" sz="2600" b="1" spc="-300" dirty="0" smtClean="0">
                <a:latin typeface="+mn-ea"/>
              </a:rPr>
              <a:t>, </a:t>
            </a:r>
            <a:r>
              <a:rPr lang="ko-KR" altLang="en-US" sz="2600" b="1" spc="-300" dirty="0" smtClean="0">
                <a:latin typeface="+mn-ea"/>
              </a:rPr>
              <a:t>자존의 욕구</a:t>
            </a:r>
            <a:r>
              <a:rPr lang="en-US" altLang="ko-KR" sz="2600" b="1" spc="-300" dirty="0" smtClean="0">
                <a:latin typeface="+mn-ea"/>
              </a:rPr>
              <a:t>, </a:t>
            </a:r>
            <a:r>
              <a:rPr lang="ko-KR" altLang="en-US" sz="2600" b="1" spc="-300" dirty="0" smtClean="0">
                <a:latin typeface="+mn-ea"/>
              </a:rPr>
              <a:t>자기실현의 욕구로 향하게 된다고 주장한다</a:t>
            </a:r>
            <a:r>
              <a:rPr lang="en-US" altLang="ko-KR" sz="2600" b="1" spc="-300" dirty="0" smtClean="0">
                <a:latin typeface="+mn-ea"/>
              </a:rPr>
              <a:t>.</a:t>
            </a:r>
            <a:r>
              <a:rPr lang="ko-KR" altLang="en-US" sz="2600" b="1" spc="-300" dirty="0" smtClean="0">
                <a:latin typeface="+mn-ea"/>
              </a:rPr>
              <a:t> </a:t>
            </a:r>
            <a:endParaRPr lang="en-US" altLang="ko-KR" sz="2600" b="1" spc="-300" dirty="0" smtClean="0">
              <a:latin typeface="+mn-ea"/>
            </a:endParaRPr>
          </a:p>
          <a:p>
            <a:pPr>
              <a:buNone/>
              <a:defRPr/>
            </a:pPr>
            <a:r>
              <a:rPr lang="en-US" altLang="ko-KR" sz="2600" b="1" spc="-300" dirty="0" smtClean="0">
                <a:latin typeface="+mn-ea"/>
              </a:rPr>
              <a:t> </a:t>
            </a:r>
          </a:p>
          <a:p>
            <a:pPr>
              <a:buNone/>
              <a:defRPr/>
            </a:pPr>
            <a:r>
              <a:rPr lang="en-US" altLang="ko-KR" sz="2000" b="1" spc="-300" dirty="0" smtClean="0">
                <a:latin typeface="+mn-ea"/>
              </a:rPr>
              <a:t>    </a:t>
            </a:r>
            <a:endParaRPr lang="en-US" altLang="ko-KR" sz="1600" b="1" spc="-300" dirty="0" smtClean="0">
              <a:latin typeface="+mn-ea"/>
            </a:endParaRPr>
          </a:p>
          <a:p>
            <a:pPr>
              <a:buNone/>
              <a:defRPr/>
            </a:pPr>
            <a:r>
              <a:rPr lang="en-US" altLang="ko-KR" sz="1600" b="1" spc="-300" dirty="0" smtClean="0">
                <a:latin typeface="+mn-ea"/>
              </a:rPr>
              <a:t>        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4613796" y="1937916"/>
            <a:ext cx="2727643" cy="2469647"/>
          </a:xfrm>
          <a:prstGeom prst="rect">
            <a:avLst/>
          </a:prstGeom>
          <a:ln>
            <a:noFill/>
          </a:ln>
        </p:spPr>
        <p:txBody>
          <a:bodyPr rtlCol="0">
            <a:normAutofit/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endParaRPr lang="en-US" altLang="ko-KR" sz="1100" b="1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endParaRPr lang="en-US" altLang="ko-KR" sz="1800" b="1" spc="-150" dirty="0" smtClean="0"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altLang="ko-KR" sz="2400" b="1" spc="-150" dirty="0" smtClean="0">
                <a:latin typeface="+mn-ea"/>
              </a:rPr>
              <a:t>&lt;</a:t>
            </a:r>
            <a:r>
              <a:rPr lang="ko-KR" altLang="en-US" sz="2400" b="1" spc="-150" dirty="0" smtClean="0">
                <a:latin typeface="+mn-ea"/>
              </a:rPr>
              <a:t>제</a:t>
            </a:r>
            <a:r>
              <a:rPr lang="en-US" altLang="ko-KR" sz="2400" b="1" spc="-150" dirty="0" smtClean="0">
                <a:latin typeface="+mn-ea"/>
              </a:rPr>
              <a:t> 1</a:t>
            </a:r>
            <a:r>
              <a:rPr lang="ko-KR" altLang="en-US" sz="2400" b="1" spc="-150" dirty="0" smtClean="0">
                <a:latin typeface="+mn-ea"/>
              </a:rPr>
              <a:t>장</a:t>
            </a:r>
            <a:r>
              <a:rPr lang="en-US" altLang="ko-KR" sz="2400" b="1" spc="-150" dirty="0" smtClean="0">
                <a:latin typeface="+mn-ea"/>
              </a:rPr>
              <a:t>&gt;</a:t>
            </a: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ko-KR" altLang="en-US" sz="2800" b="1" spc="-150" dirty="0" smtClean="0">
                <a:latin typeface="+mn-ea"/>
              </a:rPr>
              <a:t>환경속의 인간과 사회복지</a:t>
            </a:r>
            <a:endParaRPr lang="en-US" altLang="ko-KR" sz="2800" b="1" spc="-150" dirty="0" smtClean="0"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endParaRPr lang="en-US" altLang="ko-KR" sz="2400" b="1" spc="-150" dirty="0" smtClean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301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507"/>
          <p:cNvSpPr/>
          <p:nvPr/>
        </p:nvSpPr>
        <p:spPr>
          <a:xfrm>
            <a:off x="5381968" y="3056362"/>
            <a:ext cx="1058736" cy="446276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8100" tIns="38100" rIns="38100" bIns="38100" numCol="1" anchor="ctr">
            <a:spAutoFit/>
          </a:bodyPr>
          <a:lstStyle>
            <a:lvl1pPr algn="ctr">
              <a:defRPr sz="3000">
                <a:solidFill>
                  <a:srgbClr val="FFFFFF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1pPr>
          </a:lstStyle>
          <a:p>
            <a:r>
              <a:rPr lang="en-US" sz="2400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START</a:t>
            </a:r>
            <a:endParaRPr sz="24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9" name="Shape 520"/>
          <p:cNvSpPr/>
          <p:nvPr/>
        </p:nvSpPr>
        <p:spPr>
          <a:xfrm>
            <a:off x="4053888" y="0"/>
            <a:ext cx="1889712" cy="6858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3805"/>
                </a:lnTo>
                <a:lnTo>
                  <a:pt x="0" y="10800"/>
                </a:lnTo>
                <a:lnTo>
                  <a:pt x="21600" y="17795"/>
                </a:lnTo>
                <a:lnTo>
                  <a:pt x="21600" y="21600"/>
                </a:lnTo>
              </a:path>
            </a:pathLst>
          </a:custGeom>
          <a:ln w="25400">
            <a:solidFill>
              <a:srgbClr val="565656"/>
            </a:solidFill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0" name="다이아몬드 9"/>
          <p:cNvSpPr/>
          <p:nvPr/>
        </p:nvSpPr>
        <p:spPr>
          <a:xfrm>
            <a:off x="4377992" y="1679874"/>
            <a:ext cx="3199252" cy="3199252"/>
          </a:xfrm>
          <a:prstGeom prst="diamond">
            <a:avLst/>
          </a:prstGeom>
          <a:solidFill>
            <a:srgbClr val="E4B7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Shape 509"/>
          <p:cNvSpPr/>
          <p:nvPr/>
        </p:nvSpPr>
        <p:spPr>
          <a:xfrm rot="13500000">
            <a:off x="7158209" y="5303685"/>
            <a:ext cx="211306" cy="2113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000000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45" name="Shape 509"/>
          <p:cNvSpPr/>
          <p:nvPr/>
        </p:nvSpPr>
        <p:spPr>
          <a:xfrm rot="13500000">
            <a:off x="4401522" y="1064683"/>
            <a:ext cx="211306" cy="2113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000000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22" name="Rectangle 2"/>
          <p:cNvSpPr txBox="1">
            <a:spLocks noChangeArrowheads="1"/>
          </p:cNvSpPr>
          <p:nvPr/>
        </p:nvSpPr>
        <p:spPr bwMode="auto">
          <a:xfrm>
            <a:off x="328410" y="1170335"/>
            <a:ext cx="3603101" cy="4685519"/>
          </a:xfrm>
          <a:prstGeom prst="rect">
            <a:avLst/>
          </a:prstGeom>
          <a:noFill/>
          <a:ln>
            <a:solidFill>
              <a:schemeClr val="tx1"/>
            </a:solidFill>
          </a:ln>
          <a:extLst/>
        </p:spPr>
        <p:txBody>
          <a:bodyPr>
            <a:normAutofit/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Aft>
                <a:spcPts val="0"/>
              </a:spcAft>
              <a:buNone/>
              <a:defRPr/>
            </a:pPr>
            <a:endParaRPr lang="en-US" altLang="ko-KR" sz="1000" spc="-300" dirty="0" smtClean="0">
              <a:latin typeface="+mn-ea"/>
            </a:endParaRPr>
          </a:p>
          <a:p>
            <a:pPr marL="457200" indent="-457200" eaLnBrk="1" fontAlgn="auto" hangingPunct="1">
              <a:spcAft>
                <a:spcPts val="0"/>
              </a:spcAft>
              <a:buNone/>
              <a:defRPr/>
            </a:pPr>
            <a:r>
              <a:rPr lang="en-US" altLang="ko-KR" sz="2000" b="1" spc="-300" dirty="0" smtClean="0">
                <a:latin typeface="+mn-ea"/>
              </a:rPr>
              <a:t>1</a:t>
            </a:r>
            <a:r>
              <a:rPr lang="en-US" altLang="ko-KR" sz="2000" b="1" spc="-300" dirty="0" smtClean="0">
                <a:latin typeface="+mn-ea"/>
              </a:rPr>
              <a:t>. </a:t>
            </a:r>
            <a:r>
              <a:rPr lang="ko-KR" altLang="en-US" sz="2000" b="1" spc="-300" dirty="0" smtClean="0">
                <a:latin typeface="+mn-ea"/>
              </a:rPr>
              <a:t>인간의 욕구와 삶의 문제</a:t>
            </a:r>
            <a:endParaRPr lang="en-US" altLang="ko-KR" sz="2000" b="1" spc="-300" dirty="0" smtClean="0">
              <a:latin typeface="+mn-ea"/>
            </a:endParaRPr>
          </a:p>
          <a:p>
            <a:pPr marL="457200" indent="-457200" eaLnBrk="1" fontAlgn="auto" hangingPunct="1">
              <a:spcAft>
                <a:spcPts val="0"/>
              </a:spcAft>
              <a:buNone/>
              <a:defRPr/>
            </a:pPr>
            <a:r>
              <a:rPr lang="en-US" altLang="ko-KR" sz="2000" b="1" spc="-300" dirty="0" smtClean="0">
                <a:latin typeface="+mn-ea"/>
              </a:rPr>
              <a:t>3) </a:t>
            </a:r>
            <a:r>
              <a:rPr lang="ko-KR" altLang="en-US" sz="2000" b="1" spc="-300" dirty="0" smtClean="0">
                <a:latin typeface="+mn-ea"/>
              </a:rPr>
              <a:t>인간 삶의 문제에 대한 사회복지의 접근</a:t>
            </a:r>
            <a:endParaRPr lang="en-US" altLang="ko-KR" sz="1600" spc="-300" dirty="0" smtClean="0"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endParaRPr lang="en-US" altLang="ko-KR" sz="1600" spc="-300" dirty="0"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r>
              <a:rPr lang="ko-KR" altLang="en-US" sz="1600" b="1" spc="-300" dirty="0" smtClean="0">
                <a:latin typeface="+mn-ea"/>
              </a:rPr>
              <a:t>사</a:t>
            </a:r>
            <a:r>
              <a:rPr lang="ko-KR" altLang="en-US" sz="1600" b="1" spc="-300" dirty="0" smtClean="0">
                <a:latin typeface="+mn-ea"/>
              </a:rPr>
              <a:t>회복지의  접근은 길버트와 스팩트</a:t>
            </a:r>
            <a:r>
              <a:rPr lang="en-US" altLang="ko-KR" sz="1600" b="1" spc="-300" dirty="0" smtClean="0">
                <a:latin typeface="+mn-ea"/>
              </a:rPr>
              <a:t>(Gilbert &amp; Specht)</a:t>
            </a:r>
            <a:r>
              <a:rPr lang="ko-KR" altLang="en-US" sz="1600" b="1" spc="-300" dirty="0" smtClean="0">
                <a:latin typeface="+mn-ea"/>
              </a:rPr>
              <a:t>가 제시한  사회복지의 </a:t>
            </a:r>
            <a:r>
              <a:rPr lang="en-US" altLang="ko-KR" sz="1600" b="1" spc="-300" dirty="0" smtClean="0">
                <a:latin typeface="+mn-ea"/>
              </a:rPr>
              <a:t>5</a:t>
            </a:r>
            <a:r>
              <a:rPr lang="ko-KR" altLang="en-US" sz="1600" b="1" spc="-300" dirty="0" smtClean="0">
                <a:latin typeface="+mn-ea"/>
              </a:rPr>
              <a:t>가지 기능을 응용하여 볼 수 있다</a:t>
            </a:r>
            <a:r>
              <a:rPr lang="en-US" altLang="ko-KR" sz="1600" b="1" spc="-300" dirty="0" smtClean="0">
                <a:latin typeface="+mn-ea"/>
              </a:rPr>
              <a:t>.</a:t>
            </a: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r>
              <a:rPr lang="ko-KR" altLang="en-US" sz="1600" b="1" spc="-300" dirty="0" smtClean="0">
                <a:latin typeface="+mn-ea"/>
              </a:rPr>
              <a:t>첫째</a:t>
            </a:r>
            <a:r>
              <a:rPr lang="en-US" altLang="ko-KR" sz="1600" b="1" spc="-300" dirty="0" smtClean="0">
                <a:latin typeface="+mn-ea"/>
              </a:rPr>
              <a:t>, </a:t>
            </a:r>
            <a:r>
              <a:rPr lang="ko-KR" altLang="en-US" sz="1600" b="1" spc="-300" dirty="0" smtClean="0">
                <a:latin typeface="+mn-ea"/>
              </a:rPr>
              <a:t>사회복지는 의식주와 성장을 위한 제반 사회자원의  분배를 돕고</a:t>
            </a:r>
            <a:endParaRPr lang="en-US" altLang="ko-KR" sz="1600" b="1" spc="-300" dirty="0" smtClean="0"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r>
              <a:rPr lang="ko-KR" altLang="en-US" sz="1600" b="1" spc="-300" dirty="0" smtClean="0">
                <a:latin typeface="+mn-ea"/>
              </a:rPr>
              <a:t>둘째</a:t>
            </a:r>
            <a:r>
              <a:rPr lang="en-US" altLang="ko-KR" sz="1600" b="1" spc="-300" dirty="0" smtClean="0">
                <a:latin typeface="+mn-ea"/>
              </a:rPr>
              <a:t>,  </a:t>
            </a:r>
            <a:r>
              <a:rPr lang="ko-KR" altLang="en-US" sz="1600" b="1" spc="-300" dirty="0" smtClean="0">
                <a:latin typeface="+mn-ea"/>
              </a:rPr>
              <a:t>사회복지는 사회구성원의 사회화를 도와 인간의 욕구충족과 보다 나은 삶을 위한 과정을 돕는다</a:t>
            </a:r>
            <a:r>
              <a:rPr lang="en-US" altLang="ko-KR" sz="1600" b="1" spc="-300" dirty="0" smtClean="0">
                <a:latin typeface="+mn-ea"/>
              </a:rPr>
              <a:t>.</a:t>
            </a: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r>
              <a:rPr lang="ko-KR" altLang="en-US" sz="1600" b="1" spc="-300" dirty="0" smtClean="0">
                <a:latin typeface="+mn-ea"/>
              </a:rPr>
              <a:t>셋째</a:t>
            </a:r>
            <a:r>
              <a:rPr lang="en-US" altLang="ko-KR" sz="1600" b="1" spc="-300" dirty="0" smtClean="0">
                <a:latin typeface="+mn-ea"/>
              </a:rPr>
              <a:t>,  </a:t>
            </a:r>
            <a:r>
              <a:rPr lang="ko-KR" altLang="en-US" sz="1600" b="1" spc="-300" dirty="0" smtClean="0">
                <a:latin typeface="+mn-ea"/>
              </a:rPr>
              <a:t>사회복지는 사회가 정한 규범과 관습</a:t>
            </a:r>
            <a:r>
              <a:rPr lang="en-US" altLang="ko-KR" sz="1600" b="1" spc="-300" dirty="0" smtClean="0">
                <a:latin typeface="+mn-ea"/>
              </a:rPr>
              <a:t>,  </a:t>
            </a:r>
            <a:r>
              <a:rPr lang="ko-KR" altLang="en-US" sz="1600" b="1" spc="-300" dirty="0" smtClean="0">
                <a:latin typeface="+mn-ea"/>
              </a:rPr>
              <a:t>가치와 윤리</a:t>
            </a:r>
            <a:r>
              <a:rPr lang="en-US" altLang="ko-KR" sz="1600" b="1" spc="-300" dirty="0" smtClean="0">
                <a:latin typeface="+mn-ea"/>
              </a:rPr>
              <a:t>,  </a:t>
            </a:r>
            <a:r>
              <a:rPr lang="ko-KR" altLang="en-US" sz="1600" b="1" spc="-300" dirty="0" smtClean="0">
                <a:latin typeface="+mn-ea"/>
              </a:rPr>
              <a:t>법체계와 지침들에 비추어 사회통제 기능도 수행한다</a:t>
            </a:r>
            <a:r>
              <a:rPr lang="en-US" altLang="ko-KR" sz="1600" b="1" spc="-300" dirty="0" smtClean="0">
                <a:latin typeface="+mn-ea"/>
              </a:rPr>
              <a:t>.</a:t>
            </a:r>
            <a:endParaRPr lang="en-US" altLang="ko-KR" sz="1600" b="1" spc="-300" dirty="0"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endParaRPr lang="en-US" altLang="ko-KR" sz="1600" spc="-300" dirty="0" smtClean="0">
              <a:latin typeface="+mn-ea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7813048" y="1105679"/>
            <a:ext cx="3603101" cy="4750175"/>
          </a:xfrm>
          <a:prstGeom prst="rect">
            <a:avLst/>
          </a:prstGeom>
          <a:noFill/>
          <a:ln>
            <a:solidFill>
              <a:schemeClr val="tx1"/>
            </a:solidFill>
          </a:ln>
          <a:extLst/>
        </p:spPr>
        <p:txBody>
          <a:bodyPr>
            <a:normAutofit/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Aft>
                <a:spcPts val="0"/>
              </a:spcAft>
              <a:buNone/>
              <a:defRPr/>
            </a:pPr>
            <a:endParaRPr lang="en-US" altLang="ko-KR" sz="1000" spc="-300" dirty="0" smtClean="0"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endParaRPr lang="en-US" altLang="ko-KR" sz="1600" spc="-300" dirty="0" smtClean="0"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endParaRPr lang="en-US" altLang="ko-KR" sz="1600" spc="-300" dirty="0"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r>
              <a:rPr lang="ko-KR" altLang="en-US" sz="1600" b="1" spc="-300" dirty="0" smtClean="0">
                <a:latin typeface="+mn-ea"/>
              </a:rPr>
              <a:t>넷째</a:t>
            </a:r>
            <a:r>
              <a:rPr lang="en-US" altLang="ko-KR" sz="1600" b="1" spc="-300" dirty="0" smtClean="0">
                <a:latin typeface="+mn-ea"/>
              </a:rPr>
              <a:t>, </a:t>
            </a:r>
            <a:r>
              <a:rPr lang="ko-KR" altLang="en-US" sz="1600" b="1" spc="-300" dirty="0" smtClean="0">
                <a:latin typeface="+mn-ea"/>
              </a:rPr>
              <a:t>사회복지는  심리사회적인 다양한 이유로 사회가 기대하는 바 만큼 욕구충족을 못하거나 경쟁체제에서 밀려나 주변화 되는 어려움을 겪는 사람들의 욕구충족을 도와 사회통합을 이루려는 기능을 한다</a:t>
            </a:r>
            <a:r>
              <a:rPr lang="en-US" altLang="ko-KR" sz="1600" b="1" spc="-300" dirty="0" smtClean="0">
                <a:latin typeface="+mn-ea"/>
              </a:rPr>
              <a:t>.</a:t>
            </a: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endParaRPr lang="en-US" altLang="ko-KR" sz="1600" b="1" spc="-300" dirty="0" smtClean="0"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r>
              <a:rPr lang="ko-KR" altLang="en-US" sz="1600" b="1" spc="-300" dirty="0" smtClean="0">
                <a:latin typeface="+mn-ea"/>
              </a:rPr>
              <a:t>다섯째</a:t>
            </a:r>
            <a:r>
              <a:rPr lang="en-US" altLang="ko-KR" sz="1600" b="1" spc="-300" dirty="0" smtClean="0">
                <a:latin typeface="+mn-ea"/>
              </a:rPr>
              <a:t>,  </a:t>
            </a:r>
            <a:r>
              <a:rPr lang="ko-KR" altLang="en-US" sz="1600" b="1" spc="-300" dirty="0" smtClean="0">
                <a:latin typeface="+mn-ea"/>
              </a:rPr>
              <a:t>사회복지는 공적</a:t>
            </a:r>
            <a:r>
              <a:rPr lang="en-US" altLang="ko-KR" sz="1600" b="1" spc="-300" dirty="0" smtClean="0">
                <a:latin typeface="+mn-ea"/>
              </a:rPr>
              <a:t> </a:t>
            </a:r>
            <a:r>
              <a:rPr lang="ko-KR" altLang="en-US" sz="1600" b="1" spc="-300" dirty="0" smtClean="0">
                <a:latin typeface="+mn-ea"/>
              </a:rPr>
              <a:t>지지체제로서 사회구성원들의 친지</a:t>
            </a:r>
            <a:r>
              <a:rPr lang="en-US" altLang="ko-KR" sz="1600" b="1" spc="-300" dirty="0" smtClean="0">
                <a:latin typeface="+mn-ea"/>
              </a:rPr>
              <a:t>,  </a:t>
            </a:r>
            <a:r>
              <a:rPr lang="ko-KR" altLang="en-US" sz="1600" b="1" spc="-300" dirty="0" smtClean="0">
                <a:latin typeface="+mn-ea"/>
              </a:rPr>
              <a:t>이웃</a:t>
            </a:r>
            <a:r>
              <a:rPr lang="en-US" altLang="ko-KR" sz="1600" b="1" spc="-300" dirty="0" smtClean="0">
                <a:latin typeface="+mn-ea"/>
              </a:rPr>
              <a:t>,  </a:t>
            </a:r>
            <a:r>
              <a:rPr lang="ko-KR" altLang="en-US" sz="1600" b="1" spc="-300" dirty="0" smtClean="0">
                <a:latin typeface="+mn-ea"/>
              </a:rPr>
              <a:t>지역민이 서로 돕는 것을 대체하기 보다는 이들 비공식적인 자생적인 지지체계를 활성화 하는 것을 돕고 이러한 상부상조가 사회통합으로 연결되도록 한다</a:t>
            </a:r>
            <a:r>
              <a:rPr lang="en-US" altLang="ko-KR" sz="1600" b="1" spc="-300" dirty="0" smtClean="0">
                <a:latin typeface="+mn-ea"/>
              </a:rPr>
              <a:t>.</a:t>
            </a:r>
            <a:endParaRPr lang="en-US" altLang="ko-KR" sz="1600" b="1" spc="-300" dirty="0">
              <a:latin typeface="+mn-ea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4613796" y="1937916"/>
            <a:ext cx="2727643" cy="2469647"/>
          </a:xfrm>
          <a:prstGeom prst="rect">
            <a:avLst/>
          </a:prstGeom>
          <a:ln>
            <a:noFill/>
          </a:ln>
        </p:spPr>
        <p:txBody>
          <a:bodyPr rtlCol="0">
            <a:normAutofit/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endParaRPr lang="en-US" altLang="ko-KR" sz="1100" b="1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endParaRPr lang="en-US" altLang="ko-KR" sz="1800" b="1" spc="-150" dirty="0" smtClean="0"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altLang="ko-KR" sz="2400" b="1" spc="-150" dirty="0" smtClean="0">
                <a:latin typeface="+mn-ea"/>
              </a:rPr>
              <a:t>&lt;</a:t>
            </a:r>
            <a:r>
              <a:rPr lang="ko-KR" altLang="en-US" sz="2400" b="1" spc="-150" dirty="0" smtClean="0">
                <a:latin typeface="+mn-ea"/>
              </a:rPr>
              <a:t>제</a:t>
            </a:r>
            <a:r>
              <a:rPr lang="en-US" altLang="ko-KR" sz="2400" b="1" spc="-150" dirty="0" smtClean="0">
                <a:latin typeface="+mn-ea"/>
              </a:rPr>
              <a:t> 1</a:t>
            </a:r>
            <a:r>
              <a:rPr lang="ko-KR" altLang="en-US" sz="2400" b="1" spc="-150" dirty="0" smtClean="0">
                <a:latin typeface="+mn-ea"/>
              </a:rPr>
              <a:t>장</a:t>
            </a:r>
            <a:r>
              <a:rPr lang="en-US" altLang="ko-KR" sz="2400" b="1" spc="-150" dirty="0" smtClean="0">
                <a:latin typeface="+mn-ea"/>
              </a:rPr>
              <a:t>&gt;</a:t>
            </a: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ko-KR" altLang="en-US" sz="2800" b="1" spc="-150" dirty="0" smtClean="0">
                <a:latin typeface="+mn-ea"/>
              </a:rPr>
              <a:t>환경속의 인간과 사회복지</a:t>
            </a:r>
            <a:endParaRPr lang="en-US" altLang="ko-KR" sz="2800" b="1" spc="-150" dirty="0" smtClean="0"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endParaRPr lang="en-US" altLang="ko-KR" sz="2400" b="1" spc="-150" dirty="0" smtClean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557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507"/>
          <p:cNvSpPr/>
          <p:nvPr/>
        </p:nvSpPr>
        <p:spPr>
          <a:xfrm>
            <a:off x="5381968" y="3056362"/>
            <a:ext cx="1058736" cy="446276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8100" tIns="38100" rIns="38100" bIns="38100" numCol="1" anchor="ctr">
            <a:spAutoFit/>
          </a:bodyPr>
          <a:lstStyle>
            <a:lvl1pPr algn="ctr">
              <a:defRPr sz="3000">
                <a:solidFill>
                  <a:srgbClr val="FFFFFF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1pPr>
          </a:lstStyle>
          <a:p>
            <a:r>
              <a:rPr lang="en-US" sz="2400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START</a:t>
            </a:r>
            <a:endParaRPr sz="24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9" name="Shape 520"/>
          <p:cNvSpPr/>
          <p:nvPr/>
        </p:nvSpPr>
        <p:spPr>
          <a:xfrm>
            <a:off x="4053888" y="0"/>
            <a:ext cx="1889712" cy="6858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3805"/>
                </a:lnTo>
                <a:lnTo>
                  <a:pt x="0" y="10800"/>
                </a:lnTo>
                <a:lnTo>
                  <a:pt x="21600" y="17795"/>
                </a:lnTo>
                <a:lnTo>
                  <a:pt x="21600" y="21600"/>
                </a:lnTo>
              </a:path>
            </a:pathLst>
          </a:custGeom>
          <a:ln w="25400">
            <a:solidFill>
              <a:srgbClr val="565656"/>
            </a:solidFill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0" name="다이아몬드 9"/>
          <p:cNvSpPr/>
          <p:nvPr/>
        </p:nvSpPr>
        <p:spPr>
          <a:xfrm>
            <a:off x="4377992" y="1679874"/>
            <a:ext cx="3199252" cy="3199252"/>
          </a:xfrm>
          <a:prstGeom prst="diamond">
            <a:avLst/>
          </a:prstGeom>
          <a:solidFill>
            <a:srgbClr val="E4B7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Shape 509"/>
          <p:cNvSpPr/>
          <p:nvPr/>
        </p:nvSpPr>
        <p:spPr>
          <a:xfrm rot="13500000">
            <a:off x="7158209" y="5303685"/>
            <a:ext cx="211306" cy="2113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000000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45" name="Shape 509"/>
          <p:cNvSpPr/>
          <p:nvPr/>
        </p:nvSpPr>
        <p:spPr>
          <a:xfrm rot="13500000">
            <a:off x="4401522" y="1064683"/>
            <a:ext cx="211306" cy="2113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000000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22" name="Rectangle 2"/>
          <p:cNvSpPr txBox="1">
            <a:spLocks noChangeArrowheads="1"/>
          </p:cNvSpPr>
          <p:nvPr/>
        </p:nvSpPr>
        <p:spPr bwMode="auto">
          <a:xfrm>
            <a:off x="328410" y="1170335"/>
            <a:ext cx="3603101" cy="4685519"/>
          </a:xfrm>
          <a:prstGeom prst="rect">
            <a:avLst/>
          </a:prstGeom>
          <a:noFill/>
          <a:ln>
            <a:solidFill>
              <a:schemeClr val="tx1"/>
            </a:solidFill>
          </a:ln>
          <a:extLst/>
        </p:spPr>
        <p:txBody>
          <a:bodyPr>
            <a:normAutofit/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Aft>
                <a:spcPts val="0"/>
              </a:spcAft>
              <a:buNone/>
              <a:defRPr/>
            </a:pPr>
            <a:endParaRPr lang="en-US" altLang="ko-KR" sz="1000" spc="-300" dirty="0" smtClean="0">
              <a:latin typeface="+mn-ea"/>
            </a:endParaRPr>
          </a:p>
          <a:p>
            <a:pPr marL="457200" indent="-457200" eaLnBrk="1" fontAlgn="auto" hangingPunct="1">
              <a:spcAft>
                <a:spcPts val="0"/>
              </a:spcAft>
              <a:buNone/>
              <a:defRPr/>
            </a:pPr>
            <a:r>
              <a:rPr lang="en-US" altLang="ko-KR" sz="2000" b="1" spc="-300" dirty="0" smtClean="0">
                <a:latin typeface="+mn-ea"/>
              </a:rPr>
              <a:t>2. </a:t>
            </a:r>
            <a:r>
              <a:rPr lang="ko-KR" altLang="en-US" sz="2000" b="1" spc="-300" dirty="0" smtClean="0">
                <a:latin typeface="+mn-ea"/>
              </a:rPr>
              <a:t>인간에 대한 사회복지의 관점</a:t>
            </a:r>
            <a:endParaRPr lang="en-US" altLang="ko-KR" sz="2000" b="1" spc="-300" dirty="0" smtClean="0">
              <a:latin typeface="+mn-ea"/>
            </a:endParaRPr>
          </a:p>
          <a:p>
            <a:pPr marL="457200" indent="-457200" eaLnBrk="1" fontAlgn="auto" hangingPunct="1">
              <a:spcAft>
                <a:spcPts val="0"/>
              </a:spcAft>
              <a:buNone/>
              <a:defRPr/>
            </a:pPr>
            <a:r>
              <a:rPr lang="en-US" altLang="ko-KR" sz="2000" b="1" spc="-300" dirty="0" smtClean="0">
                <a:latin typeface="+mn-ea"/>
              </a:rPr>
              <a:t>1) </a:t>
            </a:r>
            <a:r>
              <a:rPr lang="ko-KR" altLang="en-US" sz="2000" b="1" spc="-300" dirty="0" smtClean="0">
                <a:latin typeface="+mn-ea"/>
              </a:rPr>
              <a:t>인간발달의 관점</a:t>
            </a:r>
            <a:endParaRPr lang="en-US" altLang="ko-KR" sz="2000" b="1" spc="-300" dirty="0" smtClean="0">
              <a:latin typeface="+mn-ea"/>
            </a:endParaRPr>
          </a:p>
          <a:p>
            <a:pPr eaLnBrk="1" fontAlgn="auto" hangingPunct="1">
              <a:spcAft>
                <a:spcPts val="0"/>
              </a:spcAft>
              <a:buAutoNum type="arabicParenBoth"/>
              <a:defRPr/>
            </a:pPr>
            <a:r>
              <a:rPr lang="ko-KR" altLang="en-US" sz="1600" b="1" spc="-300" dirty="0" smtClean="0">
                <a:latin typeface="+mn-ea"/>
              </a:rPr>
              <a:t>개인의 생애주기 및 발달과정</a:t>
            </a:r>
            <a:endParaRPr lang="en-US" altLang="ko-KR" sz="1600" b="1" spc="-300" dirty="0" smtClean="0">
              <a:latin typeface="+mn-ea"/>
            </a:endParaRP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ko-KR" altLang="en-US" sz="1600" b="1" spc="-300" dirty="0" smtClean="0">
                <a:latin typeface="+mn-ea"/>
              </a:rPr>
              <a:t> </a:t>
            </a:r>
            <a:r>
              <a:rPr lang="ko-KR" altLang="en-US" sz="1600" b="1" spc="-300" dirty="0" smtClean="0">
                <a:latin typeface="+mn-ea"/>
              </a:rPr>
              <a:t>  </a:t>
            </a:r>
            <a:r>
              <a:rPr lang="ko-KR" altLang="en-US" sz="1600" b="1" spc="-300" dirty="0" smtClean="0">
                <a:latin typeface="+mn-ea"/>
              </a:rPr>
              <a:t>개인의 생애주기에 걸친 발달은  에릭슨</a:t>
            </a:r>
            <a:r>
              <a:rPr lang="en-US" altLang="ko-KR" sz="1600" b="1" spc="-300" dirty="0" smtClean="0">
                <a:latin typeface="+mn-ea"/>
              </a:rPr>
              <a:t>(E.  Erikson)</a:t>
            </a:r>
            <a:r>
              <a:rPr lang="ko-KR" altLang="en-US" sz="1600" b="1" spc="-300" dirty="0" smtClean="0">
                <a:latin typeface="+mn-ea"/>
              </a:rPr>
              <a:t>의  심리사회적 발달이론을 살펴 보겠다</a:t>
            </a:r>
            <a:r>
              <a:rPr lang="en-US" altLang="ko-KR" sz="1600" b="1" spc="-300" dirty="0" smtClean="0">
                <a:latin typeface="+mn-ea"/>
              </a:rPr>
              <a:t>.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ko-KR" altLang="en-US" sz="1600" b="1" spc="-300" dirty="0" smtClean="0">
                <a:latin typeface="+mn-ea"/>
              </a:rPr>
              <a:t>에릭슨은  인간의 생애주기에 따른 발달단계를 그상호작용을 고려하여 </a:t>
            </a:r>
            <a:r>
              <a:rPr lang="en-US" altLang="ko-KR" sz="1600" b="1" spc="-300" dirty="0" smtClean="0">
                <a:latin typeface="+mn-ea"/>
              </a:rPr>
              <a:t>8</a:t>
            </a:r>
            <a:r>
              <a:rPr lang="ko-KR" altLang="en-US" sz="1600" b="1" spc="-300" dirty="0" smtClean="0">
                <a:latin typeface="+mn-ea"/>
              </a:rPr>
              <a:t>단계로  제안하고 개인의 신체와 심리발달</a:t>
            </a:r>
            <a:r>
              <a:rPr lang="en-US" altLang="ko-KR" sz="1600" b="1" spc="-300" dirty="0" smtClean="0">
                <a:latin typeface="+mn-ea"/>
              </a:rPr>
              <a:t>,  </a:t>
            </a:r>
            <a:r>
              <a:rPr lang="ko-KR" altLang="en-US" sz="1600" b="1" spc="-300" dirty="0" smtClean="0">
                <a:latin typeface="+mn-ea"/>
              </a:rPr>
              <a:t>사회문화적</a:t>
            </a:r>
            <a:r>
              <a:rPr lang="en-US" altLang="ko-KR" sz="1600" b="1" spc="-300" dirty="0" smtClean="0">
                <a:latin typeface="+mn-ea"/>
              </a:rPr>
              <a:t>,  </a:t>
            </a:r>
            <a:r>
              <a:rPr lang="ko-KR" altLang="en-US" sz="1600" b="1" spc="-300" dirty="0" smtClean="0">
                <a:latin typeface="+mn-ea"/>
              </a:rPr>
              <a:t>영적 발달상황을 포함한다</a:t>
            </a:r>
            <a:r>
              <a:rPr lang="en-US" altLang="ko-KR" sz="1600" b="1" spc="-300" dirty="0" smtClean="0">
                <a:latin typeface="+mn-ea"/>
              </a:rPr>
              <a:t>.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ko-KR" altLang="en-US" sz="1600" b="1" spc="-300" dirty="0" smtClean="0">
                <a:latin typeface="+mn-ea"/>
              </a:rPr>
              <a:t>첫단계는 영아기로서 섭생과 편안한 환경</a:t>
            </a:r>
            <a:r>
              <a:rPr lang="en-US" altLang="ko-KR" sz="1600" b="1" spc="-300" dirty="0" smtClean="0">
                <a:latin typeface="+mn-ea"/>
              </a:rPr>
              <a:t>,  </a:t>
            </a:r>
            <a:r>
              <a:rPr lang="ko-KR" altLang="en-US" sz="1600" b="1" spc="-300" dirty="0" smtClean="0">
                <a:latin typeface="+mn-ea"/>
              </a:rPr>
              <a:t>양육자의 보호가 필요한 시기이다</a:t>
            </a:r>
            <a:r>
              <a:rPr lang="en-US" altLang="ko-KR" sz="1600" b="1" spc="-300" dirty="0" smtClean="0">
                <a:latin typeface="+mn-ea"/>
              </a:rPr>
              <a:t>.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ko-KR" altLang="en-US" sz="1600" b="1" spc="-300" dirty="0" smtClean="0">
                <a:latin typeface="+mn-ea"/>
              </a:rPr>
              <a:t>두번째 단계는  초등학교에 입학하기전인 학령전 시기로서  아동전기에 해당한다</a:t>
            </a:r>
            <a:r>
              <a:rPr lang="en-US" altLang="ko-KR" sz="1600" b="1" spc="-300" dirty="0" smtClean="0">
                <a:latin typeface="+mn-ea"/>
              </a:rPr>
              <a:t>.  </a:t>
            </a:r>
            <a:r>
              <a:rPr lang="ko-KR" altLang="en-US" sz="1600" b="1" spc="-300" dirty="0" smtClean="0">
                <a:latin typeface="+mn-ea"/>
              </a:rPr>
              <a:t>이시기 아동은  양육자로부터  분리된  개인으로서  자신에 대한 생각이 형성된다</a:t>
            </a:r>
            <a:r>
              <a:rPr lang="en-US" altLang="ko-KR" sz="1600" b="1" spc="-300" dirty="0" smtClean="0">
                <a:latin typeface="+mn-ea"/>
              </a:rPr>
              <a:t>.</a:t>
            </a:r>
            <a:r>
              <a:rPr lang="ko-KR" altLang="en-US" sz="1600" b="1" spc="-300" dirty="0" smtClean="0">
                <a:latin typeface="+mn-ea"/>
              </a:rPr>
              <a:t> </a:t>
            </a:r>
            <a:endParaRPr lang="en-US" altLang="ko-KR" sz="1600" b="1" spc="-300" dirty="0" smtClean="0">
              <a:latin typeface="+mn-ea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7741209" y="1105679"/>
            <a:ext cx="3603101" cy="4750175"/>
          </a:xfrm>
          <a:prstGeom prst="rect">
            <a:avLst/>
          </a:prstGeom>
          <a:noFill/>
          <a:ln>
            <a:solidFill>
              <a:schemeClr val="tx1"/>
            </a:solidFill>
          </a:ln>
          <a:extLst/>
        </p:spPr>
        <p:txBody>
          <a:bodyPr>
            <a:normAutofit/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Aft>
                <a:spcPts val="0"/>
              </a:spcAft>
              <a:buNone/>
              <a:defRPr/>
            </a:pPr>
            <a:endParaRPr lang="en-US" altLang="ko-KR" sz="1000" spc="-300" dirty="0" smtClean="0"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endParaRPr lang="en-US" altLang="ko-KR" sz="1600" spc="-300" dirty="0" smtClean="0">
              <a:solidFill>
                <a:srgbClr val="0070C0"/>
              </a:solidFill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r>
              <a:rPr lang="ko-KR" altLang="en-US" sz="1600" b="1" spc="-300" dirty="0" smtClean="0">
                <a:latin typeface="+mn-ea"/>
              </a:rPr>
              <a:t>세번째 단계는  학령전의 아동후기로서  자신이 하고자하는  활동을  미리 계획하고  수행해낼 수 있다</a:t>
            </a:r>
            <a:r>
              <a:rPr lang="en-US" altLang="ko-KR" sz="1600" b="1" spc="-300" dirty="0" smtClean="0">
                <a:latin typeface="+mn-ea"/>
              </a:rPr>
              <a:t>. 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altLang="ko-KR" sz="1600" b="1" spc="-300" dirty="0" smtClean="0">
                <a:solidFill>
                  <a:srgbClr val="0070C0"/>
                </a:solidFill>
                <a:latin typeface="+mn-ea"/>
              </a:rPr>
              <a:t> </a:t>
            </a:r>
            <a:r>
              <a:rPr lang="ko-KR" altLang="en-US" sz="1600" b="1" spc="-300" dirty="0" smtClean="0">
                <a:latin typeface="+mn-ea"/>
              </a:rPr>
              <a:t>네번째단계는  공식적인  학교체계에  진입하는  학령기 아동기이다</a:t>
            </a:r>
            <a:r>
              <a:rPr lang="en-US" altLang="ko-KR" sz="1600" b="1" spc="-300" dirty="0" smtClean="0">
                <a:latin typeface="+mn-ea"/>
              </a:rPr>
              <a:t>.  </a:t>
            </a:r>
            <a:r>
              <a:rPr lang="ko-KR" altLang="en-US" sz="1600" b="1" spc="-300" dirty="0" smtClean="0">
                <a:latin typeface="+mn-ea"/>
              </a:rPr>
              <a:t>이시기에는  부지런하게  학교에서 생활하고  사회에서  기능할  기술을 익히는 것이 필요하다</a:t>
            </a:r>
            <a:r>
              <a:rPr lang="en-US" altLang="ko-KR" sz="1600" b="1" spc="-300" dirty="0" smtClean="0">
                <a:latin typeface="+mn-ea"/>
              </a:rPr>
              <a:t>.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ko-KR" altLang="en-US" sz="1600" b="1" spc="-300" dirty="0" smtClean="0">
                <a:latin typeface="+mn-ea"/>
              </a:rPr>
              <a:t>다섯번째단계는  청소년시기이다</a:t>
            </a:r>
            <a:r>
              <a:rPr lang="en-US" altLang="ko-KR" sz="1600" b="1" spc="-300" dirty="0" smtClean="0">
                <a:latin typeface="+mn-ea"/>
              </a:rPr>
              <a:t>.  </a:t>
            </a:r>
            <a:r>
              <a:rPr lang="ko-KR" altLang="en-US" sz="1600" b="1" spc="-300" dirty="0" smtClean="0">
                <a:latin typeface="+mn-ea"/>
              </a:rPr>
              <a:t>청소년은  이전단계에서  과업들을 수행함으로서 심리사회적인 성장을  통합하고  공고히하게 되며</a:t>
            </a:r>
            <a:r>
              <a:rPr lang="en-US" altLang="ko-KR" sz="1600" b="1" spc="-300" dirty="0" smtClean="0">
                <a:latin typeface="+mn-ea"/>
              </a:rPr>
              <a:t>,  </a:t>
            </a:r>
            <a:r>
              <a:rPr lang="ko-KR" altLang="en-US" sz="1600" b="1" spc="-300" dirty="0" smtClean="0">
                <a:latin typeface="+mn-ea"/>
              </a:rPr>
              <a:t>특히 이시기에  자신의 정체성을 형성하는 과업이 중요하다</a:t>
            </a:r>
            <a:r>
              <a:rPr lang="en-US" altLang="ko-KR" sz="1600" b="1" spc="-300" dirty="0" smtClean="0">
                <a:latin typeface="+mn-ea"/>
              </a:rPr>
              <a:t>.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ko-KR" altLang="en-US" sz="1600" b="1" spc="-300" dirty="0" smtClean="0">
                <a:latin typeface="+mn-ea"/>
              </a:rPr>
              <a:t>여섯번째단계는  성인전기이다</a:t>
            </a:r>
            <a:r>
              <a:rPr lang="en-US" altLang="ko-KR" sz="1600" b="1" spc="-300" dirty="0" smtClean="0">
                <a:latin typeface="+mn-ea"/>
              </a:rPr>
              <a:t>.  </a:t>
            </a:r>
            <a:r>
              <a:rPr lang="ko-KR" altLang="en-US" sz="1600" b="1" spc="-300" dirty="0" smtClean="0">
                <a:latin typeface="+mn-ea"/>
              </a:rPr>
              <a:t>이시기 성인은  자신의 생활방식과 평생을 두고 종사할  일을  설계할 기회를 갖는 것이 중요하다</a:t>
            </a:r>
            <a:r>
              <a:rPr lang="en-US" altLang="ko-KR" sz="1600" b="1" spc="-300" dirty="0" smtClean="0">
                <a:latin typeface="+mn-ea"/>
              </a:rPr>
              <a:t>.</a:t>
            </a:r>
            <a:endParaRPr lang="en-US" altLang="ko-KR" sz="1600" spc="-300" dirty="0" smtClean="0">
              <a:latin typeface="+mn-ea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4613796" y="1937916"/>
            <a:ext cx="2727643" cy="2469647"/>
          </a:xfrm>
          <a:prstGeom prst="rect">
            <a:avLst/>
          </a:prstGeom>
          <a:ln>
            <a:noFill/>
          </a:ln>
        </p:spPr>
        <p:txBody>
          <a:bodyPr rtlCol="0">
            <a:normAutofit/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endParaRPr lang="en-US" altLang="ko-KR" sz="1100" b="1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endParaRPr lang="en-US" altLang="ko-KR" sz="1800" b="1" spc="-150" dirty="0" smtClean="0"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altLang="ko-KR" sz="2400" b="1" spc="-150" dirty="0" smtClean="0">
                <a:latin typeface="+mn-ea"/>
              </a:rPr>
              <a:t>&lt;</a:t>
            </a:r>
            <a:r>
              <a:rPr lang="ko-KR" altLang="en-US" sz="2400" b="1" spc="-150" dirty="0" smtClean="0">
                <a:latin typeface="+mn-ea"/>
              </a:rPr>
              <a:t>제</a:t>
            </a:r>
            <a:r>
              <a:rPr lang="en-US" altLang="ko-KR" sz="2400" b="1" spc="-150" dirty="0" smtClean="0">
                <a:latin typeface="+mn-ea"/>
              </a:rPr>
              <a:t> 1</a:t>
            </a:r>
            <a:r>
              <a:rPr lang="ko-KR" altLang="en-US" sz="2400" b="1" spc="-150" dirty="0" smtClean="0">
                <a:latin typeface="+mn-ea"/>
              </a:rPr>
              <a:t>장</a:t>
            </a:r>
            <a:r>
              <a:rPr lang="en-US" altLang="ko-KR" sz="2400" b="1" spc="-150" dirty="0" smtClean="0">
                <a:latin typeface="+mn-ea"/>
              </a:rPr>
              <a:t>&gt;</a:t>
            </a: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ko-KR" altLang="en-US" sz="2800" b="1" spc="-150" dirty="0" smtClean="0">
                <a:latin typeface="+mn-ea"/>
              </a:rPr>
              <a:t>환경속의 인간과 </a:t>
            </a:r>
            <a:r>
              <a:rPr lang="ko-KR" altLang="en-US" sz="2800" b="1" spc="-150" dirty="0" smtClean="0">
                <a:latin typeface="+mn-ea"/>
              </a:rPr>
              <a:t>사회복지</a:t>
            </a:r>
            <a:endParaRPr lang="en-US" altLang="ko-KR" sz="2800" b="1" spc="-150" dirty="0" smtClean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336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507"/>
          <p:cNvSpPr/>
          <p:nvPr/>
        </p:nvSpPr>
        <p:spPr>
          <a:xfrm>
            <a:off x="5381968" y="3056362"/>
            <a:ext cx="1058736" cy="446276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8100" tIns="38100" rIns="38100" bIns="38100" numCol="1" anchor="ctr">
            <a:spAutoFit/>
          </a:bodyPr>
          <a:lstStyle>
            <a:lvl1pPr algn="ctr">
              <a:defRPr sz="3000">
                <a:solidFill>
                  <a:srgbClr val="FFFFFF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1pPr>
          </a:lstStyle>
          <a:p>
            <a:r>
              <a:rPr lang="en-US" sz="2400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START</a:t>
            </a:r>
            <a:endParaRPr sz="24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9" name="Shape 520"/>
          <p:cNvSpPr/>
          <p:nvPr/>
        </p:nvSpPr>
        <p:spPr>
          <a:xfrm>
            <a:off x="4053888" y="0"/>
            <a:ext cx="1889712" cy="6858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3805"/>
                </a:lnTo>
                <a:lnTo>
                  <a:pt x="0" y="10800"/>
                </a:lnTo>
                <a:lnTo>
                  <a:pt x="21600" y="17795"/>
                </a:lnTo>
                <a:lnTo>
                  <a:pt x="21600" y="21600"/>
                </a:lnTo>
              </a:path>
            </a:pathLst>
          </a:custGeom>
          <a:ln w="25400">
            <a:solidFill>
              <a:srgbClr val="565656"/>
            </a:solidFill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0" name="다이아몬드 9"/>
          <p:cNvSpPr/>
          <p:nvPr/>
        </p:nvSpPr>
        <p:spPr>
          <a:xfrm>
            <a:off x="4377992" y="1679874"/>
            <a:ext cx="3199252" cy="3199252"/>
          </a:xfrm>
          <a:prstGeom prst="diamond">
            <a:avLst/>
          </a:prstGeom>
          <a:solidFill>
            <a:srgbClr val="E4B7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Shape 509"/>
          <p:cNvSpPr/>
          <p:nvPr/>
        </p:nvSpPr>
        <p:spPr>
          <a:xfrm rot="13500000">
            <a:off x="7158209" y="5303685"/>
            <a:ext cx="211306" cy="2113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000000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45" name="Shape 509"/>
          <p:cNvSpPr/>
          <p:nvPr/>
        </p:nvSpPr>
        <p:spPr>
          <a:xfrm rot="13500000">
            <a:off x="4401522" y="1064683"/>
            <a:ext cx="211306" cy="2113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000000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22" name="Rectangle 2"/>
          <p:cNvSpPr txBox="1">
            <a:spLocks noChangeArrowheads="1"/>
          </p:cNvSpPr>
          <p:nvPr/>
        </p:nvSpPr>
        <p:spPr bwMode="auto">
          <a:xfrm>
            <a:off x="328410" y="1170335"/>
            <a:ext cx="3603101" cy="4685519"/>
          </a:xfrm>
          <a:prstGeom prst="rect">
            <a:avLst/>
          </a:prstGeom>
          <a:noFill/>
          <a:ln>
            <a:solidFill>
              <a:schemeClr val="tx1"/>
            </a:solidFill>
          </a:ln>
          <a:extLst/>
        </p:spPr>
        <p:txBody>
          <a:bodyPr>
            <a:normAutofit/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Aft>
                <a:spcPts val="0"/>
              </a:spcAft>
              <a:buNone/>
              <a:defRPr/>
            </a:pPr>
            <a:endParaRPr lang="en-US" altLang="ko-KR" sz="1000" spc="-300" dirty="0" smtClean="0">
              <a:latin typeface="+mn-ea"/>
            </a:endParaRP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ko-KR" altLang="en-US" sz="1600" b="1" spc="-300" dirty="0" smtClean="0">
                <a:latin typeface="+mn-ea"/>
              </a:rPr>
              <a:t>일곱번째단계는  성인기 중기로서  다음세대를 형성하고 이끌어 나아가는 생산성의 과업을 수행한다</a:t>
            </a:r>
            <a:r>
              <a:rPr lang="en-US" altLang="ko-KR" sz="1600" b="1" spc="-300" dirty="0" smtClean="0">
                <a:latin typeface="+mn-ea"/>
              </a:rPr>
              <a:t>.  </a:t>
            </a:r>
            <a:r>
              <a:rPr lang="ko-KR" altLang="en-US" sz="1600" b="1" spc="-300" dirty="0" smtClean="0">
                <a:latin typeface="+mn-ea"/>
              </a:rPr>
              <a:t>타인에 대한 관심이 많아 다른 사람의 일에 관여하기도 한다</a:t>
            </a:r>
            <a:r>
              <a:rPr lang="en-US" altLang="ko-KR" sz="1600" b="1" spc="-300" dirty="0" smtClean="0">
                <a:latin typeface="+mn-ea"/>
              </a:rPr>
              <a:t>.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ko-KR" altLang="en-US" sz="1600" b="1" spc="-300" dirty="0" smtClean="0">
                <a:latin typeface="+mn-ea"/>
              </a:rPr>
              <a:t>끝으로  노년기에 해당하는 과업은  자아통합이다</a:t>
            </a:r>
            <a:r>
              <a:rPr lang="en-US" altLang="ko-KR" sz="1600" b="1" spc="-300" dirty="0" smtClean="0">
                <a:latin typeface="+mn-ea"/>
              </a:rPr>
              <a:t>.  </a:t>
            </a:r>
            <a:r>
              <a:rPr lang="ko-KR" altLang="en-US" sz="1600" b="1" spc="-300" dirty="0" smtClean="0">
                <a:latin typeface="+mn-ea"/>
              </a:rPr>
              <a:t>이시기  그간의  발달을 잘 이루어온 성인은  인생 질서에 대해  영적 감각을 발달 시키게  된다</a:t>
            </a:r>
            <a:r>
              <a:rPr lang="en-US" altLang="ko-KR" sz="1600" b="1" spc="-300" dirty="0" smtClean="0">
                <a:latin typeface="+mn-ea"/>
              </a:rPr>
              <a:t>.</a:t>
            </a:r>
            <a:r>
              <a:rPr lang="ko-KR" altLang="en-US" sz="1600" b="1" spc="-300" dirty="0" smtClean="0">
                <a:latin typeface="+mn-ea"/>
              </a:rPr>
              <a:t>  </a:t>
            </a:r>
            <a:endParaRPr lang="en-US" altLang="ko-KR" sz="1600" spc="-300" dirty="0" smtClean="0">
              <a:latin typeface="+mn-ea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7741209" y="1105679"/>
            <a:ext cx="3603101" cy="4750175"/>
          </a:xfrm>
          <a:prstGeom prst="rect">
            <a:avLst/>
          </a:prstGeom>
          <a:noFill/>
          <a:ln>
            <a:solidFill>
              <a:schemeClr val="tx1"/>
            </a:solidFill>
          </a:ln>
          <a:extLst/>
        </p:spPr>
        <p:txBody>
          <a:bodyPr>
            <a:normAutofit/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Aft>
                <a:spcPts val="0"/>
              </a:spcAft>
              <a:buNone/>
              <a:defRPr/>
            </a:pPr>
            <a:endParaRPr lang="en-US" altLang="ko-KR" sz="1000" spc="-300" dirty="0" smtClean="0"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endParaRPr lang="en-US" altLang="ko-KR" sz="1600" spc="-300" dirty="0" smtClean="0">
              <a:solidFill>
                <a:srgbClr val="0070C0"/>
              </a:solidFill>
              <a:latin typeface="+mn-ea"/>
            </a:endParaRPr>
          </a:p>
          <a:p>
            <a:pPr marL="457200" indent="-457200" eaLnBrk="1" fontAlgn="auto" hangingPunct="1">
              <a:spcAft>
                <a:spcPts val="0"/>
              </a:spcAft>
              <a:buNone/>
              <a:defRPr/>
            </a:pPr>
            <a:r>
              <a:rPr lang="en-US" altLang="ko-KR" sz="2000" b="1" spc="-300" dirty="0" smtClean="0">
                <a:latin typeface="+mn-ea"/>
              </a:rPr>
              <a:t>2. </a:t>
            </a:r>
            <a:r>
              <a:rPr lang="ko-KR" altLang="en-US" sz="2000" b="1" spc="-300" dirty="0" smtClean="0">
                <a:latin typeface="+mn-ea"/>
              </a:rPr>
              <a:t>인간에 대한 사회복지의 관점</a:t>
            </a:r>
            <a:endParaRPr lang="en-US" altLang="ko-KR" sz="2000" b="1" spc="-300" dirty="0" smtClean="0">
              <a:latin typeface="+mn-ea"/>
            </a:endParaRPr>
          </a:p>
          <a:p>
            <a:pPr marL="457200" indent="-457200" eaLnBrk="1" fontAlgn="auto" hangingPunct="1">
              <a:spcAft>
                <a:spcPts val="0"/>
              </a:spcAft>
              <a:buNone/>
              <a:defRPr/>
            </a:pPr>
            <a:r>
              <a:rPr lang="en-US" altLang="ko-KR" sz="2000" b="1" spc="-300" dirty="0" smtClean="0">
                <a:latin typeface="+mn-ea"/>
              </a:rPr>
              <a:t>1) </a:t>
            </a:r>
            <a:r>
              <a:rPr lang="ko-KR" altLang="en-US" sz="2000" b="1" spc="-300" dirty="0" smtClean="0">
                <a:latin typeface="+mn-ea"/>
              </a:rPr>
              <a:t>인간발달의 관점</a:t>
            </a:r>
            <a:endParaRPr lang="en-US" altLang="ko-KR" sz="2000" b="1" spc="-300" dirty="0" smtClean="0">
              <a:latin typeface="+mn-ea"/>
            </a:endParaRP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ko-KR" altLang="en-US" sz="1600" b="1" spc="-300" dirty="0" smtClean="0">
                <a:latin typeface="+mn-ea"/>
              </a:rPr>
              <a:t>  </a:t>
            </a:r>
            <a:r>
              <a:rPr lang="en-US" altLang="ko-KR" sz="1600" b="1" spc="-300" dirty="0" smtClean="0">
                <a:latin typeface="+mn-ea"/>
              </a:rPr>
              <a:t>(2) </a:t>
            </a:r>
            <a:r>
              <a:rPr lang="ko-KR" altLang="en-US" sz="1600" b="1" spc="-300" dirty="0" smtClean="0">
                <a:latin typeface="+mn-ea"/>
              </a:rPr>
              <a:t> 가족 생활 주기</a:t>
            </a:r>
            <a:endParaRPr lang="en-US" altLang="ko-KR" sz="1600" b="1" spc="-300" dirty="0" smtClean="0">
              <a:latin typeface="+mn-ea"/>
            </a:endParaRP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altLang="ko-KR" sz="1600" b="1" spc="-300" dirty="0" smtClean="0">
                <a:latin typeface="+mn-ea"/>
              </a:rPr>
              <a:t> </a:t>
            </a:r>
            <a:r>
              <a:rPr lang="ko-KR" altLang="en-US" sz="1600" b="1" spc="-300" dirty="0" smtClean="0">
                <a:latin typeface="+mn-ea"/>
              </a:rPr>
              <a:t>가족은  가장 작은 사회 단위이자 사회체계로서 기능을 한다</a:t>
            </a:r>
            <a:r>
              <a:rPr lang="en-US" altLang="ko-KR" sz="1600" b="1" spc="-300" dirty="0" smtClean="0">
                <a:latin typeface="+mn-ea"/>
              </a:rPr>
              <a:t>.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ko-KR" altLang="en-US" sz="1600" b="1" spc="-300" dirty="0" smtClean="0">
                <a:latin typeface="+mn-ea"/>
              </a:rPr>
              <a:t>가족이 시간의 흐름에 따라 조직과 기능에서 변화하는 주기를  가족생활주기라고 하며</a:t>
            </a:r>
            <a:r>
              <a:rPr lang="en-US" altLang="ko-KR" sz="1600" b="1" spc="-300" dirty="0" smtClean="0">
                <a:latin typeface="+mn-ea"/>
              </a:rPr>
              <a:t>, </a:t>
            </a:r>
            <a:r>
              <a:rPr lang="ko-KR" altLang="en-US" sz="1600" b="1" spc="-300" dirty="0" smtClean="0">
                <a:latin typeface="+mn-ea"/>
              </a:rPr>
              <a:t>사회복지에서  서비스를 개발하고 수행할때  개인의 생애주기뿐만 아니라  가족생활주기를 고려해야 한다</a:t>
            </a:r>
            <a:r>
              <a:rPr lang="en-US" altLang="ko-KR" sz="1600" b="1" spc="-300" dirty="0" smtClean="0">
                <a:latin typeface="+mn-ea"/>
              </a:rPr>
              <a:t>.  </a:t>
            </a:r>
            <a:r>
              <a:rPr lang="ko-KR" altLang="en-US" sz="1600" b="1" spc="-300" dirty="0" smtClean="0">
                <a:latin typeface="+mn-ea"/>
              </a:rPr>
              <a:t>여기서는 로데</a:t>
            </a:r>
            <a:r>
              <a:rPr lang="en-US" altLang="ko-KR" sz="1600" b="1" spc="-300" dirty="0" smtClean="0">
                <a:latin typeface="+mn-ea"/>
              </a:rPr>
              <a:t>(Rhodes)</a:t>
            </a:r>
            <a:r>
              <a:rPr lang="ko-KR" altLang="en-US" sz="1600" b="1" spc="-300" dirty="0" smtClean="0">
                <a:latin typeface="+mn-ea"/>
              </a:rPr>
              <a:t>의  </a:t>
            </a:r>
            <a:r>
              <a:rPr lang="en-US" altLang="ko-KR" sz="1600" b="1" spc="-300" dirty="0" smtClean="0">
                <a:latin typeface="+mn-ea"/>
              </a:rPr>
              <a:t>7</a:t>
            </a:r>
            <a:r>
              <a:rPr lang="ko-KR" altLang="en-US" sz="1600" b="1" spc="-300" dirty="0" smtClean="0">
                <a:latin typeface="+mn-ea"/>
              </a:rPr>
              <a:t>단계를 살펴보겠다</a:t>
            </a:r>
            <a:r>
              <a:rPr lang="en-US" altLang="ko-KR" sz="1600" b="1" spc="-300" dirty="0" smtClean="0">
                <a:latin typeface="+mn-ea"/>
              </a:rPr>
              <a:t>.</a:t>
            </a:r>
            <a:endParaRPr lang="en-US" altLang="ko-KR" sz="1600" b="1" spc="-300" dirty="0" smtClean="0">
              <a:latin typeface="+mn-ea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4613796" y="1937916"/>
            <a:ext cx="2727643" cy="2469647"/>
          </a:xfrm>
          <a:prstGeom prst="rect">
            <a:avLst/>
          </a:prstGeom>
          <a:ln>
            <a:noFill/>
          </a:ln>
        </p:spPr>
        <p:txBody>
          <a:bodyPr rtlCol="0">
            <a:normAutofit/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endParaRPr lang="en-US" altLang="ko-KR" sz="1100" b="1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endParaRPr lang="en-US" altLang="ko-KR" sz="1800" b="1" spc="-150" dirty="0" smtClean="0"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altLang="ko-KR" sz="2400" b="1" spc="-150" dirty="0" smtClean="0">
                <a:latin typeface="+mn-ea"/>
              </a:rPr>
              <a:t>&lt;</a:t>
            </a:r>
            <a:r>
              <a:rPr lang="ko-KR" altLang="en-US" sz="2400" b="1" spc="-150" dirty="0" smtClean="0">
                <a:latin typeface="+mn-ea"/>
              </a:rPr>
              <a:t>제</a:t>
            </a:r>
            <a:r>
              <a:rPr lang="en-US" altLang="ko-KR" sz="2400" b="1" spc="-150" dirty="0" smtClean="0">
                <a:latin typeface="+mn-ea"/>
              </a:rPr>
              <a:t> 1</a:t>
            </a:r>
            <a:r>
              <a:rPr lang="ko-KR" altLang="en-US" sz="2400" b="1" spc="-150" dirty="0" smtClean="0">
                <a:latin typeface="+mn-ea"/>
              </a:rPr>
              <a:t>장</a:t>
            </a:r>
            <a:r>
              <a:rPr lang="en-US" altLang="ko-KR" sz="2400" b="1" spc="-150" dirty="0" smtClean="0">
                <a:latin typeface="+mn-ea"/>
              </a:rPr>
              <a:t>&gt;</a:t>
            </a: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ko-KR" altLang="en-US" sz="2800" b="1" spc="-150" dirty="0" smtClean="0">
                <a:latin typeface="+mn-ea"/>
              </a:rPr>
              <a:t>환경속의 인간과 </a:t>
            </a:r>
            <a:r>
              <a:rPr lang="ko-KR" altLang="en-US" sz="2800" b="1" spc="-150" dirty="0" smtClean="0">
                <a:latin typeface="+mn-ea"/>
              </a:rPr>
              <a:t>사회복지</a:t>
            </a:r>
            <a:endParaRPr lang="en-US" altLang="ko-KR" sz="2800" b="1" spc="-150" dirty="0" smtClean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739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507"/>
          <p:cNvSpPr/>
          <p:nvPr/>
        </p:nvSpPr>
        <p:spPr>
          <a:xfrm>
            <a:off x="5381968" y="3056362"/>
            <a:ext cx="1058736" cy="446276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8100" tIns="38100" rIns="38100" bIns="38100" numCol="1" anchor="ctr">
            <a:spAutoFit/>
          </a:bodyPr>
          <a:lstStyle>
            <a:lvl1pPr algn="ctr">
              <a:defRPr sz="3000">
                <a:solidFill>
                  <a:srgbClr val="FFFFFF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1pPr>
          </a:lstStyle>
          <a:p>
            <a:r>
              <a:rPr lang="en-US" sz="2400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START</a:t>
            </a:r>
            <a:endParaRPr sz="24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9" name="Shape 520"/>
          <p:cNvSpPr/>
          <p:nvPr/>
        </p:nvSpPr>
        <p:spPr>
          <a:xfrm>
            <a:off x="4053888" y="0"/>
            <a:ext cx="1889712" cy="6858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3805"/>
                </a:lnTo>
                <a:lnTo>
                  <a:pt x="0" y="10800"/>
                </a:lnTo>
                <a:lnTo>
                  <a:pt x="21600" y="17795"/>
                </a:lnTo>
                <a:lnTo>
                  <a:pt x="21600" y="21600"/>
                </a:lnTo>
              </a:path>
            </a:pathLst>
          </a:custGeom>
          <a:ln w="25400">
            <a:solidFill>
              <a:srgbClr val="565656"/>
            </a:solidFill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0" name="다이아몬드 9"/>
          <p:cNvSpPr/>
          <p:nvPr/>
        </p:nvSpPr>
        <p:spPr>
          <a:xfrm>
            <a:off x="4377992" y="1679874"/>
            <a:ext cx="3199252" cy="3199252"/>
          </a:xfrm>
          <a:prstGeom prst="diamond">
            <a:avLst/>
          </a:prstGeom>
          <a:solidFill>
            <a:srgbClr val="E4B7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Shape 509"/>
          <p:cNvSpPr/>
          <p:nvPr/>
        </p:nvSpPr>
        <p:spPr>
          <a:xfrm rot="13500000">
            <a:off x="7158209" y="5303685"/>
            <a:ext cx="211306" cy="2113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000000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45" name="Shape 509"/>
          <p:cNvSpPr/>
          <p:nvPr/>
        </p:nvSpPr>
        <p:spPr>
          <a:xfrm rot="13500000">
            <a:off x="4401522" y="1064683"/>
            <a:ext cx="211306" cy="2113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000000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22" name="Rectangle 2"/>
          <p:cNvSpPr txBox="1">
            <a:spLocks noChangeArrowheads="1"/>
          </p:cNvSpPr>
          <p:nvPr/>
        </p:nvSpPr>
        <p:spPr bwMode="auto">
          <a:xfrm>
            <a:off x="328410" y="1170335"/>
            <a:ext cx="3603101" cy="4685519"/>
          </a:xfrm>
          <a:prstGeom prst="rect">
            <a:avLst/>
          </a:prstGeom>
          <a:noFill/>
          <a:ln>
            <a:solidFill>
              <a:schemeClr val="tx1"/>
            </a:solidFill>
          </a:ln>
          <a:extLst/>
        </p:spPr>
        <p:txBody>
          <a:bodyPr>
            <a:normAutofit lnSpcReduction="10000"/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Aft>
                <a:spcPts val="0"/>
              </a:spcAft>
              <a:buNone/>
              <a:defRPr/>
            </a:pPr>
            <a:endParaRPr lang="en-US" altLang="ko-KR" sz="1000" spc="-300" dirty="0" smtClean="0">
              <a:latin typeface="+mn-ea"/>
            </a:endParaRPr>
          </a:p>
          <a:p>
            <a:pPr eaLnBrk="1" fontAlgn="auto" hangingPunct="1">
              <a:spcAft>
                <a:spcPts val="0"/>
              </a:spcAft>
              <a:buNone/>
              <a:defRPr/>
            </a:pPr>
            <a:endParaRPr lang="en-US" altLang="ko-KR" sz="1600" b="1" spc="-300" dirty="0" smtClean="0">
              <a:latin typeface="+mn-ea"/>
            </a:endParaRP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ko-KR" altLang="en-US" sz="2000" b="1" spc="-300" dirty="0" smtClean="0">
                <a:latin typeface="+mn-ea"/>
              </a:rPr>
              <a:t>로데</a:t>
            </a:r>
            <a:r>
              <a:rPr lang="en-US" altLang="ko-KR" sz="2000" b="1" spc="-300" dirty="0" smtClean="0">
                <a:latin typeface="+mn-ea"/>
              </a:rPr>
              <a:t>(</a:t>
            </a:r>
            <a:r>
              <a:rPr lang="en-US" altLang="ko-KR" sz="2000" b="1" spc="-300" dirty="0" smtClean="0">
                <a:latin typeface="+mn-ea"/>
              </a:rPr>
              <a:t>Rhodes)</a:t>
            </a:r>
            <a:r>
              <a:rPr lang="ko-KR" altLang="en-US" sz="2000" b="1" spc="-300" dirty="0" smtClean="0">
                <a:latin typeface="+mn-ea"/>
              </a:rPr>
              <a:t>의  </a:t>
            </a:r>
            <a:r>
              <a:rPr lang="en-US" altLang="ko-KR" sz="2000" b="1" spc="-300" dirty="0" smtClean="0">
                <a:latin typeface="+mn-ea"/>
              </a:rPr>
              <a:t>7</a:t>
            </a:r>
            <a:r>
              <a:rPr lang="ko-KR" altLang="en-US" sz="2000" b="1" spc="-300" dirty="0" smtClean="0">
                <a:latin typeface="+mn-ea"/>
              </a:rPr>
              <a:t>단계</a:t>
            </a:r>
            <a:endParaRPr lang="en-US" altLang="ko-KR" sz="2000" b="1" spc="-300" dirty="0" smtClean="0">
              <a:latin typeface="+mn-ea"/>
            </a:endParaRP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ko-KR" altLang="en-US" sz="1600" b="1" spc="-300" dirty="0" smtClean="0">
                <a:latin typeface="+mn-ea"/>
              </a:rPr>
              <a:t>첫번째단계에서  배우자들은  가족을 형성한 초기에  친밀성과  이상화 혹은  환상이 깨지는 경험을 한다</a:t>
            </a:r>
            <a:r>
              <a:rPr lang="en-US" altLang="ko-KR" sz="1600" b="1" spc="-300" dirty="0" smtClean="0">
                <a:latin typeface="+mn-ea"/>
              </a:rPr>
              <a:t>.   </a:t>
            </a:r>
            <a:r>
              <a:rPr lang="ko-KR" altLang="en-US" sz="1600" b="1" spc="-300" dirty="0" smtClean="0">
                <a:latin typeface="+mn-ea"/>
              </a:rPr>
              <a:t>배우자들간의  배타적인  </a:t>
            </a:r>
            <a:r>
              <a:rPr lang="ko-KR" altLang="en-US" sz="1600" b="1" spc="-300" dirty="0" smtClean="0">
                <a:latin typeface="+mn-ea"/>
              </a:rPr>
              <a:t>이인 관계가 형성된다</a:t>
            </a:r>
            <a:r>
              <a:rPr lang="en-US" altLang="ko-KR" sz="1600" b="1" spc="-300" dirty="0" smtClean="0">
                <a:latin typeface="+mn-ea"/>
              </a:rPr>
              <a:t>.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ko-KR" altLang="en-US" sz="1600" b="1" spc="-300" dirty="0" smtClean="0">
                <a:latin typeface="+mn-ea"/>
              </a:rPr>
              <a:t>두번째 단계는  가족원이 더 보충되거나  내부로 향하게 되는 단계이다</a:t>
            </a:r>
            <a:r>
              <a:rPr lang="en-US" altLang="ko-KR" sz="1600" b="1" spc="-300" dirty="0" smtClean="0">
                <a:latin typeface="+mn-ea"/>
              </a:rPr>
              <a:t>.</a:t>
            </a:r>
            <a:r>
              <a:rPr lang="ko-KR" altLang="en-US" sz="1600" b="1" spc="-300" dirty="0" smtClean="0">
                <a:latin typeface="+mn-ea"/>
              </a:rPr>
              <a:t> </a:t>
            </a:r>
            <a:endParaRPr lang="en-US" altLang="ko-KR" sz="1600" b="1" spc="-300" dirty="0" smtClean="0">
              <a:latin typeface="+mn-ea"/>
            </a:endParaRP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ko-KR" altLang="en-US" sz="1600" b="1" spc="-300" dirty="0" smtClean="0">
                <a:latin typeface="+mn-ea"/>
              </a:rPr>
              <a:t>세번째 </a:t>
            </a:r>
            <a:r>
              <a:rPr lang="ko-KR" altLang="en-US" sz="1600" b="1" spc="-300" dirty="0" smtClean="0">
                <a:latin typeface="+mn-ea"/>
              </a:rPr>
              <a:t>단계는  </a:t>
            </a:r>
            <a:r>
              <a:rPr lang="ko-KR" altLang="en-US" sz="1600" b="1" spc="-300" dirty="0" smtClean="0">
                <a:latin typeface="+mn-ea"/>
              </a:rPr>
              <a:t>가족성원들의  개별화 혹은 허위상호조작이  일어나는 단계이다</a:t>
            </a:r>
            <a:r>
              <a:rPr lang="en-US" altLang="ko-KR" sz="1600" b="1" spc="-300" dirty="0" smtClean="0">
                <a:latin typeface="+mn-ea"/>
              </a:rPr>
              <a:t>.</a:t>
            </a:r>
            <a:endParaRPr lang="en-US" altLang="ko-KR" sz="1600" b="1" spc="-300" dirty="0" smtClean="0">
              <a:latin typeface="+mn-ea"/>
            </a:endParaRP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altLang="ko-KR" sz="1600" b="1" spc="-300" dirty="0" smtClean="0">
                <a:solidFill>
                  <a:srgbClr val="0070C0"/>
                </a:solidFill>
                <a:latin typeface="+mn-ea"/>
              </a:rPr>
              <a:t> </a:t>
            </a:r>
            <a:r>
              <a:rPr lang="ko-KR" altLang="en-US" sz="1600" b="1" spc="-300" dirty="0" smtClean="0">
                <a:latin typeface="+mn-ea"/>
              </a:rPr>
              <a:t>네번째단계는  </a:t>
            </a:r>
            <a:r>
              <a:rPr lang="ko-KR" altLang="en-US" sz="1600" b="1" spc="-300" dirty="0" smtClean="0">
                <a:latin typeface="+mn-ea"/>
              </a:rPr>
              <a:t>교우관계 혹은  고립을 경험하는 단계이다</a:t>
            </a:r>
            <a:r>
              <a:rPr lang="en-US" altLang="ko-KR" sz="1600" b="1" spc="-300" dirty="0" smtClean="0">
                <a:latin typeface="+mn-ea"/>
              </a:rPr>
              <a:t>.  10</a:t>
            </a:r>
            <a:r>
              <a:rPr lang="ko-KR" altLang="en-US" sz="1600" b="1" spc="-300" dirty="0" smtClean="0">
                <a:latin typeface="+mn-ea"/>
              </a:rPr>
              <a:t>대  자녀가 있는 가족의  이시기의 중요한 주제는  분리와  성적 관심이다</a:t>
            </a:r>
            <a:r>
              <a:rPr lang="en-US" altLang="ko-KR" sz="1600" b="1" spc="-300" dirty="0" smtClean="0">
                <a:latin typeface="+mn-ea"/>
              </a:rPr>
              <a:t>.</a:t>
            </a:r>
            <a:endParaRPr lang="en-US" altLang="ko-KR" sz="1600" b="1" spc="-300" dirty="0" smtClean="0">
              <a:latin typeface="+mn-ea"/>
            </a:endParaRP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ko-KR" altLang="en-US" sz="1600" b="1" spc="-300" dirty="0" smtClean="0">
                <a:latin typeface="+mn-ea"/>
              </a:rPr>
              <a:t>다섯번째단계는  재집단화</a:t>
            </a:r>
            <a:r>
              <a:rPr lang="en-US" altLang="ko-KR" sz="1600" b="1" spc="-300" dirty="0" smtClean="0">
                <a:latin typeface="+mn-ea"/>
              </a:rPr>
              <a:t>,  </a:t>
            </a:r>
            <a:r>
              <a:rPr lang="ko-KR" altLang="en-US" sz="1600" b="1" spc="-300" dirty="0" smtClean="0">
                <a:latin typeface="+mn-ea"/>
              </a:rPr>
              <a:t>유대  혹은  배제단계이다</a:t>
            </a:r>
            <a:r>
              <a:rPr lang="en-US" altLang="ko-KR" sz="1600" b="1" spc="-300" dirty="0" smtClean="0">
                <a:latin typeface="+mn-ea"/>
              </a:rPr>
              <a:t>.  </a:t>
            </a:r>
            <a:r>
              <a:rPr lang="ko-KR" altLang="en-US" sz="1600" b="1" spc="-300" dirty="0" smtClean="0">
                <a:latin typeface="+mn-ea"/>
              </a:rPr>
              <a:t>이 단계에서는  학업</a:t>
            </a:r>
            <a:r>
              <a:rPr lang="en-US" altLang="ko-KR" sz="1600" b="1" spc="-300" dirty="0" smtClean="0">
                <a:latin typeface="+mn-ea"/>
              </a:rPr>
              <a:t>,  </a:t>
            </a:r>
            <a:r>
              <a:rPr lang="ko-KR" altLang="en-US" sz="1600" b="1" spc="-300" dirty="0" smtClean="0">
                <a:latin typeface="+mn-ea"/>
              </a:rPr>
              <a:t>군입대</a:t>
            </a:r>
            <a:r>
              <a:rPr lang="en-US" altLang="ko-KR" sz="1600" b="1" spc="-300" dirty="0" smtClean="0">
                <a:latin typeface="+mn-ea"/>
              </a:rPr>
              <a:t>,  </a:t>
            </a:r>
            <a:r>
              <a:rPr lang="ko-KR" altLang="en-US" sz="1600" b="1" spc="-300" dirty="0" smtClean="0">
                <a:latin typeface="+mn-ea"/>
              </a:rPr>
              <a:t>취업</a:t>
            </a:r>
            <a:r>
              <a:rPr lang="en-US" altLang="ko-KR" sz="1600" b="1" spc="-300" dirty="0" smtClean="0">
                <a:latin typeface="+mn-ea"/>
              </a:rPr>
              <a:t>,  </a:t>
            </a:r>
            <a:r>
              <a:rPr lang="ko-KR" altLang="en-US" sz="1600" b="1" spc="-300" dirty="0" smtClean="0">
                <a:latin typeface="+mn-ea"/>
              </a:rPr>
              <a:t>그외 독립욕구로  인해  자녀가  집을  떠나게 된다</a:t>
            </a:r>
            <a:r>
              <a:rPr lang="en-US" altLang="ko-KR" sz="1600" b="1" spc="-300" dirty="0" smtClean="0">
                <a:latin typeface="+mn-ea"/>
              </a:rPr>
              <a:t>.</a:t>
            </a: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7741209" y="1105679"/>
            <a:ext cx="3603101" cy="4750175"/>
          </a:xfrm>
          <a:prstGeom prst="rect">
            <a:avLst/>
          </a:prstGeom>
          <a:noFill/>
          <a:ln>
            <a:solidFill>
              <a:schemeClr val="tx1"/>
            </a:solidFill>
          </a:ln>
          <a:extLst/>
        </p:spPr>
        <p:txBody>
          <a:bodyPr>
            <a:normAutofit/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Aft>
                <a:spcPts val="0"/>
              </a:spcAft>
              <a:buNone/>
              <a:defRPr/>
            </a:pPr>
            <a:endParaRPr lang="en-US" altLang="ko-KR" sz="1000" spc="-300" dirty="0" smtClean="0"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endParaRPr lang="en-US" altLang="ko-KR" sz="1600" spc="-300" dirty="0" smtClean="0">
              <a:solidFill>
                <a:srgbClr val="0070C0"/>
              </a:solidFill>
              <a:latin typeface="+mn-ea"/>
            </a:endParaRP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ko-KR" altLang="en-US" sz="1600" b="1" spc="-300" dirty="0" smtClean="0">
                <a:latin typeface="+mn-ea"/>
              </a:rPr>
              <a:t>여섯번째단계는  회복  혹은  절망단계이다</a:t>
            </a:r>
            <a:r>
              <a:rPr lang="en-US" altLang="ko-KR" sz="1600" b="1" spc="-300" dirty="0" smtClean="0">
                <a:latin typeface="+mn-ea"/>
              </a:rPr>
              <a:t>.  </a:t>
            </a:r>
            <a:r>
              <a:rPr lang="ko-KR" altLang="en-US" sz="1600" b="1" spc="-300" dirty="0" smtClean="0">
                <a:latin typeface="+mn-ea"/>
              </a:rPr>
              <a:t>이  단계에서 부부는  집에서  자녀 양육과  관련되지 않은  부부관계  이슈를 다시 조절하게  된다</a:t>
            </a:r>
            <a:r>
              <a:rPr lang="en-US" altLang="ko-KR" sz="1600" b="1" spc="-300" dirty="0" smtClean="0">
                <a:latin typeface="+mn-ea"/>
              </a:rPr>
              <a:t>.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ko-KR" altLang="en-US" sz="1600" b="1" spc="-300" dirty="0" smtClean="0">
                <a:latin typeface="+mn-ea"/>
              </a:rPr>
              <a:t>일곱번째 단계는  상호  원조  혹은 무용감을 경험하게 되는  단계이다</a:t>
            </a:r>
            <a:r>
              <a:rPr lang="en-US" altLang="ko-KR" sz="1600" b="1" spc="-300" dirty="0" smtClean="0">
                <a:latin typeface="+mn-ea"/>
              </a:rPr>
              <a:t>.  </a:t>
            </a:r>
            <a:r>
              <a:rPr lang="ko-KR" altLang="en-US" sz="1600" b="1" spc="-300" dirty="0" smtClean="0">
                <a:latin typeface="+mn-ea"/>
              </a:rPr>
              <a:t>사회인으러서 부부는  퇴직하는 단게이고  부모로서는  조부모 역할을 하게 된다</a:t>
            </a:r>
            <a:r>
              <a:rPr lang="en-US" altLang="ko-KR" sz="1600" b="1" spc="-300" dirty="0" smtClean="0">
                <a:latin typeface="+mn-ea"/>
              </a:rPr>
              <a:t>.</a:t>
            </a:r>
            <a:r>
              <a:rPr lang="ko-KR" altLang="en-US" sz="1600" b="1" spc="-300" dirty="0" smtClean="0">
                <a:latin typeface="+mn-ea"/>
              </a:rPr>
              <a:t> </a:t>
            </a:r>
            <a:endParaRPr lang="en-US" altLang="ko-KR" sz="1600" spc="-300" dirty="0" smtClean="0">
              <a:latin typeface="+mn-ea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4613796" y="1937916"/>
            <a:ext cx="2727643" cy="2469647"/>
          </a:xfrm>
          <a:prstGeom prst="rect">
            <a:avLst/>
          </a:prstGeom>
          <a:ln>
            <a:noFill/>
          </a:ln>
        </p:spPr>
        <p:txBody>
          <a:bodyPr rtlCol="0">
            <a:normAutofit/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endParaRPr lang="en-US" altLang="ko-KR" sz="1100" b="1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endParaRPr lang="en-US" altLang="ko-KR" sz="1800" b="1" spc="-150" dirty="0" smtClean="0"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altLang="ko-KR" sz="2400" b="1" spc="-150" dirty="0" smtClean="0">
                <a:latin typeface="+mn-ea"/>
              </a:rPr>
              <a:t>&lt;</a:t>
            </a:r>
            <a:r>
              <a:rPr lang="ko-KR" altLang="en-US" sz="2400" b="1" spc="-150" dirty="0" smtClean="0">
                <a:latin typeface="+mn-ea"/>
              </a:rPr>
              <a:t>제</a:t>
            </a:r>
            <a:r>
              <a:rPr lang="en-US" altLang="ko-KR" sz="2400" b="1" spc="-150" dirty="0" smtClean="0">
                <a:latin typeface="+mn-ea"/>
              </a:rPr>
              <a:t> 1</a:t>
            </a:r>
            <a:r>
              <a:rPr lang="ko-KR" altLang="en-US" sz="2400" b="1" spc="-150" dirty="0" smtClean="0">
                <a:latin typeface="+mn-ea"/>
              </a:rPr>
              <a:t>장</a:t>
            </a:r>
            <a:r>
              <a:rPr lang="en-US" altLang="ko-KR" sz="2400" b="1" spc="-150" dirty="0" smtClean="0">
                <a:latin typeface="+mn-ea"/>
              </a:rPr>
              <a:t>&gt;</a:t>
            </a: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ko-KR" altLang="en-US" sz="2800" b="1" spc="-150" dirty="0" smtClean="0">
                <a:latin typeface="+mn-ea"/>
              </a:rPr>
              <a:t>환경속의 인간과 </a:t>
            </a:r>
            <a:r>
              <a:rPr lang="ko-KR" altLang="en-US" sz="2800" b="1" spc="-150" dirty="0" smtClean="0">
                <a:latin typeface="+mn-ea"/>
              </a:rPr>
              <a:t>사회복지</a:t>
            </a:r>
            <a:endParaRPr lang="en-US" altLang="ko-KR" sz="2800" b="1" spc="-150" dirty="0" smtClean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336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507"/>
          <p:cNvSpPr/>
          <p:nvPr/>
        </p:nvSpPr>
        <p:spPr>
          <a:xfrm>
            <a:off x="5381968" y="3056362"/>
            <a:ext cx="1058736" cy="446276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8100" tIns="38100" rIns="38100" bIns="38100" numCol="1" anchor="ctr">
            <a:spAutoFit/>
          </a:bodyPr>
          <a:lstStyle>
            <a:lvl1pPr algn="ctr">
              <a:defRPr sz="3000">
                <a:solidFill>
                  <a:srgbClr val="FFFFFF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1pPr>
          </a:lstStyle>
          <a:p>
            <a:r>
              <a:rPr lang="en-US" sz="2400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START</a:t>
            </a:r>
            <a:endParaRPr sz="24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9" name="Shape 520"/>
          <p:cNvSpPr/>
          <p:nvPr/>
        </p:nvSpPr>
        <p:spPr>
          <a:xfrm>
            <a:off x="4053888" y="0"/>
            <a:ext cx="1889712" cy="6858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3805"/>
                </a:lnTo>
                <a:lnTo>
                  <a:pt x="0" y="10800"/>
                </a:lnTo>
                <a:lnTo>
                  <a:pt x="21600" y="17795"/>
                </a:lnTo>
                <a:lnTo>
                  <a:pt x="21600" y="21600"/>
                </a:lnTo>
              </a:path>
            </a:pathLst>
          </a:custGeom>
          <a:ln w="25400">
            <a:solidFill>
              <a:srgbClr val="565656"/>
            </a:solidFill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0" name="다이아몬드 9"/>
          <p:cNvSpPr/>
          <p:nvPr/>
        </p:nvSpPr>
        <p:spPr>
          <a:xfrm>
            <a:off x="4377992" y="1679874"/>
            <a:ext cx="3199252" cy="3199252"/>
          </a:xfrm>
          <a:prstGeom prst="diamond">
            <a:avLst/>
          </a:prstGeom>
          <a:solidFill>
            <a:srgbClr val="E4B7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Shape 509"/>
          <p:cNvSpPr/>
          <p:nvPr/>
        </p:nvSpPr>
        <p:spPr>
          <a:xfrm rot="13500000">
            <a:off x="7158209" y="5303685"/>
            <a:ext cx="211306" cy="2113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000000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45" name="Shape 509"/>
          <p:cNvSpPr/>
          <p:nvPr/>
        </p:nvSpPr>
        <p:spPr>
          <a:xfrm rot="13500000">
            <a:off x="4401522" y="1064683"/>
            <a:ext cx="211306" cy="2113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000000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22" name="Rectangle 2"/>
          <p:cNvSpPr txBox="1">
            <a:spLocks noChangeArrowheads="1"/>
          </p:cNvSpPr>
          <p:nvPr/>
        </p:nvSpPr>
        <p:spPr bwMode="auto">
          <a:xfrm>
            <a:off x="328410" y="1170335"/>
            <a:ext cx="3603101" cy="4685519"/>
          </a:xfrm>
          <a:prstGeom prst="rect">
            <a:avLst/>
          </a:prstGeom>
          <a:noFill/>
          <a:ln>
            <a:solidFill>
              <a:schemeClr val="tx1"/>
            </a:solidFill>
          </a:ln>
          <a:extLst/>
        </p:spPr>
        <p:txBody>
          <a:bodyPr>
            <a:normAutofit/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Aft>
                <a:spcPts val="0"/>
              </a:spcAft>
              <a:buNone/>
              <a:defRPr/>
            </a:pPr>
            <a:endParaRPr lang="en-US" altLang="ko-KR" sz="1000" spc="-300" dirty="0" smtClean="0">
              <a:latin typeface="+mn-ea"/>
            </a:endParaRPr>
          </a:p>
          <a:p>
            <a:pPr marL="457200" indent="-457200" eaLnBrk="1" fontAlgn="auto" hangingPunct="1">
              <a:spcAft>
                <a:spcPts val="0"/>
              </a:spcAft>
              <a:buNone/>
              <a:defRPr/>
            </a:pPr>
            <a:r>
              <a:rPr lang="en-US" altLang="ko-KR" sz="2000" b="1" spc="-300" dirty="0" smtClean="0">
                <a:latin typeface="+mn-ea"/>
              </a:rPr>
              <a:t>2. </a:t>
            </a:r>
            <a:r>
              <a:rPr lang="ko-KR" altLang="en-US" sz="2000" b="1" spc="-300" dirty="0" smtClean="0">
                <a:latin typeface="+mn-ea"/>
              </a:rPr>
              <a:t>인간에 대한 사회복지의 관점</a:t>
            </a:r>
            <a:endParaRPr lang="en-US" altLang="ko-KR" sz="2000" b="1" spc="-300" dirty="0" smtClean="0">
              <a:latin typeface="+mn-ea"/>
            </a:endParaRPr>
          </a:p>
          <a:p>
            <a:pPr marL="457200" indent="-457200" eaLnBrk="1" fontAlgn="auto" hangingPunct="1">
              <a:spcAft>
                <a:spcPts val="0"/>
              </a:spcAft>
              <a:buNone/>
              <a:defRPr/>
            </a:pPr>
            <a:r>
              <a:rPr lang="en-US" altLang="ko-KR" sz="2000" b="1" spc="-300" dirty="0" smtClean="0">
                <a:latin typeface="+mn-ea"/>
              </a:rPr>
              <a:t>2</a:t>
            </a:r>
            <a:r>
              <a:rPr lang="en-US" altLang="ko-KR" sz="2000" b="1" spc="-300" dirty="0" smtClean="0">
                <a:latin typeface="+mn-ea"/>
              </a:rPr>
              <a:t>) </a:t>
            </a:r>
            <a:r>
              <a:rPr lang="ko-KR" altLang="en-US" sz="2000" b="1" spc="-300" dirty="0" smtClean="0">
                <a:latin typeface="+mn-ea"/>
              </a:rPr>
              <a:t>인간다양성의 관점</a:t>
            </a:r>
            <a:endParaRPr lang="en-US" altLang="ko-KR" sz="2000" b="1" spc="-300" dirty="0" smtClean="0">
              <a:latin typeface="+mn-ea"/>
            </a:endParaRP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ko-KR" altLang="en-US" sz="1600" b="1" spc="-300" dirty="0" smtClean="0">
                <a:latin typeface="+mn-ea"/>
              </a:rPr>
              <a:t>인간은 모두에게  보편적인 공통욕구가 있기도 하지만  생래적</a:t>
            </a:r>
            <a:r>
              <a:rPr lang="en-US" altLang="ko-KR" sz="1600" b="1" spc="-300" dirty="0" smtClean="0">
                <a:latin typeface="+mn-ea"/>
              </a:rPr>
              <a:t>,  </a:t>
            </a:r>
            <a:r>
              <a:rPr lang="ko-KR" altLang="en-US" sz="1600" b="1" spc="-300" dirty="0" smtClean="0">
                <a:latin typeface="+mn-ea"/>
              </a:rPr>
              <a:t>후천적</a:t>
            </a:r>
            <a:r>
              <a:rPr lang="en-US" altLang="ko-KR" sz="1600" b="1" spc="-300" dirty="0" smtClean="0">
                <a:latin typeface="+mn-ea"/>
              </a:rPr>
              <a:t>,  </a:t>
            </a:r>
            <a:r>
              <a:rPr lang="ko-KR" altLang="en-US" sz="1600" b="1" spc="-300" dirty="0" smtClean="0">
                <a:latin typeface="+mn-ea"/>
              </a:rPr>
              <a:t>환경적인 여러요인에  의해  생성된  각  개인에게  고유한  욕구도 있으므로  사회복지에서는  인간 다양성을 중요시하여  관점에 반영한다</a:t>
            </a:r>
            <a:r>
              <a:rPr lang="en-US" altLang="ko-KR" sz="1600" b="1" spc="-300" dirty="0" smtClean="0">
                <a:latin typeface="+mn-ea"/>
              </a:rPr>
              <a:t>.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endParaRPr lang="en-US" altLang="ko-KR" sz="1600" b="1" spc="-300" dirty="0" smtClean="0">
              <a:latin typeface="+mn-ea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7741209" y="1105679"/>
            <a:ext cx="3603101" cy="4750175"/>
          </a:xfrm>
          <a:prstGeom prst="rect">
            <a:avLst/>
          </a:prstGeom>
          <a:noFill/>
          <a:ln>
            <a:solidFill>
              <a:schemeClr val="tx1"/>
            </a:solidFill>
          </a:ln>
          <a:extLst/>
        </p:spPr>
        <p:txBody>
          <a:bodyPr>
            <a:normAutofit lnSpcReduction="10000"/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Aft>
                <a:spcPts val="0"/>
              </a:spcAft>
              <a:buNone/>
              <a:defRPr/>
            </a:pPr>
            <a:endParaRPr lang="en-US" altLang="ko-KR" sz="1000" spc="-300" dirty="0" smtClean="0"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endParaRPr lang="en-US" altLang="ko-KR" sz="1600" spc="-300" dirty="0" smtClean="0">
              <a:solidFill>
                <a:srgbClr val="0070C0"/>
              </a:solidFill>
              <a:latin typeface="+mn-ea"/>
            </a:endParaRPr>
          </a:p>
          <a:p>
            <a:pPr marL="457200" indent="-457200" eaLnBrk="1" fontAlgn="auto" hangingPunct="1">
              <a:spcAft>
                <a:spcPts val="0"/>
              </a:spcAft>
              <a:buNone/>
              <a:defRPr/>
            </a:pPr>
            <a:r>
              <a:rPr lang="en-US" altLang="ko-KR" sz="2000" b="1" spc="-300" dirty="0" smtClean="0">
                <a:latin typeface="+mn-ea"/>
              </a:rPr>
              <a:t>3) </a:t>
            </a:r>
            <a:r>
              <a:rPr lang="ko-KR" altLang="en-US" sz="2000" b="1" spc="-300" dirty="0" smtClean="0">
                <a:latin typeface="+mn-ea"/>
              </a:rPr>
              <a:t>생태체계 </a:t>
            </a:r>
            <a:r>
              <a:rPr lang="ko-KR" altLang="en-US" sz="2000" b="1" spc="-300" dirty="0" smtClean="0">
                <a:latin typeface="+mn-ea"/>
              </a:rPr>
              <a:t>관점</a:t>
            </a:r>
            <a:endParaRPr lang="en-US" altLang="ko-KR" sz="2000" b="1" spc="-300" dirty="0" smtClean="0">
              <a:latin typeface="+mn-ea"/>
            </a:endParaRP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ko-KR" altLang="en-US" sz="1600" b="1" spc="-300" dirty="0" smtClean="0">
                <a:latin typeface="+mn-ea"/>
              </a:rPr>
              <a:t>생태체계 관점은  체계이론과 생태학이론에서 유래하고 이 둘을 합하여  차용하는  것이다</a:t>
            </a:r>
            <a:r>
              <a:rPr lang="en-US" altLang="ko-KR" sz="1600" b="1" spc="-300" dirty="0" smtClean="0">
                <a:latin typeface="+mn-ea"/>
              </a:rPr>
              <a:t>.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altLang="ko-KR" sz="1600" b="1" spc="-300" dirty="0" smtClean="0">
                <a:latin typeface="+mn-ea"/>
              </a:rPr>
              <a:t> </a:t>
            </a:r>
            <a:r>
              <a:rPr lang="en-US" altLang="ko-KR" sz="1600" b="1" spc="-300" dirty="0" smtClean="0">
                <a:latin typeface="+mn-ea"/>
              </a:rPr>
              <a:t> (1)  </a:t>
            </a:r>
            <a:r>
              <a:rPr lang="ko-KR" altLang="en-US" sz="1600" b="1" spc="-300" dirty="0" smtClean="0">
                <a:latin typeface="+mn-ea"/>
              </a:rPr>
              <a:t>일반체계이론</a:t>
            </a:r>
            <a:endParaRPr lang="en-US" altLang="ko-KR" sz="1600" b="1" spc="-300" dirty="0" smtClean="0">
              <a:latin typeface="+mn-ea"/>
            </a:endParaRP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ko-KR" altLang="en-US" sz="1600" b="1" spc="-300" dirty="0" smtClean="0">
                <a:latin typeface="+mn-ea"/>
              </a:rPr>
              <a:t>일반체계이론은  개인</a:t>
            </a:r>
            <a:r>
              <a:rPr lang="en-US" altLang="ko-KR" sz="1600" b="1" spc="-300" dirty="0" smtClean="0">
                <a:latin typeface="+mn-ea"/>
              </a:rPr>
              <a:t>,  </a:t>
            </a:r>
            <a:r>
              <a:rPr lang="ko-KR" altLang="en-US" sz="1600" b="1" spc="-300" dirty="0" smtClean="0">
                <a:latin typeface="+mn-ea"/>
              </a:rPr>
              <a:t>가족</a:t>
            </a:r>
            <a:r>
              <a:rPr lang="en-US" altLang="ko-KR" sz="1600" b="1" spc="-300" dirty="0" smtClean="0">
                <a:latin typeface="+mn-ea"/>
              </a:rPr>
              <a:t>,  </a:t>
            </a:r>
            <a:r>
              <a:rPr lang="ko-KR" altLang="en-US" sz="1600" b="1" spc="-300" dirty="0" smtClean="0">
                <a:latin typeface="+mn-ea"/>
              </a:rPr>
              <a:t>집단</a:t>
            </a:r>
            <a:r>
              <a:rPr lang="en-US" altLang="ko-KR" sz="1600" b="1" spc="-300" dirty="0" smtClean="0">
                <a:latin typeface="+mn-ea"/>
              </a:rPr>
              <a:t>,  </a:t>
            </a:r>
            <a:r>
              <a:rPr lang="ko-KR" altLang="en-US" sz="1600" b="1" spc="-300" dirty="0" smtClean="0">
                <a:latin typeface="+mn-ea"/>
              </a:rPr>
              <a:t>지역사회</a:t>
            </a:r>
            <a:r>
              <a:rPr lang="en-US" altLang="ko-KR" sz="1600" b="1" spc="-300" dirty="0" smtClean="0">
                <a:latin typeface="+mn-ea"/>
              </a:rPr>
              <a:t>,  </a:t>
            </a:r>
            <a:r>
              <a:rPr lang="ko-KR" altLang="en-US" sz="1600" b="1" spc="-300" dirty="0" smtClean="0">
                <a:latin typeface="+mn-ea"/>
              </a:rPr>
              <a:t>그리고  여러사회제도  각각을  하나의 체계로 보고  이들 체계가  서로 연결되고  상호작용한다고 본다</a:t>
            </a:r>
            <a:r>
              <a:rPr lang="en-US" altLang="ko-KR" sz="1600" b="1" spc="-300" dirty="0" smtClean="0">
                <a:latin typeface="+mn-ea"/>
              </a:rPr>
              <a:t>.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altLang="ko-KR" sz="1600" b="1" spc="-300" dirty="0" smtClean="0">
                <a:latin typeface="+mn-ea"/>
              </a:rPr>
              <a:t> </a:t>
            </a:r>
            <a:r>
              <a:rPr lang="en-US" altLang="ko-KR" sz="1600" b="1" spc="-300" dirty="0" smtClean="0">
                <a:latin typeface="+mn-ea"/>
              </a:rPr>
              <a:t>    *  </a:t>
            </a:r>
            <a:r>
              <a:rPr lang="ko-KR" altLang="en-US" sz="1600" b="1" spc="-300" dirty="0" smtClean="0">
                <a:latin typeface="+mn-ea"/>
              </a:rPr>
              <a:t>균형과  향상성 </a:t>
            </a:r>
            <a:endParaRPr lang="en-US" altLang="ko-KR" sz="1600" b="1" spc="-300" dirty="0" smtClean="0">
              <a:latin typeface="+mn-ea"/>
            </a:endParaRP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ko-KR" altLang="en-US" sz="1600" b="1" spc="-300" dirty="0" smtClean="0">
                <a:latin typeface="+mn-ea"/>
              </a:rPr>
              <a:t>체계는  여러하위부분으로 구성되고  균형을  이룬다</a:t>
            </a:r>
            <a:r>
              <a:rPr lang="en-US" altLang="ko-KR" sz="1600" b="1" spc="-300" dirty="0" smtClean="0">
                <a:latin typeface="+mn-ea"/>
              </a:rPr>
              <a:t>.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altLang="ko-KR" sz="1600" b="1" spc="-300" dirty="0" smtClean="0">
                <a:latin typeface="+mn-ea"/>
              </a:rPr>
              <a:t> </a:t>
            </a:r>
            <a:r>
              <a:rPr lang="en-US" altLang="ko-KR" sz="1600" b="1" spc="-300" dirty="0" smtClean="0">
                <a:latin typeface="+mn-ea"/>
              </a:rPr>
              <a:t>   *  </a:t>
            </a:r>
            <a:r>
              <a:rPr lang="ko-KR" altLang="en-US" sz="1600" b="1" spc="-300" dirty="0" smtClean="0">
                <a:latin typeface="+mn-ea"/>
              </a:rPr>
              <a:t>체계의 구조와 경계</a:t>
            </a:r>
            <a:endParaRPr lang="en-US" altLang="ko-KR" sz="1600" b="1" spc="-300" dirty="0" smtClean="0">
              <a:latin typeface="+mn-ea"/>
            </a:endParaRP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ko-KR" altLang="en-US" sz="1600" b="1" spc="-300" dirty="0" smtClean="0">
                <a:latin typeface="+mn-ea"/>
              </a:rPr>
              <a:t>일반체계이론은  한체계를 구성하는 구성원  혹은  하위체계의 구조</a:t>
            </a:r>
            <a:r>
              <a:rPr lang="en-US" altLang="ko-KR" sz="1600" b="1" spc="-300" dirty="0" smtClean="0">
                <a:latin typeface="+mn-ea"/>
              </a:rPr>
              <a:t>,  </a:t>
            </a:r>
            <a:r>
              <a:rPr lang="ko-KR" altLang="en-US" sz="1600" b="1" spc="-300" dirty="0" smtClean="0">
                <a:latin typeface="+mn-ea"/>
              </a:rPr>
              <a:t>기능</a:t>
            </a:r>
            <a:r>
              <a:rPr lang="en-US" altLang="ko-KR" sz="1600" b="1" spc="-300" dirty="0" smtClean="0">
                <a:latin typeface="+mn-ea"/>
              </a:rPr>
              <a:t>,  </a:t>
            </a:r>
            <a:r>
              <a:rPr lang="ko-KR" altLang="en-US" sz="1600" b="1" spc="-300" dirty="0" smtClean="0">
                <a:latin typeface="+mn-ea"/>
              </a:rPr>
              <a:t>발달과 이들 체계들 간의  연결과 관계를 통해  역동적인 움직임을  개념화 하는 것을 돕는다</a:t>
            </a:r>
            <a:r>
              <a:rPr lang="en-US" altLang="ko-KR" sz="1600" b="1" spc="-300" dirty="0" smtClean="0">
                <a:latin typeface="+mn-ea"/>
              </a:rPr>
              <a:t>.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altLang="ko-KR" sz="1600" b="1" spc="-300" dirty="0" smtClean="0">
                <a:latin typeface="+mn-ea"/>
              </a:rPr>
              <a:t> </a:t>
            </a:r>
            <a:r>
              <a:rPr lang="en-US" altLang="ko-KR" sz="1600" b="1" spc="-300" dirty="0" smtClean="0">
                <a:latin typeface="+mn-ea"/>
              </a:rPr>
              <a:t>    </a:t>
            </a:r>
            <a:endParaRPr lang="en-US" altLang="ko-KR" sz="1600" spc="-300" dirty="0" smtClean="0">
              <a:latin typeface="+mn-ea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4613796" y="1937916"/>
            <a:ext cx="2727643" cy="2469647"/>
          </a:xfrm>
          <a:prstGeom prst="rect">
            <a:avLst/>
          </a:prstGeom>
          <a:ln>
            <a:noFill/>
          </a:ln>
        </p:spPr>
        <p:txBody>
          <a:bodyPr rtlCol="0">
            <a:normAutofit/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endParaRPr lang="en-US" altLang="ko-KR" sz="1100" b="1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endParaRPr lang="en-US" altLang="ko-KR" sz="1800" b="1" spc="-150" dirty="0" smtClean="0"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altLang="ko-KR" sz="2400" b="1" spc="-150" dirty="0" smtClean="0">
                <a:latin typeface="+mn-ea"/>
              </a:rPr>
              <a:t>&lt;</a:t>
            </a:r>
            <a:r>
              <a:rPr lang="ko-KR" altLang="en-US" sz="2400" b="1" spc="-150" dirty="0" smtClean="0">
                <a:latin typeface="+mn-ea"/>
              </a:rPr>
              <a:t>제</a:t>
            </a:r>
            <a:r>
              <a:rPr lang="en-US" altLang="ko-KR" sz="2400" b="1" spc="-150" dirty="0" smtClean="0">
                <a:latin typeface="+mn-ea"/>
              </a:rPr>
              <a:t> 1</a:t>
            </a:r>
            <a:r>
              <a:rPr lang="ko-KR" altLang="en-US" sz="2400" b="1" spc="-150" dirty="0" smtClean="0">
                <a:latin typeface="+mn-ea"/>
              </a:rPr>
              <a:t>장</a:t>
            </a:r>
            <a:r>
              <a:rPr lang="en-US" altLang="ko-KR" sz="2400" b="1" spc="-150" dirty="0" smtClean="0">
                <a:latin typeface="+mn-ea"/>
              </a:rPr>
              <a:t>&gt;</a:t>
            </a: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ko-KR" altLang="en-US" sz="2800" b="1" spc="-150" dirty="0" smtClean="0">
                <a:latin typeface="+mn-ea"/>
              </a:rPr>
              <a:t>환경속의 인간과 </a:t>
            </a:r>
            <a:r>
              <a:rPr lang="ko-KR" altLang="en-US" sz="2800" b="1" spc="-150" dirty="0" smtClean="0">
                <a:latin typeface="+mn-ea"/>
              </a:rPr>
              <a:t>사회복지</a:t>
            </a:r>
            <a:endParaRPr lang="en-US" altLang="ko-KR" sz="2800" b="1" spc="-150" dirty="0" smtClean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336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1073</TotalTime>
  <Words>1193</Words>
  <Application>Microsoft Office PowerPoint</Application>
  <PresentationFormat>사용자 지정</PresentationFormat>
  <Paragraphs>196</Paragraphs>
  <Slides>12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3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Registered User</cp:lastModifiedBy>
  <cp:revision>110</cp:revision>
  <dcterms:created xsi:type="dcterms:W3CDTF">2017-09-09T13:40:14Z</dcterms:created>
  <dcterms:modified xsi:type="dcterms:W3CDTF">2020-03-31T04:47:47Z</dcterms:modified>
</cp:coreProperties>
</file>