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7" r:id="rId4"/>
    <p:sldId id="284" r:id="rId5"/>
    <p:sldId id="282" r:id="rId6"/>
    <p:sldId id="280" r:id="rId7"/>
    <p:sldId id="287" r:id="rId8"/>
    <p:sldId id="285" r:id="rId9"/>
    <p:sldId id="286" r:id="rId10"/>
    <p:sldId id="268" r:id="rId11"/>
    <p:sldId id="262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8835C"/>
    <a:srgbClr val="E4B79C"/>
    <a:srgbClr val="E6D3C5"/>
    <a:srgbClr val="F9F4F1"/>
    <a:srgbClr val="EDD0BE"/>
    <a:srgbClr val="DEA886"/>
    <a:srgbClr val="DEC6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54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08066" y="2895601"/>
            <a:ext cx="12192000" cy="3981450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26" y="1905001"/>
            <a:ext cx="5998744" cy="19812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46415" y="2172357"/>
            <a:ext cx="5586152" cy="107950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kumimoji="0" lang="en-US" altLang="ko-KR" sz="11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4400" b="1" spc="-300" dirty="0" smtClean="0">
                <a:latin typeface="+mn-ea"/>
              </a:rPr>
              <a:t>사회복지정책론</a:t>
            </a:r>
            <a:endParaRPr kumimoji="0" lang="en-US" altLang="ko-KR" sz="4400" b="1" spc="-300" dirty="0" smtClean="0">
              <a:latin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52655" y="5154036"/>
            <a:ext cx="6226233" cy="10897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DATE : 20.1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학기</a:t>
            </a: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.1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주차 비대면수업자료</a:t>
            </a:r>
            <a:endParaRPr lang="en-US" altLang="ko-KR" sz="2800" b="1" spc="-150" dirty="0" smtClean="0">
              <a:solidFill>
                <a:schemeClr val="tx1">
                  <a:lumMod val="75000"/>
                </a:schemeClr>
              </a:solidFill>
              <a:latin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BY : 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사회복지학과 김정기 교수</a:t>
            </a:r>
            <a:endParaRPr lang="ko-KR" altLang="en-US" sz="2800" b="1" kern="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17639" y="2409825"/>
            <a:ext cx="2236421" cy="76200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grpSp>
        <p:nvGrpSpPr>
          <p:cNvPr id="12" name="Group 508"/>
          <p:cNvGrpSpPr/>
          <p:nvPr/>
        </p:nvGrpSpPr>
        <p:grpSpPr>
          <a:xfrm>
            <a:off x="3261769" y="0"/>
            <a:ext cx="1666065" cy="4650665"/>
            <a:chOff x="-240163" y="-4116026"/>
            <a:chExt cx="2128090" cy="5940369"/>
          </a:xfrm>
        </p:grpSpPr>
        <p:sp>
          <p:nvSpPr>
            <p:cNvPr id="13" name="Shape 505"/>
            <p:cNvSpPr/>
            <p:nvPr/>
          </p:nvSpPr>
          <p:spPr>
            <a:xfrm>
              <a:off x="835970" y="-4116026"/>
              <a:ext cx="0" cy="5454977"/>
            </a:xfrm>
            <a:prstGeom prst="line">
              <a:avLst/>
            </a:prstGeom>
            <a:noFill/>
            <a:ln w="25400" cap="flat">
              <a:solidFill>
                <a:srgbClr val="56565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" name="Shape 506"/>
            <p:cNvSpPr/>
            <p:nvPr/>
          </p:nvSpPr>
          <p:spPr>
            <a:xfrm>
              <a:off x="-240163" y="-282677"/>
              <a:ext cx="2128090" cy="2107020"/>
            </a:xfrm>
            <a:prstGeom prst="ellipse">
              <a:avLst/>
            </a:prstGeom>
            <a:solidFill>
              <a:srgbClr val="565656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2" name="Shape 509"/>
          <p:cNvSpPr/>
          <p:nvPr/>
        </p:nvSpPr>
        <p:spPr>
          <a:xfrm rot="13500000">
            <a:off x="4838364" y="3252448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35643" y="3001097"/>
            <a:ext cx="1507964" cy="1473559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05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복지</a:t>
            </a:r>
            <a:endParaRPr lang="en-US" altLang="ko-KR" sz="36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60553" y="1151171"/>
            <a:ext cx="2727643" cy="2141229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000" spc="-15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교육자료를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잘 읽어보셨나요</a:t>
            </a:r>
            <a:r>
              <a:rPr lang="en-US" altLang="ko-KR" sz="2800" b="1" spc="-150" dirty="0" smtClean="0">
                <a:latin typeface="+mn-ea"/>
              </a:rPr>
              <a:t>?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92387" y="2624973"/>
            <a:ext cx="2727643" cy="3451631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코로나 </a:t>
            </a:r>
            <a:r>
              <a:rPr lang="en-US" altLang="ko-KR" sz="1600" spc="-150" dirty="0" smtClean="0">
                <a:latin typeface="+mn-ea"/>
              </a:rPr>
              <a:t>19</a:t>
            </a:r>
            <a:r>
              <a:rPr lang="ko-KR" altLang="en-US" sz="1600" spc="-150" dirty="0" smtClean="0">
                <a:latin typeface="+mn-ea"/>
              </a:rPr>
              <a:t>로 인해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첫 수업을 이렇게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비 대면으로 하게 되어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아쉽습니다</a:t>
            </a:r>
            <a:r>
              <a:rPr lang="en-US" altLang="ko-KR" sz="1600" spc="-150" dirty="0" smtClean="0">
                <a:latin typeface="+mn-ea"/>
              </a:rPr>
              <a:t>.</a:t>
            </a:r>
            <a:r>
              <a:rPr lang="ko-KR" altLang="en-US" sz="1600" spc="-150" dirty="0" smtClean="0">
                <a:latin typeface="+mn-ea"/>
              </a:rPr>
              <a:t>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사회복지정책론은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정책에 </a:t>
            </a:r>
            <a:r>
              <a:rPr lang="ko-KR" altLang="en-US" sz="1600" spc="-150" dirty="0" smtClean="0">
                <a:latin typeface="+mn-ea"/>
              </a:rPr>
              <a:t>대한 전반적인 기초 이론들을 배우고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다양한 </a:t>
            </a:r>
            <a:r>
              <a:rPr lang="ko-KR" altLang="en-US" sz="1600" spc="-150" dirty="0" smtClean="0">
                <a:latin typeface="+mn-ea"/>
              </a:rPr>
              <a:t>사회복지정책분야에 대하여 </a:t>
            </a:r>
            <a:r>
              <a:rPr lang="ko-KR" altLang="en-US" sz="1600" spc="-150" dirty="0" smtClean="0">
                <a:latin typeface="+mn-ea"/>
              </a:rPr>
              <a:t>살펴보는 학문입니다</a:t>
            </a:r>
            <a:r>
              <a:rPr lang="en-US" altLang="ko-KR" sz="1600" spc="-15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한 학기 동안 열심히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공부해봅시다</a:t>
            </a:r>
            <a:r>
              <a:rPr lang="en-US" altLang="ko-KR" sz="1600" spc="-150" dirty="0" smtClean="0">
                <a:latin typeface="+mn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07" y="511521"/>
            <a:ext cx="2868809" cy="269663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092" y="515819"/>
            <a:ext cx="2868809" cy="26923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28" y="3507516"/>
            <a:ext cx="2835967" cy="26971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111" y="3507515"/>
            <a:ext cx="2835967" cy="2697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48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95301" y="324878"/>
            <a:ext cx="11696699" cy="6331076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06804" y="2416233"/>
            <a:ext cx="2988896" cy="6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1163" y="765424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FINISH</a:t>
            </a:r>
          </a:p>
          <a:p>
            <a:pPr eaLnBrk="1" hangingPunct="1"/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MY</a:t>
            </a:r>
            <a:b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</a:br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PRESENTATION</a:t>
            </a:r>
            <a:r>
              <a:rPr lang="en-US" altLang="ko-KR" b="1" spc="-150" dirty="0" smtClean="0">
                <a:latin typeface="+mj-lt"/>
                <a:ea typeface="나눔스퀘어 Bold" panose="020B0600000101010101" pitchFamily="50" charset="-127"/>
                <a:cs typeface="Calibri" panose="020F0502020204030204" pitchFamily="34" charset="0"/>
              </a:rPr>
              <a:t/>
            </a:r>
            <a:br>
              <a:rPr lang="en-US" altLang="ko-KR" b="1" spc="-150" dirty="0" smtClean="0">
                <a:latin typeface="+mj-lt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r>
              <a:rPr lang="en-US" altLang="ko-KR" b="1" spc="-150" dirty="0" smtClean="0">
                <a:latin typeface="+mj-lt"/>
                <a:ea typeface="나눔스퀘어 ExtraBold" panose="020B0600000101010101" pitchFamily="50" charset="-127"/>
                <a:cs typeface="Calibri" panose="020F0502020204030204" pitchFamily="34" charset="0"/>
              </a:rPr>
              <a:t>THANK YOU</a:t>
            </a:r>
            <a:endParaRPr lang="ru-RU" altLang="ko-KR" b="1" spc="-150" dirty="0">
              <a:latin typeface="+mj-lt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68" y="2416233"/>
            <a:ext cx="3310977" cy="29113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209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fontScale="400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ko-KR" altLang="en-US" sz="4200" b="1" spc="-300" dirty="0" smtClean="0">
                <a:latin typeface="+mn-ea"/>
              </a:rPr>
              <a:t>사회복지정책의 개념</a:t>
            </a:r>
            <a:endParaRPr lang="en-US" altLang="ko-KR" sz="4200" b="1" spc="-300" dirty="0" smtClean="0">
              <a:latin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altLang="ko-KR" sz="2900" b="1" spc="-300" dirty="0" smtClean="0">
              <a:latin typeface="+mn-ea"/>
            </a:endParaRPr>
          </a:p>
          <a:p>
            <a:pPr marL="457200" indent="-457200"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3400" b="1" spc="-300" dirty="0" smtClean="0">
                <a:latin typeface="+mn-ea"/>
              </a:rPr>
              <a:t>사회복지정책론은 원론적으로 얘기하면 사회적으로 해소되지 못한 욕구들의 총합인 사회문제를 제도적으로 해결하기 위한 고도의 정치적이고 의도적인 과정이라고 할 </a:t>
            </a:r>
            <a:r>
              <a:rPr lang="ko-KR" altLang="en-US" sz="3400" b="1" spc="-300" dirty="0" smtClean="0">
                <a:latin typeface="+mn-ea"/>
              </a:rPr>
              <a:t>수 있다</a:t>
            </a:r>
            <a:r>
              <a:rPr lang="en-US" altLang="ko-KR" sz="3400" b="1" spc="-300" dirty="0" smtClean="0">
                <a:latin typeface="+mn-ea"/>
              </a:rPr>
              <a:t>.</a:t>
            </a:r>
          </a:p>
          <a:p>
            <a:pPr marL="457200" indent="-457200"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3400" b="1" spc="-300" dirty="0" smtClean="0">
                <a:latin typeface="+mn-ea"/>
              </a:rPr>
              <a:t>앤더슨</a:t>
            </a:r>
            <a:r>
              <a:rPr lang="en-US" altLang="ko-KR" sz="3400" b="1" spc="-300" dirty="0" smtClean="0">
                <a:latin typeface="+mn-ea"/>
              </a:rPr>
              <a:t>(J.E. Anderson)</a:t>
            </a:r>
            <a:r>
              <a:rPr lang="ko-KR" altLang="en-US" sz="3400" b="1" spc="-300" dirty="0" smtClean="0">
                <a:latin typeface="+mn-ea"/>
              </a:rPr>
              <a:t>은 정책을 미래지향적인 권위적인 공공기관이 내리는 방침이라고 하였다</a:t>
            </a:r>
            <a:r>
              <a:rPr lang="en-US" altLang="ko-KR" sz="3400" b="1" spc="-300" dirty="0" smtClean="0">
                <a:latin typeface="+mn-ea"/>
              </a:rPr>
              <a:t>.</a:t>
            </a:r>
          </a:p>
          <a:p>
            <a:pPr marL="457200" indent="-457200"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3400" b="1" spc="-300" dirty="0" smtClean="0">
                <a:latin typeface="+mn-ea"/>
              </a:rPr>
              <a:t>사회복지사전에 의하면 사회복지정책이란 넓은 의미에서는 사회복지의 추진</a:t>
            </a:r>
            <a:r>
              <a:rPr lang="en-US" altLang="ko-KR" sz="3400" b="1" spc="-300" dirty="0" smtClean="0">
                <a:latin typeface="+mn-ea"/>
              </a:rPr>
              <a:t>, </a:t>
            </a:r>
            <a:r>
              <a:rPr lang="ko-KR" altLang="en-US" sz="3400" b="1" spc="-300" dirty="0" smtClean="0">
                <a:latin typeface="+mn-ea"/>
              </a:rPr>
              <a:t>수행을 위한 국가나 지방자치단체 혹은 기타공사의 여러단체</a:t>
            </a:r>
            <a:r>
              <a:rPr lang="en-US" altLang="ko-KR" sz="3400" b="1" spc="-300" dirty="0" smtClean="0">
                <a:latin typeface="+mn-ea"/>
              </a:rPr>
              <a:t>,  </a:t>
            </a:r>
            <a:r>
              <a:rPr lang="ko-KR" altLang="en-US" sz="3400" b="1" spc="-300" dirty="0" smtClean="0">
                <a:latin typeface="+mn-ea"/>
              </a:rPr>
              <a:t>기관의 방침</a:t>
            </a:r>
            <a:r>
              <a:rPr lang="en-US" altLang="ko-KR" sz="3400" b="1" spc="-300" dirty="0" smtClean="0">
                <a:latin typeface="+mn-ea"/>
              </a:rPr>
              <a:t>(</a:t>
            </a:r>
            <a:r>
              <a:rPr lang="ko-KR" altLang="en-US" sz="3400" b="1" spc="-300" dirty="0" smtClean="0">
                <a:latin typeface="+mn-ea"/>
              </a:rPr>
              <a:t>계획</a:t>
            </a:r>
            <a:r>
              <a:rPr lang="en-US" altLang="ko-KR" sz="3400" b="1" spc="-300" dirty="0" smtClean="0">
                <a:latin typeface="+mn-ea"/>
              </a:rPr>
              <a:t>)</a:t>
            </a:r>
            <a:r>
              <a:rPr lang="ko-KR" altLang="en-US" sz="3400" b="1" spc="-300" dirty="0" smtClean="0">
                <a:latin typeface="+mn-ea"/>
              </a:rPr>
              <a:t>으로 간주될 수 있다</a:t>
            </a:r>
            <a:r>
              <a:rPr lang="en-US" altLang="ko-KR" sz="3400" b="1" spc="-300" dirty="0" smtClean="0">
                <a:latin typeface="+mn-ea"/>
              </a:rPr>
              <a:t>.</a:t>
            </a:r>
          </a:p>
          <a:p>
            <a:pPr marL="457200" indent="-457200"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3400" b="1" spc="-300" dirty="0" smtClean="0">
                <a:latin typeface="+mn-ea"/>
              </a:rPr>
              <a:t>협의로는 국가나 지방자치단체가 계획하는 사회복지의 목적달성을 위한 방법</a:t>
            </a:r>
            <a:r>
              <a:rPr lang="en-US" altLang="ko-KR" sz="3400" b="1" spc="-300" dirty="0" smtClean="0">
                <a:latin typeface="+mn-ea"/>
              </a:rPr>
              <a:t>,  </a:t>
            </a:r>
            <a:r>
              <a:rPr lang="ko-KR" altLang="en-US" sz="3400" b="1" spc="-300" dirty="0" smtClean="0">
                <a:latin typeface="+mn-ea"/>
              </a:rPr>
              <a:t>절차등을 포함하는 방침으로 한정하는 경우가 많다</a:t>
            </a:r>
            <a:r>
              <a:rPr lang="en-US" altLang="ko-KR" sz="3400" b="1" spc="-300" dirty="0" smtClean="0">
                <a:latin typeface="+mn-ea"/>
              </a:rPr>
              <a:t>.</a:t>
            </a:r>
            <a:endParaRPr lang="en-US" altLang="ko-KR" sz="34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3400" spc="-300" dirty="0" smtClean="0">
                <a:latin typeface="+mn-ea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813048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사회복지정책의 개념을 간단히 정리하면 사회복지정책이란 권위있는 공공기관인 정부가  정책목표</a:t>
            </a:r>
            <a:r>
              <a:rPr lang="en-US" altLang="ko-KR" sz="2000" b="1" spc="-300" dirty="0" smtClean="0">
                <a:latin typeface="+mn-ea"/>
              </a:rPr>
              <a:t>(</a:t>
            </a:r>
            <a:r>
              <a:rPr lang="ko-KR" altLang="en-US" sz="2000" b="1" spc="-300" dirty="0" smtClean="0">
                <a:latin typeface="+mn-ea"/>
              </a:rPr>
              <a:t>공공의 이익 및 사회적 형평의 실현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다양한 사회문제의 해결</a:t>
            </a:r>
            <a:r>
              <a:rPr lang="en-US" altLang="ko-KR" sz="2000" b="1" spc="-300" dirty="0" smtClean="0">
                <a:latin typeface="+mn-ea"/>
              </a:rPr>
              <a:t>)</a:t>
            </a:r>
            <a:r>
              <a:rPr lang="ko-KR" altLang="en-US" sz="2000" b="1" spc="-300" dirty="0" smtClean="0">
                <a:latin typeface="+mn-ea"/>
              </a:rPr>
              <a:t>를 달성하기 위하여 정치적 및 행정적 과정을 거치거나 당위성에 입각하여 공식적</a:t>
            </a:r>
            <a:r>
              <a:rPr lang="en-US" altLang="ko-KR" sz="2000" b="1" spc="-300" dirty="0" smtClean="0">
                <a:latin typeface="+mn-ea"/>
              </a:rPr>
              <a:t>, </a:t>
            </a:r>
            <a:r>
              <a:rPr lang="ko-KR" altLang="en-US" sz="2000" b="1" spc="-300" dirty="0" smtClean="0">
                <a:latin typeface="+mn-ea"/>
              </a:rPr>
              <a:t>의도적으로 선택한 미래의 행동지침이다</a:t>
            </a:r>
            <a:r>
              <a:rPr lang="en-US" altLang="ko-KR" sz="2000" b="1" spc="-300" dirty="0" smtClean="0">
                <a:latin typeface="+mn-ea"/>
              </a:rPr>
              <a:t>.</a:t>
            </a:r>
            <a:endParaRPr lang="en-US" altLang="ko-KR" sz="20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사회복지정책에 대한 개관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5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400" b="1" spc="-300" dirty="0" smtClean="0">
                <a:latin typeface="+mn-ea"/>
              </a:rPr>
              <a:t>* </a:t>
            </a:r>
            <a:r>
              <a:rPr lang="ko-KR" altLang="en-US" sz="2400" b="1" spc="-300" dirty="0" smtClean="0">
                <a:latin typeface="+mn-ea"/>
              </a:rPr>
              <a:t>사회복지정책의 특징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첫째</a:t>
            </a:r>
            <a:r>
              <a:rPr lang="en-US" altLang="ko-KR" sz="2000" b="1" spc="-300" dirty="0" smtClean="0">
                <a:latin typeface="+mn-ea"/>
              </a:rPr>
              <a:t>,</a:t>
            </a:r>
            <a:r>
              <a:rPr lang="ko-KR" altLang="en-US" sz="2000" b="1" spc="-300" dirty="0" smtClean="0">
                <a:latin typeface="+mn-ea"/>
              </a:rPr>
              <a:t>  정책은 그 주체가 개인이나 사적 집단이 아니라 공공기관이란 점이다</a:t>
            </a:r>
            <a:r>
              <a:rPr lang="en-US" altLang="ko-KR" sz="2000" b="1" spc="-300" dirty="0" smtClean="0">
                <a:latin typeface="+mn-ea"/>
              </a:rPr>
              <a:t>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둘째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정책은 정책목표를 지닌다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비록 그내용이 분명하지 않거나  표면상으로는  보이지 않는 경우가 있지만 원칙적으로 정책은 정책을 통해서 달성하고자 하는 목표를 지니고 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</a:t>
            </a:r>
          </a:p>
          <a:p>
            <a:pPr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셋째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정책에는 공공의 이익이라는 특정한 가치가 함축되어 있다</a:t>
            </a:r>
            <a:r>
              <a:rPr lang="en-US" altLang="ko-KR" sz="2000" b="1" spc="-300" dirty="0" smtClean="0">
                <a:latin typeface="+mn-ea"/>
              </a:rPr>
              <a:t>.</a:t>
            </a:r>
            <a:endParaRPr lang="en-US" altLang="ko-KR" sz="1600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</a:t>
            </a:r>
          </a:p>
          <a:p>
            <a:pPr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넷째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정책은 복합적 구성체이다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정책의 주체만 보더라도 그것은 개인에 의해서 만들어질수도 있으며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집단에 의해서도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정부기관에 의해서도 또는 삼자가 함께 어우러져 정책을 만들수도 있는 것이다</a:t>
            </a:r>
            <a:r>
              <a:rPr lang="en-US" altLang="ko-KR" sz="2000" b="1" spc="-300" dirty="0" smtClean="0">
                <a:latin typeface="+mn-ea"/>
              </a:rPr>
              <a:t>.</a:t>
            </a:r>
            <a:endParaRPr lang="en-US" altLang="ko-KR" sz="16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사회복지정책에 대한 개관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2. </a:t>
            </a:r>
            <a:r>
              <a:rPr lang="ko-KR" altLang="en-US" sz="2000" b="1" spc="-300" dirty="0" smtClean="0">
                <a:latin typeface="+mn-ea"/>
              </a:rPr>
              <a:t>사회복지 정책의 이념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</a:t>
            </a:r>
            <a:r>
              <a:rPr lang="en-US" altLang="ko-KR" sz="2000" b="1" spc="-300" dirty="0" smtClean="0">
                <a:latin typeface="+mn-ea"/>
              </a:rPr>
              <a:t>1) </a:t>
            </a:r>
            <a:r>
              <a:rPr lang="ko-KR" altLang="en-US" sz="2000" b="1" spc="-300" dirty="0" smtClean="0">
                <a:latin typeface="+mn-ea"/>
              </a:rPr>
              <a:t>최저생활의 보장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사회복지정책이 지향하는 궁극적인 목표는 모든국민이 건강하고 문화적인 최저한의 삶을 살아가도록 하는데 있다</a:t>
            </a:r>
            <a:r>
              <a:rPr lang="en-US" altLang="ko-KR" sz="1600" b="1" spc="-300" dirty="0" smtClean="0">
                <a:latin typeface="+mn-ea"/>
              </a:rPr>
              <a:t>. </a:t>
            </a:r>
            <a:r>
              <a:rPr lang="ko-KR" altLang="en-US" sz="1600" b="1" spc="-300" dirty="0" smtClean="0">
                <a:latin typeface="+mn-ea"/>
              </a:rPr>
              <a:t>최저한의 삶을 살기위해서는 심신의 건강과 충분한 소득이 전제되어야 한다</a:t>
            </a:r>
            <a:r>
              <a:rPr lang="en-US" altLang="ko-KR" sz="1600" b="1" spc="-300" dirty="0" smtClean="0">
                <a:latin typeface="+mn-ea"/>
              </a:rPr>
              <a:t>. </a:t>
            </a:r>
            <a:r>
              <a:rPr lang="ko-KR" altLang="en-US" sz="1600" b="1" spc="-300" dirty="0" smtClean="0">
                <a:latin typeface="+mn-ea"/>
              </a:rPr>
              <a:t>최저생활을 보장하기 위해서는 고용보장과 탄력적인 노동시장의 형성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최저임금제도의 보장등을 통한 소득보장과 공적의료제도등릐 제도적 수단이 뒷받침되어야한다</a:t>
            </a:r>
            <a:r>
              <a:rPr lang="en-US" altLang="ko-KR" sz="1600" b="1" spc="-300" dirty="0" smtClean="0">
                <a:latin typeface="+mn-ea"/>
              </a:rPr>
              <a:t>.</a:t>
            </a:r>
            <a:r>
              <a:rPr lang="ko-KR" altLang="en-US" sz="1600" b="1" spc="-300" dirty="0" smtClean="0">
                <a:latin typeface="+mn-ea"/>
              </a:rPr>
              <a:t> 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</a:t>
            </a:r>
          </a:p>
          <a:p>
            <a:pPr>
              <a:buNone/>
              <a:defRPr/>
            </a:pPr>
            <a:r>
              <a:rPr lang="ko-KR" altLang="en-US" sz="3400" b="1" spc="-300" dirty="0" smtClean="0">
                <a:latin typeface="+mn-ea"/>
              </a:rPr>
              <a:t> </a:t>
            </a:r>
            <a:r>
              <a:rPr lang="en-US" altLang="ko-KR" sz="2200" b="1" spc="-300" dirty="0" smtClean="0">
                <a:latin typeface="+mn-ea"/>
              </a:rPr>
              <a:t>2) </a:t>
            </a:r>
            <a:r>
              <a:rPr lang="ko-KR" altLang="en-US" sz="2200" b="1" spc="-300" dirty="0" smtClean="0">
                <a:latin typeface="+mn-ea"/>
              </a:rPr>
              <a:t>자유의 확대</a:t>
            </a:r>
            <a:endParaRPr lang="en-US" altLang="ko-KR" sz="2200" b="1" spc="-300" dirty="0" smtClean="0">
              <a:latin typeface="+mn-ea"/>
            </a:endParaRPr>
          </a:p>
          <a:p>
            <a:pPr>
              <a:buNone/>
              <a:defRPr/>
            </a:pPr>
            <a:endParaRPr lang="en-US" altLang="ko-KR" sz="22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ko-KR" altLang="en-US" sz="1700" b="1" spc="-300" dirty="0" smtClean="0">
                <a:latin typeface="+mn-ea"/>
              </a:rPr>
              <a:t>사회복지정책이 추구하는 가치가운데 자유는 소극적 자유와 적극적 자유로 구분할 수 있는데</a:t>
            </a:r>
            <a:r>
              <a:rPr lang="en-US" altLang="ko-KR" sz="1700" b="1" spc="-300" dirty="0" smtClean="0">
                <a:latin typeface="+mn-ea"/>
              </a:rPr>
              <a:t>,  </a:t>
            </a:r>
            <a:r>
              <a:rPr lang="ko-KR" altLang="en-US" sz="1700" b="1" spc="-300" dirty="0" smtClean="0">
                <a:latin typeface="+mn-ea"/>
              </a:rPr>
              <a:t>소극적 </a:t>
            </a:r>
            <a:r>
              <a:rPr lang="en-US" altLang="ko-KR" sz="1700" b="1" spc="-300" dirty="0" smtClean="0">
                <a:latin typeface="+mn-ea"/>
              </a:rPr>
              <a:t> </a:t>
            </a:r>
            <a:r>
              <a:rPr lang="ko-KR" altLang="en-US" sz="1700" b="1" spc="-300" dirty="0" smtClean="0">
                <a:latin typeface="+mn-ea"/>
              </a:rPr>
              <a:t>다른 사람의 강제적 의사로부터의 자유를 의미하는데 비하여</a:t>
            </a:r>
            <a:r>
              <a:rPr lang="en-US" altLang="ko-KR" sz="1700" b="1" spc="-300" dirty="0" smtClean="0">
                <a:latin typeface="+mn-ea"/>
              </a:rPr>
              <a:t>,</a:t>
            </a:r>
            <a:r>
              <a:rPr lang="ko-KR" altLang="en-US" sz="1700" b="1" spc="-300" dirty="0" smtClean="0">
                <a:latin typeface="+mn-ea"/>
              </a:rPr>
              <a:t> 적극적 자유는 원하는 것을 행하고 자신의 목표를 성취하기위한 자유를 의미한다</a:t>
            </a:r>
            <a:r>
              <a:rPr lang="en-US" altLang="ko-KR" sz="1700" b="1" spc="-300" dirty="0" smtClean="0">
                <a:latin typeface="+mn-ea"/>
              </a:rPr>
              <a:t>. </a:t>
            </a:r>
          </a:p>
          <a:p>
            <a:pPr>
              <a:buNone/>
              <a:defRPr/>
            </a:pPr>
            <a:endParaRPr lang="en-US" altLang="ko-KR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3400" b="1" spc="-300" dirty="0" smtClean="0">
                <a:latin typeface="+mn-ea"/>
              </a:rPr>
              <a:t> </a:t>
            </a:r>
            <a:endParaRPr lang="en-US" altLang="ko-KR" sz="21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사회복지정책에 대한 개관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410944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2000" spc="-300" dirty="0">
              <a:latin typeface="+mn-ea"/>
            </a:endParaRPr>
          </a:p>
          <a:p>
            <a:pPr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  </a:t>
            </a:r>
            <a:r>
              <a:rPr lang="en-US" altLang="ko-KR" sz="2000" b="1" spc="-300" dirty="0" smtClean="0">
                <a:latin typeface="+mn-ea"/>
              </a:rPr>
              <a:t>3) </a:t>
            </a:r>
            <a:r>
              <a:rPr lang="ko-KR" altLang="en-US" sz="2000" b="1" spc="-300" dirty="0" smtClean="0">
                <a:latin typeface="+mn-ea"/>
              </a:rPr>
              <a:t>사회적 형평성 </a:t>
            </a:r>
            <a:r>
              <a:rPr lang="ko-KR" altLang="en-US" sz="2000" b="1" spc="-300" dirty="0" smtClean="0">
                <a:latin typeface="+mn-ea"/>
              </a:rPr>
              <a:t>추구</a:t>
            </a:r>
            <a:endParaRPr lang="en-US" altLang="ko-KR" sz="2000" b="1" spc="-300" dirty="0" smtClean="0">
              <a:latin typeface="+mn-ea"/>
            </a:endParaRPr>
          </a:p>
          <a:p>
            <a:pPr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모든 국민의 인격존중과 행복한 삶을 보장하기 위해서는 사회적 자원의 공평한 배분과 사회복지제도에 의한 공정한 분배가 실현되어야 한다</a:t>
            </a:r>
            <a:r>
              <a:rPr lang="en-US" altLang="ko-KR" sz="2000" b="1" spc="-300" dirty="0" smtClean="0">
                <a:latin typeface="+mn-ea"/>
              </a:rPr>
              <a:t>.   </a:t>
            </a:r>
            <a:r>
              <a:rPr lang="ko-KR" altLang="en-US" sz="2000" b="1" spc="-300" dirty="0" smtClean="0">
                <a:latin typeface="+mn-ea"/>
              </a:rPr>
              <a:t>사회적형평성문제를 해소하기 위해서는 현대국가들은 다양한 방법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예를 들어 누진적 직접세제의 도입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상속재산에 대한 증세  부족한 소득에 대하여 공적소득이전방식인 보충급여방식등을 운영하고 있다</a:t>
            </a:r>
            <a:r>
              <a:rPr lang="en-US" altLang="ko-KR" sz="2000" b="1" spc="-300" dirty="0" smtClean="0">
                <a:latin typeface="+mn-ea"/>
              </a:rPr>
              <a:t>.    </a:t>
            </a:r>
            <a:endParaRPr lang="en-US" altLang="ko-KR" sz="2000" b="1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813048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400" b="1" spc="-300" dirty="0" smtClean="0">
                <a:latin typeface="+mn-ea"/>
              </a:rPr>
              <a:t> </a:t>
            </a:r>
            <a:r>
              <a:rPr lang="en-US" altLang="ko-KR" sz="2400" b="1" spc="-300" dirty="0" smtClean="0">
                <a:latin typeface="+mn-ea"/>
              </a:rPr>
              <a:t>4) </a:t>
            </a:r>
            <a:r>
              <a:rPr lang="ko-KR" altLang="en-US" sz="2000" b="1" spc="-300" dirty="0" smtClean="0">
                <a:latin typeface="+mn-ea"/>
              </a:rPr>
              <a:t>삶의 질 </a:t>
            </a:r>
            <a:r>
              <a:rPr lang="ko-KR" altLang="en-US" sz="2000" b="1" spc="-300" dirty="0" smtClean="0">
                <a:latin typeface="+mn-ea"/>
              </a:rPr>
              <a:t>향상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700" b="1" spc="-300" dirty="0" smtClean="0">
                <a:latin typeface="+mn-ea"/>
              </a:rPr>
              <a:t>복지사회 또는복지국가를 추구하는 궁극적인 목표는 삶의 질을 향상시키는데 있다</a:t>
            </a:r>
            <a:r>
              <a:rPr lang="en-US" altLang="ko-KR" sz="1700" b="1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7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700" b="1" spc="-300" dirty="0" smtClean="0">
                <a:latin typeface="+mn-ea"/>
              </a:rPr>
              <a:t>과거의 전통적인 사회복지정책이 국민최저한을 보장하는 것이었다면 현대 사회복지정책은 한단계 진일보한 삶의 물질적 풍요와 심리적 충족감을 기본요소로 하는 삶의 질향상을 추구하고 있다</a:t>
            </a:r>
            <a:r>
              <a:rPr lang="en-US" altLang="ko-KR" sz="1700" b="1" spc="-300" dirty="0" smtClean="0">
                <a:latin typeface="+mn-ea"/>
              </a:rPr>
              <a:t>.</a:t>
            </a:r>
            <a:endParaRPr lang="en-US" altLang="ko-KR" sz="17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</a:t>
            </a:r>
            <a:endParaRPr lang="en-US" altLang="ko-KR" sz="1600" b="1" spc="-300" dirty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사회복지정책에 대한 개관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5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AutoNum type="arabicPeriod" startAt="3"/>
              <a:defRPr/>
            </a:pPr>
            <a:r>
              <a:rPr lang="ko-KR" altLang="en-US" sz="2000" b="1" spc="-300" dirty="0" smtClean="0">
                <a:latin typeface="+mn-ea"/>
              </a:rPr>
              <a:t>사회복지정책의 특성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1)  </a:t>
            </a:r>
            <a:r>
              <a:rPr lang="ko-KR" altLang="en-US" sz="2000" b="1" spc="-300" dirty="0" smtClean="0">
                <a:latin typeface="+mn-ea"/>
              </a:rPr>
              <a:t>역동적인 </a:t>
            </a:r>
            <a:r>
              <a:rPr lang="ko-KR" altLang="en-US" sz="2000" b="1" spc="-300" dirty="0" smtClean="0">
                <a:latin typeface="+mn-ea"/>
              </a:rPr>
              <a:t>정책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정부는 사회복지정책을 통하여 사회문제를 해결하려고 한다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그러므로 정책은 사회적환경에 바람직한 변화를 야기하여 사회적 질서를 비롯한 정치적 안정을 이루려는 경향을 보이기도 한다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그러나 이와같은 새로운 질서의 구축은 한편으로는 새로운 사회문제의 출현을 의미하기도 한다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arenR" startAt="2"/>
              <a:defRPr/>
            </a:pPr>
            <a:r>
              <a:rPr lang="ko-KR" altLang="en-US" sz="2000" b="1" spc="-300" dirty="0" smtClean="0">
                <a:latin typeface="+mn-ea"/>
              </a:rPr>
              <a:t>인간의 존엄성을 구현하는 가치개입적 정책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사회복지가 지향하는 목표는 인간존엄성의 구현이므로  사회복지란  하나의 가치개념이라고 할 수 있다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가치란 과학적으로 증명될 수 있는 성질의 것이 아닌  사람들이 옳고 그른것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좋고 나쁜 것에 대한  각자 자신들의  개념에 따라 결정해야 할  선택이다</a:t>
            </a:r>
            <a:r>
              <a:rPr lang="en-US" altLang="ko-KR" sz="2000" b="1" spc="-300" dirty="0" smtClean="0">
                <a:latin typeface="+mn-ea"/>
              </a:rPr>
              <a:t>.</a:t>
            </a:r>
            <a:r>
              <a:rPr lang="ko-KR" altLang="en-US" sz="2000" b="1" spc="-300" dirty="0" smtClean="0">
                <a:latin typeface="+mn-ea"/>
              </a:rPr>
              <a:t> </a:t>
            </a:r>
            <a:endParaRPr lang="en-US" altLang="ko-KR" sz="20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사회복지정책에 대한 개관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3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arenR" startAt="3"/>
              <a:defRPr/>
            </a:pPr>
            <a:r>
              <a:rPr lang="ko-KR" altLang="en-US" sz="2000" b="1" spc="-300" dirty="0" smtClean="0">
                <a:latin typeface="+mn-ea"/>
              </a:rPr>
              <a:t>인간지향적 정책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8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사회복지정책의 기본가치는 인간의 존엄성을 실현하기 위한 정책이러야 한다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따라서 국가의 구성원인  국민이라면 누구나 인간으로서의 존엄성을 보장 받을 수 있는  적정한 생활이 보장되어야 한다</a:t>
            </a:r>
            <a:r>
              <a:rPr lang="en-US" altLang="ko-KR" sz="2000" b="1" spc="-300" dirty="0" smtClean="0">
                <a:latin typeface="+mn-ea"/>
              </a:rPr>
              <a:t>. </a:t>
            </a:r>
            <a:endParaRPr lang="en-US" altLang="ko-KR" sz="2000" b="1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arenR" startAt="4"/>
              <a:defRPr/>
            </a:pPr>
            <a:r>
              <a:rPr lang="ko-KR" altLang="en-US" sz="2000" b="1" spc="-300" dirty="0" smtClean="0">
                <a:latin typeface="+mn-ea"/>
              </a:rPr>
              <a:t>소득 재분배정책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사회복지정책은 한정적인 사회적 자원을  제도적인 방법으로 소득을 사회적 형평성에 의하여  분배하는 정책이다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정부는 소득을 재분배하기 위해서는  다양한 납세자로부터  소득비례적인  갹출방법을 통하여 세금을 징수하고 사회매 불평등을 완화하기 위하여 지출하는 방식으로 사회적 형평성을 유지하려고 한다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16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사회복지정책에 대한 개관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소득재분배는  두가지 경로를 통하여 이루어지는데  하나는 공적제도이고  다른 하나는 사적제도이다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공적제도는  정부에 의하여 실시되는 소득이전제도로서 사회보험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사회복지서비스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조세가 이에 속한다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사적제도는  민간부문 안에서 자발적인 동기에 의하여 이루어지는 현금이전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친인척 또는 가족 구성원간에  이루어지는 소득이전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각종 민간 보험이나  기업복지도 민감부문이라는 점에서  이에 포함된다</a:t>
            </a:r>
            <a:r>
              <a:rPr lang="en-US" altLang="ko-KR" sz="2000" b="1" spc="-300" dirty="0" smtClean="0">
                <a:latin typeface="+mn-ea"/>
              </a:rPr>
              <a:t>.</a:t>
            </a:r>
            <a:endParaRPr lang="ko-KR" altLang="en-US" sz="2000" b="1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4.  </a:t>
            </a:r>
            <a:r>
              <a:rPr lang="ko-KR" altLang="en-US" sz="2000" b="1" spc="-300" dirty="0" smtClean="0">
                <a:latin typeface="+mn-ea"/>
              </a:rPr>
              <a:t>사회복지정책의 기능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동태적인 과정을 거쳐 이루어진 사회복지정책은 다음과 같은 여러가지 기능을 수행한다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첫째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사회복지정책은 사회문제해결을 위한 노력의 산물이다</a:t>
            </a:r>
            <a:r>
              <a:rPr lang="en-US" altLang="ko-KR" sz="1600" b="1" spc="-300" dirty="0" smtClean="0">
                <a:latin typeface="+mn-ea"/>
              </a:rPr>
              <a:t>.  </a:t>
            </a: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둘째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정책은 일관성 있는 행동지침을 제시해 준다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정책은 그 자체가 하나의 행동 노선을 담고 있기 때문에  그에 관련된  개인들의 행동을 위한  지침 역할을 수행한다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16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사회복지정책에 대한 개관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셋째</a:t>
            </a:r>
            <a:r>
              <a:rPr lang="en-US" altLang="ko-KR" sz="2000" b="1" spc="-300" dirty="0" smtClean="0">
                <a:latin typeface="+mn-ea"/>
              </a:rPr>
              <a:t>,   </a:t>
            </a:r>
            <a:r>
              <a:rPr lang="ko-KR" altLang="en-US" sz="2000" b="1" spc="-300" dirty="0" smtClean="0">
                <a:latin typeface="+mn-ea"/>
              </a:rPr>
              <a:t>정책은  변동을 일으키기도 한다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정부는  정책을 통하여  사회문제를 해결하거나  변화를  유도하기도 한다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넷째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정책은  사회를 재구성하는 기능을 한다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정책을 통하여  사회문제를 해결한다는 것은  새로운 사회문제를 형성하는 것이다</a:t>
            </a:r>
            <a:r>
              <a:rPr lang="en-US" altLang="ko-KR" sz="2000" b="1" spc="-300" dirty="0" smtClean="0">
                <a:latin typeface="+mn-ea"/>
              </a:rPr>
              <a:t>.</a:t>
            </a:r>
            <a:endParaRPr lang="en-US" altLang="ko-KR" sz="2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fontScale="925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다섯째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정책은 처방적 기능을 지니고 있다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일단 구성된 정책은  사회에 대한 하나의 가치체계로서 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목표체계로서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행동체계로서  규범적이고  처방적인 기능을 하게 된다</a:t>
            </a:r>
            <a:r>
              <a:rPr lang="en-US" altLang="ko-KR" sz="2000" b="1" spc="-300" dirty="0" smtClean="0">
                <a:latin typeface="+mn-ea"/>
              </a:rPr>
              <a:t>. 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여섯째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정책은 사회의 여러이익을 조정하고  통합하는 기능을 수행한다</a:t>
            </a:r>
            <a:r>
              <a:rPr lang="en-US" altLang="ko-KR" sz="2000" b="1" spc="-300" dirty="0" smtClean="0">
                <a:latin typeface="+mn-ea"/>
              </a:rPr>
              <a:t>.  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일곱째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정책은  사회를  안정화 시키는 기능을 수행한다</a:t>
            </a:r>
            <a:r>
              <a:rPr lang="en-US" altLang="ko-KR" sz="2000" b="1" spc="-300" dirty="0" smtClean="0">
                <a:latin typeface="+mn-ea"/>
              </a:rPr>
              <a:t>.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 smtClean="0">
                <a:latin typeface="+mn-ea"/>
              </a:rPr>
              <a:t>     </a:t>
            </a: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사회복지정책에 대한 개관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825</Words>
  <Application>Microsoft Office PowerPoint</Application>
  <PresentationFormat>사용자 지정</PresentationFormat>
  <Paragraphs>162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Registered User</cp:lastModifiedBy>
  <cp:revision>124</cp:revision>
  <dcterms:created xsi:type="dcterms:W3CDTF">2017-09-09T13:40:14Z</dcterms:created>
  <dcterms:modified xsi:type="dcterms:W3CDTF">2020-03-31T06:49:47Z</dcterms:modified>
</cp:coreProperties>
</file>