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7" r:id="rId4"/>
    <p:sldId id="288" r:id="rId5"/>
    <p:sldId id="284" r:id="rId6"/>
    <p:sldId id="282" r:id="rId7"/>
    <p:sldId id="280" r:id="rId8"/>
    <p:sldId id="287" r:id="rId9"/>
    <p:sldId id="285" r:id="rId10"/>
    <p:sldId id="286" r:id="rId11"/>
    <p:sldId id="289" r:id="rId12"/>
    <p:sldId id="268" r:id="rId13"/>
    <p:sldId id="26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35C"/>
    <a:srgbClr val="E4B79C"/>
    <a:srgbClr val="E6D3C5"/>
    <a:srgbClr val="F9F4F1"/>
    <a:srgbClr val="EDD0BE"/>
    <a:srgbClr val="DEA886"/>
    <a:srgbClr val="DE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8066" y="2895601"/>
            <a:ext cx="12192000" cy="398145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6415" y="2172357"/>
            <a:ext cx="5586152" cy="107950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kumimoji="0" lang="en-US" altLang="ko-KR" sz="11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4400" b="1" spc="-300" dirty="0" smtClean="0">
                <a:latin typeface="+mn-ea"/>
              </a:rPr>
              <a:t>건강가정론</a:t>
            </a:r>
            <a:endParaRPr kumimoji="0" lang="en-US" altLang="ko-KR" sz="4400" b="1" spc="-300" dirty="0" smtClean="0">
              <a:latin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52655" y="5154036"/>
            <a:ext cx="6226233" cy="10897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DATE : 20.1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학기</a:t>
            </a: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주차 비대면수업자료</a:t>
            </a:r>
            <a:endParaRPr lang="en-US" altLang="ko-KR" sz="2800" b="1" spc="-150" dirty="0" smtClean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BY :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사회복지학과 김정기 교수</a:t>
            </a:r>
            <a:endParaRPr lang="ko-KR" altLang="en-US" sz="2800" b="1" kern="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3)  </a:t>
            </a:r>
            <a:r>
              <a:rPr lang="ko-KR" altLang="en-US" sz="2000" b="1" spc="-300" dirty="0" smtClean="0">
                <a:latin typeface="+mn-ea"/>
              </a:rPr>
              <a:t>경제적 기능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가정에서 이루어지는 경제활동은 가정내적으로는 생산과 소비의 기능을 하며 외적으로는 노동력제공와 분업을 통한 국민경제에 기여한다</a:t>
            </a:r>
            <a:r>
              <a:rPr lang="en-US" altLang="ko-KR" sz="1600" b="1" spc="-300" dirty="0" smtClean="0">
                <a:latin typeface="+mn-ea"/>
              </a:rPr>
              <a:t>. </a:t>
            </a:r>
            <a:r>
              <a:rPr lang="ko-KR" altLang="en-US" sz="1600" b="1" spc="-300" dirty="0" smtClean="0">
                <a:latin typeface="+mn-ea"/>
              </a:rPr>
              <a:t>이러한 가정에서의 경제활동을 통해 가족원이 생활하는데 필요한 물질과 자원을 마련하고 경제 질서를 유지한다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4)  </a:t>
            </a:r>
            <a:r>
              <a:rPr lang="ko-KR" altLang="en-US" sz="2000" b="1" spc="-300" dirty="0" smtClean="0">
                <a:latin typeface="+mn-ea"/>
              </a:rPr>
              <a:t>정서적 안정과 휴식의 기능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가정에서는 모든 가족원들이  하루의 지친 피로를 풀고 서로 정서적 지지와 위안을 얻으므로서  노동력을 재생산하는 기능을 수행한다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2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  </a:t>
            </a:r>
            <a:r>
              <a:rPr lang="en-US" altLang="ko-KR" sz="2000" b="1" spc="-300" dirty="0" smtClean="0">
                <a:latin typeface="+mn-ea"/>
              </a:rPr>
              <a:t>5) </a:t>
            </a:r>
            <a:r>
              <a:rPr lang="ko-KR" altLang="en-US" sz="2000" b="1" spc="-300" dirty="0" smtClean="0">
                <a:latin typeface="+mn-ea"/>
              </a:rPr>
              <a:t>보호적 기능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질병이나 상해와 같은 외적 위험으로부터 가족원과 재산을 보호하는 기능이다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과거의 전통적인 대가족에서는 이러한 기능의 대부분이 가족원에 의해서 수행되었다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en-US" altLang="ko-KR" sz="1600" b="1" spc="-300" dirty="0" smtClean="0">
                <a:latin typeface="+mn-ea"/>
              </a:rPr>
              <a:t>   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4.  </a:t>
            </a:r>
            <a:r>
              <a:rPr lang="ko-KR" altLang="en-US" sz="2000" b="1" spc="-300" dirty="0" smtClean="0">
                <a:latin typeface="+mn-ea"/>
              </a:rPr>
              <a:t>건강가정의 필요성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건강한 가족에서  살아가는 개개인들은 외부사회에서 억압당하거나 소외되는 일이 있어도 가족내에서 인정받고 사랑받고 용서받으면  용기가 북돋아져서 심리적 사회적으로 건강하게 된다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건강한 가족은 건강한 인간을 만들어 낸다</a:t>
            </a:r>
            <a:r>
              <a:rPr lang="en-US" altLang="ko-KR" sz="1600" b="1" spc="-300" dirty="0" smtClean="0">
                <a:latin typeface="+mn-ea"/>
              </a:rPr>
              <a:t>. </a:t>
            </a:r>
            <a:r>
              <a:rPr lang="ko-KR" altLang="en-US" sz="1600" b="1" spc="-300" dirty="0" smtClean="0">
                <a:latin typeface="+mn-ea"/>
              </a:rPr>
              <a:t>가족은 인간을 만들어 내는 근원적 집단이기 때문에  건강한 가정의 필요성이 강조되어진다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건강가정사업이 필요한 이유는 가정이 건강하고  행복해야  개인의 삶도  건강하고 행복해 질 수 있기 떄문이다</a:t>
            </a:r>
            <a:r>
              <a:rPr lang="en-US" altLang="ko-KR" sz="1600" b="1" spc="-300" dirty="0" smtClean="0">
                <a:latin typeface="+mn-ea"/>
              </a:rPr>
              <a:t>.</a:t>
            </a:r>
            <a:endParaRPr lang="en-US" altLang="ko-KR" sz="20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  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76450" y="1956743"/>
            <a:ext cx="2236421" cy="7620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grpSp>
        <p:nvGrpSpPr>
          <p:cNvPr id="12" name="Group 508"/>
          <p:cNvGrpSpPr/>
          <p:nvPr/>
        </p:nvGrpSpPr>
        <p:grpSpPr>
          <a:xfrm>
            <a:off x="3261769" y="0"/>
            <a:ext cx="1666065" cy="4650665"/>
            <a:chOff x="-240163" y="-4116026"/>
            <a:chExt cx="2128090" cy="5940369"/>
          </a:xfrm>
        </p:grpSpPr>
        <p:sp>
          <p:nvSpPr>
            <p:cNvPr id="13" name="Shape 505"/>
            <p:cNvSpPr/>
            <p:nvPr/>
          </p:nvSpPr>
          <p:spPr>
            <a:xfrm>
              <a:off x="835970" y="-4116026"/>
              <a:ext cx="0" cy="545497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0163" y="-282677"/>
              <a:ext cx="2128090" cy="2107020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2" name="Shape 509"/>
          <p:cNvSpPr/>
          <p:nvPr/>
        </p:nvSpPr>
        <p:spPr>
          <a:xfrm rot="13500000">
            <a:off x="4838364" y="325244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35643" y="3001097"/>
            <a:ext cx="1507964" cy="147355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가정</a:t>
            </a:r>
            <a:endParaRPr lang="en-US" altLang="ko-KR" sz="36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8791" y="582760"/>
            <a:ext cx="2727643" cy="1624981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00" spc="-15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교육자료를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잘 읽어보셨나요</a:t>
            </a:r>
            <a:r>
              <a:rPr lang="en-US" altLang="ko-KR" sz="2800" b="1" spc="-150" dirty="0" smtClean="0">
                <a:latin typeface="+mn-ea"/>
              </a:rPr>
              <a:t>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25339" y="2171892"/>
            <a:ext cx="2727643" cy="3451631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코로나 </a:t>
            </a:r>
            <a:r>
              <a:rPr lang="en-US" altLang="ko-KR" sz="1600" spc="-150" dirty="0" smtClean="0">
                <a:latin typeface="+mn-ea"/>
              </a:rPr>
              <a:t>19</a:t>
            </a:r>
            <a:r>
              <a:rPr lang="ko-KR" altLang="en-US" sz="1600" spc="-150" dirty="0" smtClean="0">
                <a:latin typeface="+mn-ea"/>
              </a:rPr>
              <a:t>로 인해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첫 수업을 이렇게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비 대면으로 하게 되어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아쉽습니다</a:t>
            </a:r>
            <a:r>
              <a:rPr lang="en-US" altLang="ko-KR" sz="1600" spc="-150" dirty="0" smtClean="0">
                <a:latin typeface="+mn-ea"/>
              </a:rPr>
              <a:t>.</a:t>
            </a:r>
            <a:r>
              <a:rPr lang="ko-KR" altLang="en-US" sz="1600" spc="-150" dirty="0" smtClean="0">
                <a:latin typeface="+mn-ea"/>
              </a:rPr>
              <a:t>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건강가정론은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건강가정에 대한 전반적인 기초 이론들을 배우고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다양한 가족의 변화와 가족구조의 변화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가족가치관의 변화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가족기능의 변화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건강가정의 필요성에 대하여 살펴보는 학문입니다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한 학기 동안 열심히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공부해봅시다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07" y="511521"/>
            <a:ext cx="2868809" cy="26966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92" y="515819"/>
            <a:ext cx="2868809" cy="26923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28" y="3507516"/>
            <a:ext cx="2835967" cy="26971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111" y="3507515"/>
            <a:ext cx="2835967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5301" y="324878"/>
            <a:ext cx="11696699" cy="6331076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1163" y="765424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MY</a:t>
            </a:r>
            <a:b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  <a:t/>
            </a:r>
            <a:b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-150" dirty="0" smtClean="0">
                <a:latin typeface="+mj-lt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-150" dirty="0">
              <a:latin typeface="+mj-lt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68" y="2416233"/>
            <a:ext cx="3310977" cy="29113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9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47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5000" b="1" spc="-300" dirty="0" smtClean="0">
                <a:latin typeface="+mn-ea"/>
              </a:rPr>
              <a:t> </a:t>
            </a:r>
            <a:r>
              <a:rPr lang="ko-KR" altLang="en-US" sz="5000" b="1" spc="-300" dirty="0" smtClean="0">
                <a:latin typeface="+mn-ea"/>
              </a:rPr>
              <a:t>사회변화와 가정</a:t>
            </a:r>
            <a:endParaRPr lang="en-US" altLang="ko-KR" sz="5000" b="1" spc="-300" dirty="0" smtClean="0">
              <a:latin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altLang="ko-KR" sz="2900" b="1" spc="-300" dirty="0" smtClean="0">
              <a:latin typeface="+mn-ea"/>
            </a:endParaRP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우리사회는 지난 </a:t>
            </a:r>
            <a:r>
              <a:rPr lang="en-US" altLang="ko-KR" sz="3400" b="1" spc="-300" dirty="0" smtClean="0">
                <a:latin typeface="+mn-ea"/>
              </a:rPr>
              <a:t>70</a:t>
            </a:r>
            <a:r>
              <a:rPr lang="ko-KR" altLang="en-US" sz="3400" b="1" spc="-300" dirty="0" smtClean="0">
                <a:latin typeface="+mn-ea"/>
              </a:rPr>
              <a:t>여년간 고도의 경제성장과 산업화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도시화의 영향으로 일상생활에서 다양한 변화를 경험하였을뿐 아니라 가족관계와 가정환경에서도 급격한 변화를 이루었다</a:t>
            </a:r>
            <a:r>
              <a:rPr lang="en-US" altLang="ko-KR" sz="3400" b="1" spc="-300" dirty="0" smtClean="0">
                <a:latin typeface="+mn-ea"/>
              </a:rPr>
              <a:t>.</a:t>
            </a: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endParaRPr lang="en-US" altLang="ko-KR" sz="3400" b="1" spc="-300" dirty="0" smtClean="0">
              <a:latin typeface="+mn-ea"/>
            </a:endParaRPr>
          </a:p>
          <a:p>
            <a:pPr marL="457200" indent="-457200"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3400" b="1" spc="-300" dirty="0" smtClean="0">
                <a:latin typeface="+mn-ea"/>
              </a:rPr>
              <a:t>오늘날 가족의 변화는 다양한 사회적 변화 요인들이 복합적으로 상호연관되어 영향을 미치고 있다</a:t>
            </a:r>
            <a:r>
              <a:rPr lang="en-US" altLang="ko-KR" sz="3400" b="1" spc="-300" dirty="0" smtClean="0">
                <a:latin typeface="+mn-ea"/>
              </a:rPr>
              <a:t>.  </a:t>
            </a:r>
            <a:r>
              <a:rPr lang="ko-KR" altLang="en-US" sz="3400" b="1" spc="-300" dirty="0" smtClean="0">
                <a:latin typeface="+mn-ea"/>
              </a:rPr>
              <a:t>본 장에서는 가족의 구조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가치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기능의 세가지 측면에서 가장 두드러진 변화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즉  가족규모와 형태의 변화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가족 가치관의 변화</a:t>
            </a:r>
            <a:r>
              <a:rPr lang="en-US" altLang="ko-KR" sz="3400" b="1" spc="-300" dirty="0" smtClean="0">
                <a:latin typeface="+mn-ea"/>
              </a:rPr>
              <a:t>,  </a:t>
            </a:r>
            <a:r>
              <a:rPr lang="ko-KR" altLang="en-US" sz="3400" b="1" spc="-300" dirty="0" smtClean="0">
                <a:latin typeface="+mn-ea"/>
              </a:rPr>
              <a:t>그리고  가족 기능의 변화등을 살펴 보겠다</a:t>
            </a:r>
            <a:r>
              <a:rPr lang="en-US" altLang="ko-KR" sz="3400" b="1" spc="-300" dirty="0" smtClean="0">
                <a:latin typeface="+mn-ea"/>
              </a:rPr>
              <a:t>.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1.  </a:t>
            </a:r>
            <a:r>
              <a:rPr lang="ko-KR" altLang="en-US" sz="2000" b="1" spc="-300" dirty="0" smtClean="0">
                <a:latin typeface="+mn-ea"/>
              </a:rPr>
              <a:t>가족구조의 변화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가족구조의 변화는 가족외형상의 변화로서 크게 가족규모상의 변화와  가족형태상의 변화로 분류할 수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* </a:t>
            </a:r>
            <a:r>
              <a:rPr lang="ko-KR" altLang="en-US" sz="2000" b="1" spc="-300" dirty="0" smtClean="0">
                <a:latin typeface="+mn-ea"/>
              </a:rPr>
              <a:t>가족규모상의 변화 </a:t>
            </a:r>
            <a:r>
              <a:rPr lang="en-US" altLang="ko-KR" sz="2000" b="1" spc="-300" dirty="0" smtClean="0">
                <a:latin typeface="+mn-ea"/>
              </a:rPr>
              <a:t>: </a:t>
            </a:r>
            <a:r>
              <a:rPr lang="ko-KR" altLang="en-US" sz="2000" b="1" spc="-300" dirty="0" smtClean="0">
                <a:latin typeface="+mn-ea"/>
              </a:rPr>
              <a:t>핵가족화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가족해체가 증가하고 있으며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* </a:t>
            </a:r>
            <a:r>
              <a:rPr lang="ko-KR" altLang="en-US" sz="2000" b="1" spc="-300" dirty="0" smtClean="0">
                <a:latin typeface="+mn-ea"/>
              </a:rPr>
              <a:t>가족행태상의 변화 </a:t>
            </a:r>
            <a:r>
              <a:rPr lang="en-US" altLang="ko-KR" sz="2000" b="1" spc="-300" dirty="0" smtClean="0">
                <a:latin typeface="+mn-ea"/>
              </a:rPr>
              <a:t>:</a:t>
            </a:r>
            <a:r>
              <a:rPr lang="ko-KR" altLang="en-US" sz="2000" b="1" spc="-300" dirty="0" smtClean="0">
                <a:latin typeface="+mn-ea"/>
              </a:rPr>
              <a:t>  한부모가족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조손가족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재혼가족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맞벌이 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다문화 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미혼모와 부자가족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기러기가족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새터민가족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독신가족 등등</a:t>
            </a: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400" b="1" spc="-300" dirty="0" smtClean="0">
                <a:latin typeface="+mn-ea"/>
              </a:rPr>
              <a:t>  1) </a:t>
            </a:r>
            <a:r>
              <a:rPr lang="ko-KR" altLang="en-US" sz="2400" b="1" spc="-300" dirty="0" smtClean="0">
                <a:latin typeface="+mn-ea"/>
              </a:rPr>
              <a:t>가족규모의 변화 </a:t>
            </a:r>
            <a:r>
              <a:rPr lang="en-US" altLang="ko-KR" sz="2400" b="1" spc="-300" dirty="0" smtClean="0">
                <a:latin typeface="+mn-ea"/>
              </a:rPr>
              <a:t>:  </a:t>
            </a:r>
            <a:r>
              <a:rPr lang="ko-KR" altLang="en-US" sz="2000" b="1" spc="-300" dirty="0" smtClean="0">
                <a:latin typeface="+mn-ea"/>
              </a:rPr>
              <a:t>핵가족화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소가족화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가족해체의 증가</a:t>
            </a:r>
            <a:r>
              <a:rPr lang="en-US" altLang="ko-KR" sz="2000" b="1" spc="-300" dirty="0" smtClean="0">
                <a:latin typeface="+mn-ea"/>
              </a:rPr>
              <a:t>,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가족구조적 변화의 한 형태로서 가족규모의 변화는 인구구조적 변화와 밀접하게 관련되어 있다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가장 뚜렷한 변화양상은 가족의 크기가 줄어든다는 것과 가족해체가 늘어나고 있다는 점이다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  <a:r>
              <a:rPr lang="ko-KR" altLang="en-US" sz="2000" b="1" spc="-300" dirty="0" smtClean="0">
                <a:latin typeface="+mn-ea"/>
              </a:rPr>
              <a:t> </a:t>
            </a:r>
            <a:r>
              <a:rPr lang="en-US" altLang="ko-KR" sz="2000" b="1" spc="-300" dirty="0" smtClean="0">
                <a:latin typeface="+mn-ea"/>
              </a:rPr>
              <a:t>(1) </a:t>
            </a:r>
            <a:r>
              <a:rPr lang="ko-KR" altLang="en-US" sz="2000" b="1" spc="-300" dirty="0" smtClean="0">
                <a:latin typeface="+mn-ea"/>
              </a:rPr>
              <a:t>핵가족화현상</a:t>
            </a: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우리나라의 가족은 외형상으로 핵가족화되고 있다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먼저 세대구성이 단순화 되면서 </a:t>
            </a:r>
            <a:r>
              <a:rPr lang="en-US" altLang="ko-KR" sz="2000" b="1" spc="-300" dirty="0" smtClean="0">
                <a:latin typeface="+mn-ea"/>
              </a:rPr>
              <a:t>3</a:t>
            </a:r>
            <a:r>
              <a:rPr lang="ko-KR" altLang="en-US" sz="2000" b="1" spc="-300" dirty="0" smtClean="0">
                <a:latin typeface="+mn-ea"/>
              </a:rPr>
              <a:t>세대 확대가족에서 </a:t>
            </a:r>
            <a:r>
              <a:rPr lang="en-US" altLang="ko-KR" sz="2000" b="1" spc="-300" dirty="0" smtClean="0">
                <a:latin typeface="+mn-ea"/>
              </a:rPr>
              <a:t>2</a:t>
            </a:r>
            <a:r>
              <a:rPr lang="ko-KR" altLang="en-US" sz="2000" b="1" spc="-300" dirty="0" smtClean="0">
                <a:latin typeface="+mn-ea"/>
              </a:rPr>
              <a:t>세대 핵가족형태로 변화해왔다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현재 우리나라의 가장 보편적인 가족형태는 부모와 자녀로 이루어진 </a:t>
            </a:r>
            <a:r>
              <a:rPr lang="en-US" altLang="ko-KR" sz="2000" b="1" spc="-300" dirty="0" smtClean="0">
                <a:latin typeface="+mn-ea"/>
              </a:rPr>
              <a:t>2</a:t>
            </a:r>
            <a:r>
              <a:rPr lang="ko-KR" altLang="en-US" sz="2000" b="1" spc="-300" dirty="0" smtClean="0">
                <a:latin typeface="+mn-ea"/>
              </a:rPr>
              <a:t>세대 가족이다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  </a:t>
            </a: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400" b="1" spc="-300" dirty="0" smtClean="0">
                <a:latin typeface="+mn-ea"/>
              </a:rPr>
              <a:t>  </a:t>
            </a:r>
            <a:r>
              <a:rPr lang="en-US" altLang="ko-KR" sz="2000" b="1" spc="-300" dirty="0" smtClean="0">
                <a:latin typeface="+mn-ea"/>
              </a:rPr>
              <a:t>(2) </a:t>
            </a:r>
            <a:r>
              <a:rPr lang="ko-KR" altLang="en-US" sz="2000" b="1" spc="-300" dirty="0" smtClean="0">
                <a:latin typeface="+mn-ea"/>
              </a:rPr>
              <a:t>소가족화현상</a:t>
            </a: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가족규모가 점차 축소되어 소가족화 현상이 나타나고 있다</a:t>
            </a:r>
            <a:r>
              <a:rPr lang="en-US" altLang="ko-KR" sz="2000" b="1" spc="-300" dirty="0" smtClean="0">
                <a:latin typeface="+mn-ea"/>
              </a:rPr>
              <a:t>.  </a:t>
            </a:r>
            <a:r>
              <a:rPr lang="ko-KR" altLang="en-US" sz="2000" b="1" spc="-300" dirty="0" smtClean="0">
                <a:latin typeface="+mn-ea"/>
              </a:rPr>
              <a:t>지난 </a:t>
            </a:r>
            <a:r>
              <a:rPr lang="en-US" altLang="ko-KR" sz="2000" b="1" spc="-300" dirty="0" smtClean="0">
                <a:latin typeface="+mn-ea"/>
              </a:rPr>
              <a:t>30</a:t>
            </a:r>
            <a:r>
              <a:rPr lang="ko-KR" altLang="en-US" sz="2000" b="1" spc="-300" dirty="0" smtClean="0">
                <a:latin typeface="+mn-ea"/>
              </a:rPr>
              <a:t>년간 </a:t>
            </a:r>
            <a:r>
              <a:rPr lang="en-US" altLang="ko-KR" sz="2000" b="1" spc="-300" dirty="0" smtClean="0">
                <a:latin typeface="+mn-ea"/>
              </a:rPr>
              <a:t>5</a:t>
            </a:r>
            <a:r>
              <a:rPr lang="ko-KR" altLang="en-US" sz="2000" b="1" spc="-300" dirty="0" smtClean="0">
                <a:latin typeface="+mn-ea"/>
              </a:rPr>
              <a:t>인 가족과 </a:t>
            </a:r>
            <a:r>
              <a:rPr lang="en-US" altLang="ko-KR" sz="2000" b="1" spc="-300" dirty="0" smtClean="0">
                <a:latin typeface="+mn-ea"/>
              </a:rPr>
              <a:t>4</a:t>
            </a:r>
            <a:r>
              <a:rPr lang="ko-KR" altLang="en-US" sz="2000" b="1" spc="-300" dirty="0" smtClean="0">
                <a:latin typeface="+mn-ea"/>
              </a:rPr>
              <a:t>인 가족이 가장 많았던 반면 최근에 와서는 </a:t>
            </a:r>
            <a:r>
              <a:rPr lang="en-US" altLang="ko-KR" sz="2000" b="1" spc="-300" dirty="0" smtClean="0">
                <a:latin typeface="+mn-ea"/>
              </a:rPr>
              <a:t>2</a:t>
            </a:r>
            <a:r>
              <a:rPr lang="ko-KR" altLang="en-US" sz="2000" b="1" spc="-300" dirty="0" smtClean="0">
                <a:latin typeface="+mn-ea"/>
              </a:rPr>
              <a:t>인가족이 가장 많고 그다음으로 </a:t>
            </a:r>
            <a:r>
              <a:rPr lang="en-US" altLang="ko-KR" sz="2000" b="1" spc="-300" dirty="0" smtClean="0">
                <a:latin typeface="+mn-ea"/>
              </a:rPr>
              <a:t>1</a:t>
            </a:r>
            <a:r>
              <a:rPr lang="ko-KR" altLang="en-US" sz="2000" b="1" spc="-300" dirty="0" smtClean="0">
                <a:latin typeface="+mn-ea"/>
              </a:rPr>
              <a:t>인 가족이 많은 것으로 나타나고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  <a:r>
              <a:rPr lang="ko-KR" altLang="en-US" sz="2000" b="1" spc="-300" dirty="0" smtClean="0">
                <a:latin typeface="+mn-ea"/>
              </a:rPr>
              <a:t> </a:t>
            </a:r>
            <a:r>
              <a:rPr lang="en-US" altLang="ko-KR" sz="2800" b="1" spc="-300" dirty="0" smtClean="0">
                <a:latin typeface="+mn-ea"/>
              </a:rPr>
              <a:t> </a:t>
            </a:r>
            <a:r>
              <a:rPr lang="en-US" altLang="ko-KR" sz="2000" b="1" spc="-300" dirty="0" smtClean="0">
                <a:latin typeface="+mn-ea"/>
              </a:rPr>
              <a:t>(3) </a:t>
            </a:r>
            <a:r>
              <a:rPr lang="ko-KR" altLang="en-US" sz="2000" b="1" spc="-300" dirty="0" smtClean="0">
                <a:latin typeface="+mn-ea"/>
              </a:rPr>
              <a:t>가족해제현상의 증가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우리나라 의 가정은 지난 </a:t>
            </a:r>
            <a:r>
              <a:rPr lang="en-US" altLang="ko-KR" sz="2000" b="1" spc="-300" dirty="0" smtClean="0">
                <a:latin typeface="+mn-ea"/>
              </a:rPr>
              <a:t>30</a:t>
            </a:r>
            <a:r>
              <a:rPr lang="ko-KR" altLang="en-US" sz="2000" b="1" spc="-300" dirty="0" smtClean="0">
                <a:latin typeface="+mn-ea"/>
              </a:rPr>
              <a:t>여년간 이혼자의 수가 </a:t>
            </a:r>
            <a:r>
              <a:rPr lang="en-US" altLang="ko-KR" sz="2000" b="1" spc="-300" dirty="0" smtClean="0">
                <a:latin typeface="+mn-ea"/>
              </a:rPr>
              <a:t>8</a:t>
            </a:r>
            <a:r>
              <a:rPr lang="ko-KR" altLang="en-US" sz="2000" b="1" spc="-300" dirty="0" smtClean="0">
                <a:latin typeface="+mn-ea"/>
              </a:rPr>
              <a:t>배이상 증가하여 이혼율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즉  가족해체현상이  급격히 심화되고 있으며  기혼상태의 가정이  꾸준히 줄어들고 있다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2)  </a:t>
            </a:r>
            <a:r>
              <a:rPr lang="ko-KR" altLang="en-US" sz="2000" b="1" spc="-300" dirty="0" smtClean="0">
                <a:latin typeface="+mn-ea"/>
              </a:rPr>
              <a:t>가족형태의 변화  </a:t>
            </a:r>
            <a:r>
              <a:rPr lang="en-US" altLang="ko-KR" sz="2000" b="1" spc="-300" dirty="0" smtClean="0">
                <a:latin typeface="+mn-ea"/>
              </a:rPr>
              <a:t>:  </a:t>
            </a:r>
            <a:r>
              <a:rPr lang="ko-KR" altLang="en-US" sz="2000" b="1" spc="-300" dirty="0" smtClean="0">
                <a:latin typeface="+mn-ea"/>
              </a:rPr>
              <a:t>다양한 가족유형의 등장과 증가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  (1)  </a:t>
            </a:r>
            <a:r>
              <a:rPr lang="ko-KR" altLang="en-US" sz="2000" b="1" spc="-300" dirty="0" smtClean="0">
                <a:latin typeface="+mn-ea"/>
              </a:rPr>
              <a:t>한부모가족의 증가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한부모가족은 사망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이혼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유기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별거 및 미혼으로 인하여 부모중 한쪽이 없거나 또는 법적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현실적으로 한부모역할을 할 수 없는 경우에</a:t>
            </a:r>
            <a:r>
              <a:rPr lang="en-US" altLang="ko-KR" sz="1600" b="1" spc="-300" dirty="0" smtClean="0">
                <a:latin typeface="+mn-ea"/>
              </a:rPr>
              <a:t>,  </a:t>
            </a:r>
            <a:r>
              <a:rPr lang="ko-KR" altLang="en-US" sz="1600" b="1" spc="-300" dirty="0" smtClean="0">
                <a:latin typeface="+mn-ea"/>
              </a:rPr>
              <a:t>부모중 한사람</a:t>
            </a:r>
            <a:r>
              <a:rPr lang="en-US" altLang="ko-KR" sz="1600" b="1" spc="-300" dirty="0" smtClean="0">
                <a:latin typeface="+mn-ea"/>
              </a:rPr>
              <a:t>(</a:t>
            </a:r>
            <a:r>
              <a:rPr lang="ko-KR" altLang="en-US" sz="1600" b="1" spc="-300" dirty="0" smtClean="0">
                <a:latin typeface="+mn-ea"/>
              </a:rPr>
              <a:t>편부 혹은 편모</a:t>
            </a:r>
            <a:r>
              <a:rPr lang="en-US" altLang="ko-KR" sz="1600" b="1" spc="-300" dirty="0" smtClean="0">
                <a:latin typeface="+mn-ea"/>
              </a:rPr>
              <a:t>)</a:t>
            </a:r>
            <a:r>
              <a:rPr lang="ko-KR" altLang="en-US" sz="1600" b="1" spc="-300" dirty="0" smtClean="0">
                <a:latin typeface="+mn-ea"/>
              </a:rPr>
              <a:t>과 그자녀로 이루어진 가족을 의미한다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250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</a:p>
          <a:p>
            <a:pPr>
              <a:buNone/>
              <a:defRPr/>
            </a:pPr>
            <a:r>
              <a:rPr lang="ko-KR" altLang="en-US" sz="8000" b="1" spc="-300" dirty="0" smtClean="0">
                <a:latin typeface="+mn-ea"/>
              </a:rPr>
              <a:t> </a:t>
            </a:r>
            <a:r>
              <a:rPr lang="en-US" altLang="ko-KR" sz="8000" b="1" spc="-300" dirty="0" smtClean="0">
                <a:latin typeface="+mn-ea"/>
              </a:rPr>
              <a:t>    (2) </a:t>
            </a:r>
            <a:r>
              <a:rPr lang="ko-KR" altLang="en-US" sz="8000" b="1" spc="-300" dirty="0" smtClean="0">
                <a:latin typeface="+mn-ea"/>
              </a:rPr>
              <a:t>조손가족의 증가</a:t>
            </a:r>
            <a:endParaRPr lang="en-US" altLang="ko-KR" sz="8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6400" b="1" spc="-300" dirty="0" smtClean="0">
                <a:latin typeface="+mn-ea"/>
              </a:rPr>
              <a:t>조손가족은 손자녀양친의 사망이나 이혼이나 재혼 또는 경제적 곤란등에 따른 가족 해체로 인해 조부모가 손자녀를 양육하는 경우이다</a:t>
            </a:r>
            <a:r>
              <a:rPr lang="en-US" altLang="ko-KR" sz="6400" b="1" spc="-300" dirty="0" smtClean="0">
                <a:latin typeface="+mn-ea"/>
              </a:rPr>
              <a:t>. </a:t>
            </a:r>
          </a:p>
          <a:p>
            <a:pPr>
              <a:buNone/>
              <a:defRPr/>
            </a:pPr>
            <a:endParaRPr lang="en-US" altLang="ko-KR" sz="64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6400" b="1" spc="-300" dirty="0" smtClean="0">
                <a:latin typeface="+mn-ea"/>
              </a:rPr>
              <a:t>    </a:t>
            </a:r>
            <a:r>
              <a:rPr lang="en-US" altLang="ko-KR" sz="8000" b="1" spc="-300" dirty="0" smtClean="0">
                <a:latin typeface="+mn-ea"/>
              </a:rPr>
              <a:t>(3) </a:t>
            </a:r>
            <a:r>
              <a:rPr lang="ko-KR" altLang="en-US" sz="8000" b="1" spc="-300" dirty="0" smtClean="0">
                <a:latin typeface="+mn-ea"/>
              </a:rPr>
              <a:t>맞벌이 가족의 증가 </a:t>
            </a:r>
            <a:endParaRPr lang="en-US" altLang="ko-KR" sz="8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6400" b="1" spc="-300" dirty="0" smtClean="0">
                <a:latin typeface="+mn-ea"/>
              </a:rPr>
              <a:t>맞벌이란 산업사회에서 생산방식과 산업구조의 변화로 인해 한가구당 수입원이 한사람애개 집중되던 패턴에서 결혼한 부부 모두 직업을 갖는 것으로 바뀌는 현상이다</a:t>
            </a:r>
            <a:r>
              <a:rPr lang="en-US" altLang="ko-KR" sz="6400" b="1" spc="-300" dirty="0" smtClean="0">
                <a:latin typeface="+mn-ea"/>
              </a:rPr>
              <a:t>.  </a:t>
            </a:r>
            <a:r>
              <a:rPr lang="ko-KR" altLang="en-US" sz="6400" b="1" spc="-300" dirty="0" smtClean="0">
                <a:latin typeface="+mn-ea"/>
              </a:rPr>
              <a:t>맞벌이 가족은 이러한 맞벌이 부부와 그자녀로 구성되는 가족이다</a:t>
            </a:r>
            <a:r>
              <a:rPr lang="en-US" altLang="ko-KR" sz="6400" b="1" spc="-300" dirty="0" smtClean="0">
                <a:latin typeface="+mn-ea"/>
              </a:rPr>
              <a:t>.</a:t>
            </a:r>
          </a:p>
          <a:p>
            <a:pPr>
              <a:buNone/>
              <a:defRPr/>
            </a:pPr>
            <a:endParaRPr lang="en-US" altLang="ko-KR" sz="64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8000" b="1" spc="-300" dirty="0" smtClean="0">
                <a:latin typeface="+mn-ea"/>
              </a:rPr>
              <a:t>    (4)  </a:t>
            </a:r>
            <a:r>
              <a:rPr lang="ko-KR" altLang="en-US" sz="8000" b="1" spc="-300" dirty="0" smtClean="0">
                <a:latin typeface="+mn-ea"/>
              </a:rPr>
              <a:t>무자녀가족의 증가</a:t>
            </a:r>
            <a:endParaRPr lang="en-US" altLang="ko-KR" sz="8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6400" b="1" spc="-300" dirty="0" smtClean="0">
                <a:latin typeface="+mn-ea"/>
              </a:rPr>
              <a:t>무자녀가족은 자녀없이 부부끼리만 사는 가족형태를 말한다</a:t>
            </a:r>
            <a:r>
              <a:rPr lang="en-US" altLang="ko-KR" sz="6400" b="1" spc="-300" dirty="0" smtClean="0">
                <a:latin typeface="+mn-ea"/>
              </a:rPr>
              <a:t>.  </a:t>
            </a:r>
            <a:r>
              <a:rPr lang="ko-KR" altLang="en-US" sz="6400" b="1" spc="-300" dirty="0" smtClean="0">
                <a:latin typeface="+mn-ea"/>
              </a:rPr>
              <a:t>무자녀가족의 원인은 자발적인 경우와 비자발적인 경우로 분류된다</a:t>
            </a:r>
            <a:r>
              <a:rPr lang="en-US" altLang="ko-KR" sz="6400" b="1" spc="-300" dirty="0" smtClean="0">
                <a:latin typeface="+mn-ea"/>
              </a:rPr>
              <a:t>.</a:t>
            </a:r>
          </a:p>
          <a:p>
            <a:pPr>
              <a:buNone/>
              <a:defRPr/>
            </a:pPr>
            <a:endParaRPr lang="en-US" altLang="ko-KR" sz="64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64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6400" b="1" spc="-300" dirty="0" smtClean="0">
              <a:latin typeface="+mn-ea"/>
            </a:endParaRPr>
          </a:p>
          <a:p>
            <a:pPr>
              <a:buNone/>
              <a:defRPr/>
            </a:pPr>
            <a:endParaRPr lang="en-US" altLang="ko-KR" sz="64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en-US" altLang="ko-KR" sz="6400" b="1" spc="-300" dirty="0" smtClean="0">
                <a:latin typeface="+mn-ea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410944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2000" spc="-300" dirty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  </a:t>
            </a:r>
            <a:r>
              <a:rPr lang="en-US" altLang="ko-KR" sz="2000" b="1" spc="-300" dirty="0" smtClean="0">
                <a:latin typeface="+mn-ea"/>
              </a:rPr>
              <a:t>  (5) </a:t>
            </a:r>
            <a:r>
              <a:rPr lang="ko-KR" altLang="en-US" sz="2000" b="1" spc="-300" dirty="0" smtClean="0">
                <a:latin typeface="+mn-ea"/>
              </a:rPr>
              <a:t>다문화가족의 증가</a:t>
            </a:r>
            <a:endParaRPr lang="en-US" altLang="ko-KR" sz="2000" b="1" spc="-300" dirty="0" smtClean="0">
              <a:latin typeface="+mn-ea"/>
            </a:endParaRP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다문화가족은 국제결혼등을 통해서 서로 다른 인종의 상대를 만나 결합한 가족을 의미하나 법률적 용어는 아니다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  <a:p>
            <a:pPr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광의의 개념으로 다문화가족은 우리사회에 거주하고있는 외국인 노동자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국제결혼 이주자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새터민</a:t>
            </a:r>
            <a:r>
              <a:rPr lang="en-US" altLang="ko-KR" sz="2000" b="1" spc="-300" dirty="0" smtClean="0">
                <a:latin typeface="+mn-ea"/>
              </a:rPr>
              <a:t>(</a:t>
            </a:r>
            <a:r>
              <a:rPr lang="ko-KR" altLang="en-US" sz="2000" b="1" spc="-300" dirty="0" smtClean="0">
                <a:latin typeface="+mn-ea"/>
              </a:rPr>
              <a:t>북한이탈주민</a:t>
            </a:r>
            <a:r>
              <a:rPr lang="en-US" altLang="ko-KR" sz="2000" b="1" spc="-300" dirty="0" smtClean="0">
                <a:latin typeface="+mn-ea"/>
              </a:rPr>
              <a:t>) </a:t>
            </a:r>
            <a:r>
              <a:rPr lang="ko-KR" altLang="en-US" sz="2000" b="1" spc="-300" dirty="0" smtClean="0">
                <a:latin typeface="+mn-ea"/>
              </a:rPr>
              <a:t>그밖에 외국인 거주자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외국인과의 사이에서 태어난 자녀들까지 포함하여 비차별적으로 부르는 용어이다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b="1" spc="-300" dirty="0">
                <a:latin typeface="+mn-ea"/>
              </a:rPr>
              <a:t> </a:t>
            </a:r>
            <a:r>
              <a:rPr lang="en-US" altLang="ko-KR" sz="1600" b="1" spc="-300" dirty="0" smtClean="0">
                <a:latin typeface="+mn-ea"/>
              </a:rPr>
              <a:t>   </a:t>
            </a:r>
            <a:r>
              <a:rPr lang="en-US" altLang="ko-KR" sz="2400" b="1" spc="-300" dirty="0" smtClean="0">
                <a:latin typeface="+mn-ea"/>
              </a:rPr>
              <a:t>(6) </a:t>
            </a:r>
            <a:r>
              <a:rPr lang="ko-KR" altLang="en-US" sz="2400" b="1" spc="-300" dirty="0" smtClean="0">
                <a:latin typeface="+mn-ea"/>
              </a:rPr>
              <a:t>미혼모와 부자가족</a:t>
            </a: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미혼모와 부자가족은 자녀를 중심으로 아버지의 존재를 전혀 모르거나  알고 있더라도 가족생활 전반에서 아버지나 어머니의 출현을 기대할 수 없고 그역할을 기대하기 어려운 가족을 말한다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즉 미혼모와 부자가족은 합법적이고 정당한 결혼절차없이 자녀를 임신중이거나 출산한 경우로서 부모중 한쪽과 자녀로 구성되는 한부모가족의 한형태이다</a:t>
            </a:r>
            <a:endParaRPr lang="en-US" altLang="ko-KR" sz="1600" b="1" spc="-300" dirty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2.  </a:t>
            </a:r>
            <a:r>
              <a:rPr lang="ko-KR" altLang="en-US" sz="2000" b="1" spc="-300" dirty="0" smtClean="0">
                <a:latin typeface="+mn-ea"/>
              </a:rPr>
              <a:t>가족가치관의 변화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가족가치관은 가족에 대한 다양한 측면에서 갖는 바람직성에 대한 일반적이며 지속적인 신념으로 정의 될 수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현재 우리나라의 가족가치관의 커다란 틀은 전통적으로 오랫동안 유교의 영향을 받아왔다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그러나 최근 서구문화의 영향으로 개인주의와 평등주의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자유주의의식이 강조되면서 가족가치관도 변화되어 가고 있다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이러한 가조가치관에는 결혼에대한 가치관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자녀에 대한 가치관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가정내성역할에 대항 가치관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가족부양에 대한 가치관등 여러가지 가치관들이 복합적으로 포함되어 있다고 할 수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73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첫째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결혼에 대한 가치관은  결혼과 관련된 개인적 인식과 가치기준을 의미한다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둘째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자녀에 대한 가치관에 있어서 변화가 가장 두드러진 특징이다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특히 자녀의 필요성에 대한 의식이 변화하였다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셋째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가족내에서 성역할 가치관은 성역할 분업에서 성평등주의로 변화되고 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넷째</a:t>
            </a:r>
            <a:r>
              <a:rPr lang="en-US" altLang="ko-KR" sz="2000" b="1" spc="-300" dirty="0" smtClean="0">
                <a:latin typeface="+mn-ea"/>
              </a:rPr>
              <a:t>,  </a:t>
            </a:r>
            <a:r>
              <a:rPr lang="ko-KR" altLang="en-US" sz="2000" b="1" spc="-300" dirty="0" smtClean="0">
                <a:latin typeface="+mn-ea"/>
              </a:rPr>
              <a:t>가족부양에 대한 가치관변화의 가장 두드러진 특징은 무엇보다 노부모부양에 대한 의식의 급격한 감소이다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925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3.  </a:t>
            </a:r>
            <a:r>
              <a:rPr lang="ko-KR" altLang="en-US" sz="2000" b="1" spc="-300" dirty="0" smtClean="0">
                <a:latin typeface="+mn-ea"/>
              </a:rPr>
              <a:t>가족기능의 변화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가족기능이란 가족이 수행하는 역할</a:t>
            </a:r>
            <a:r>
              <a:rPr lang="en-US" altLang="ko-KR" sz="2000" b="1" spc="-300" dirty="0" smtClean="0">
                <a:latin typeface="+mn-ea"/>
              </a:rPr>
              <a:t>,   </a:t>
            </a:r>
            <a:r>
              <a:rPr lang="ko-KR" altLang="en-US" sz="2000" b="1" spc="-300" dirty="0" smtClean="0">
                <a:latin typeface="+mn-ea"/>
              </a:rPr>
              <a:t>행위로서의 가족행동을 의미한다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1) </a:t>
            </a:r>
            <a:r>
              <a:rPr lang="ko-KR" altLang="en-US" sz="2000" b="1" spc="-300" dirty="0" smtClean="0">
                <a:latin typeface="+mn-ea"/>
              </a:rPr>
              <a:t>성적 및 재생산기능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부부간 정서적 친밀감의 표현보다 성적욕구충족기능이 강화되므로서 부부간 성적기능이 결혼생활의 만족요인으로 부각되고 자녀생산에 대한 선택적 사고가 확대되고 있다</a:t>
            </a:r>
            <a:r>
              <a:rPr lang="en-US" altLang="ko-KR" sz="2000" b="1" spc="-300" dirty="0" smtClean="0">
                <a:latin typeface="+mn-ea"/>
              </a:rPr>
              <a:t>.</a:t>
            </a:r>
            <a:endParaRPr lang="ko-KR" altLang="en-US" sz="2000" b="1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  2) </a:t>
            </a:r>
            <a:r>
              <a:rPr lang="ko-KR" altLang="en-US" sz="2000" b="1" spc="-300" dirty="0" smtClean="0">
                <a:latin typeface="+mn-ea"/>
              </a:rPr>
              <a:t>자녀양육 및 사회화의 기능</a:t>
            </a:r>
            <a:endParaRPr lang="en-US" altLang="ko-KR" sz="20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자녀양육과 사회화의 기능은 자녀가 건전한 사회구성원으로 성장하고 적응해 나가는데 필요한 지식과 기술을 가르치고 양육하는 것이다</a:t>
            </a:r>
            <a:r>
              <a:rPr lang="en-US" altLang="ko-KR" sz="1600" b="1" spc="-300" dirty="0" smtClean="0">
                <a:latin typeface="+mn-ea"/>
              </a:rPr>
              <a:t>.  </a:t>
            </a:r>
            <a:r>
              <a:rPr lang="ko-KR" altLang="en-US" sz="1600" b="1" spc="-300" dirty="0" smtClean="0">
                <a:latin typeface="+mn-ea"/>
              </a:rPr>
              <a:t>그외에도 사회적 규범을 수용하고  가족 고유의 문화를 전승하도록 하는 것은  여전히 다른 교육기관을 통해서  이룰 수 없는 가족 고유의 기능이며 의무이다</a:t>
            </a:r>
            <a:r>
              <a:rPr lang="en-US" altLang="ko-KR" sz="1600" b="1" spc="-300" dirty="0" smtClean="0">
                <a:latin typeface="+mn-ea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altLang="ko-KR" sz="1600" b="1" spc="-300" dirty="0" smtClean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사회변화와 가정</a:t>
            </a:r>
            <a:endParaRPr lang="en-US" altLang="ko-KR" sz="28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987</Words>
  <Application>Microsoft Office PowerPoint</Application>
  <PresentationFormat>와이드스크린</PresentationFormat>
  <Paragraphs>182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Helvetica Light</vt:lpstr>
      <vt:lpstr>Roboto Slab Regular</vt:lpstr>
      <vt:lpstr>나눔스퀘어</vt:lpstr>
      <vt:lpstr>나눔스퀘어 Bold</vt:lpstr>
      <vt:lpstr>나눔스퀘어 ExtraBold</vt:lpstr>
      <vt:lpstr>맑은 고딕</vt:lpstr>
      <vt:lpstr>휴먼모음T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admin</cp:lastModifiedBy>
  <cp:revision>136</cp:revision>
  <dcterms:created xsi:type="dcterms:W3CDTF">2017-09-09T13:40:14Z</dcterms:created>
  <dcterms:modified xsi:type="dcterms:W3CDTF">2020-04-05T04:14:44Z</dcterms:modified>
</cp:coreProperties>
</file>