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94" r:id="rId3"/>
    <p:sldId id="314" r:id="rId4"/>
    <p:sldId id="280" r:id="rId5"/>
    <p:sldId id="295" r:id="rId6"/>
    <p:sldId id="307" r:id="rId7"/>
    <p:sldId id="301" r:id="rId8"/>
    <p:sldId id="308" r:id="rId9"/>
    <p:sldId id="309" r:id="rId10"/>
    <p:sldId id="310" r:id="rId11"/>
    <p:sldId id="311" r:id="rId12"/>
    <p:sldId id="312" r:id="rId13"/>
    <p:sldId id="313" r:id="rId1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CEAE4-1927-42CA-90EE-E3B35A52DFE7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6DD23-92DB-411C-BE99-5ED3DF2BA2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5235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C4682-32F8-48FC-B35C-1F6280D75B41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140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C4682-32F8-48FC-B35C-1F6280D75B41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0818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C4682-32F8-48FC-B35C-1F6280D75B41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7781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6CC686C-2552-4C7C-BF32-EDD7B65F19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6FC53F0-35BF-4131-8F4C-AE1CF6775E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5AF4C9D-70D3-4A1D-BBD6-B2C6A49F2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2C02-873D-484A-B43E-DF31EEFD08BC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11E77B0-E342-4E73-99C0-E66D1234F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5BBFC12-9AF4-4AD1-BB74-C75246E7C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9F7A-D9B5-43DB-A789-36B0F75FD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014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2289C98-14F6-4F33-A0D6-F4650A8BB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028E49A-8C57-4880-B4A6-59E054541A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7013EF9-AB1C-46BE-90BF-0F09E5AB9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2C02-873D-484A-B43E-DF31EEFD08BC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AC3BCBC-CD17-49B3-998A-CEBBCCB25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7DCD4B2-0A76-4950-8C6B-D4951F546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9F7A-D9B5-43DB-A789-36B0F75FD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7490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C643C119-546B-4BB7-B088-6D5E7C2293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C96241A-9131-44B3-8941-8B9B0E771A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16DD6DC-F149-46AC-B370-7ECD4437C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2C02-873D-484A-B43E-DF31EEFD08BC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95891AA-5F13-4D61-8651-09DE0B5EA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45EEBD8-C989-4FFF-AA92-9CE9CC245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9F7A-D9B5-43DB-A789-36B0F75FD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2376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1333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8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658C8B1-A4A0-4C2E-A9C4-1E93D616F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56F835B-4B8F-419A-B407-AE44236C2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53B575F-ABC8-4CF4-AB24-A9CF4608F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2C02-873D-484A-B43E-DF31EEFD08BC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0D41FDA-B9E4-4872-A2F7-616D802E7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F4B00B6-FA59-4C17-AAF3-A44111895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9F7A-D9B5-43DB-A789-36B0F75FD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002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2735B9A-7F3B-49C5-92D2-F959CDD52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6BFB60F-96A4-43B5-BF25-9D3A28259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DCF87AB-5E01-4C21-9CF7-28740F94D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2C02-873D-484A-B43E-DF31EEFD08BC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3819490-BF5D-4917-AE34-EC0E4C39E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6D4D953-8DC0-46AA-960B-EB1A2B02F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9F7A-D9B5-43DB-A789-36B0F75FD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1803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365DB6-1AAA-4E17-ACB2-EA82D9F56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66FFDD3-0EE6-495C-9B84-1F1E385D33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0D3E92B-138E-4BF3-8E75-9D3603303F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1423D4D-D987-4F4A-A0D2-4A9DBC707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2C02-873D-484A-B43E-DF31EEFD08BC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5AE6DBD-6065-4453-9612-63D0DA3D9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0ABDB47-7E33-4BE0-814F-9E2B5D65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9F7A-D9B5-43DB-A789-36B0F75FD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0461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E5E01AB-3587-44CF-B2D3-23DD214F6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745FE34-9622-4BB4-8067-B4C4520C7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FDE94D5-0E74-4E6C-9124-276F717A3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BE1F224C-1477-4A92-A493-E67EC31404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A163A86-9E4F-482E-9C62-1C48BC180C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C581B0B-1B1B-4ED4-B067-C87B6EB5C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2C02-873D-484A-B43E-DF31EEFD08BC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DFC9ED6-1E9E-49DE-9A2B-C2D3885A0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C8FAFAA-833A-40A0-9138-E13539F11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9F7A-D9B5-43DB-A789-36B0F75FD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9834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921BE40-2B80-479D-AA6D-493CA8583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8B05F02-150A-42D8-961C-A06C6250A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2C02-873D-484A-B43E-DF31EEFD08BC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8EEE4E9-3E3A-4EAA-9A8D-13A70F2CA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143ED0B-F19B-4CAF-AE0C-361D8B2E8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9F7A-D9B5-43DB-A789-36B0F75FD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3189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150285A-0936-4C4C-B2A9-959562BB4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2C02-873D-484A-B43E-DF31EEFD08BC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E151875-C271-4C51-8C96-E279EACE8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52BFE4E-9FAE-454B-9D09-AA8F875B8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9F7A-D9B5-43DB-A789-36B0F75FD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9189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E4A5506-FCE8-45C2-9CCF-59AE482EC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F2A7023-44FC-44FF-BD5F-3BDB16939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DFA96FB-B9AA-429E-9FF8-128C360F71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E7BF59B-3461-4A5C-89AD-DA0E45356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2C02-873D-484A-B43E-DF31EEFD08BC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DA215B8-866B-4A7D-91E3-7A459D15C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B9DAE82-FDF9-426D-B70B-30D351862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9F7A-D9B5-43DB-A789-36B0F75FD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3738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E5C534-1292-400F-8EF5-935E01FD2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3DC0E3B-3444-4592-BBD7-E2F10D7243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C1CCE68-3BDC-47DB-8E73-54336D71AE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679FDFD-B9A1-4B30-B92E-7DF5D08EA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12C02-873D-484A-B43E-DF31EEFD08BC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6A0AD45-2598-4858-9129-4F4DA7603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5033B5-B14D-4CBD-85CC-BADAB4F74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9F7A-D9B5-43DB-A789-36B0F75FD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9307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0FB881C3-84A2-49B6-A56E-6C7DEC04F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CB11A1A-620D-4535-93B1-6073267A6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5172D87-19C4-4430-A7D3-9EABC5BCE5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12C02-873D-484A-B43E-DF31EEFD08BC}" type="datetimeFigureOut">
              <a:rPr lang="ko-KR" altLang="en-US" smtClean="0"/>
              <a:t>2020-03-30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607C855-A2BC-4504-BD35-E690BAA18D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3D37759-12D9-4CFC-9AB6-6CF55BB435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99F7A-D9B5-43DB-A789-36B0F75FD0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770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2401736" y="1619564"/>
            <a:ext cx="738856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rPr>
              <a:t>고급 인간행동과 사회환경</a:t>
            </a:r>
            <a:endParaRPr lang="en-US" altLang="ko-KR" sz="4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Roboto" panose="02000000000000000000" pitchFamily="2" charset="0"/>
              <a:cs typeface="Open Sans" panose="020B0606030504020204" pitchFamily="34" charset="0"/>
            </a:endParaRPr>
          </a:p>
          <a:p>
            <a:pPr algn="ctr"/>
            <a:endParaRPr lang="en-US" sz="4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Roboto" panose="02000000000000000000" pitchFamily="2" charset="0"/>
              <a:cs typeface="Open Sans" panose="020B0606030504020204" pitchFamily="34" charset="0"/>
            </a:endParaRPr>
          </a:p>
          <a:p>
            <a:pPr algn="ctr"/>
            <a:r>
              <a:rPr lang="en-U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rPr>
              <a:t>1</a:t>
            </a:r>
            <a:r>
              <a:rPr lang="ko-KR" altLang="en-U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rPr>
              <a:t>주차</a:t>
            </a:r>
            <a:r>
              <a:rPr lang="en-US" altLang="ko-KR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rPr>
              <a:t>(</a:t>
            </a:r>
            <a:r>
              <a:rPr lang="ko-KR" altLang="en-US" sz="4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rPr>
              <a:t>비대면</a:t>
            </a:r>
            <a:r>
              <a:rPr lang="ko-KR" altLang="en-U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rPr>
              <a:t> 수업</a:t>
            </a:r>
            <a:r>
              <a:rPr lang="en-US" altLang="ko-KR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rPr>
              <a:t>)</a:t>
            </a:r>
          </a:p>
          <a:p>
            <a:pPr algn="ctr"/>
            <a:endParaRPr lang="en-US" sz="4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Roboto" panose="02000000000000000000" pitchFamily="2" charset="0"/>
              <a:cs typeface="Open Sans" panose="020B0606030504020204" pitchFamily="34" charset="0"/>
            </a:endParaRPr>
          </a:p>
          <a:p>
            <a:pPr algn="ctr"/>
            <a:r>
              <a:rPr lang="ko-KR" altLang="en-U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rPr>
              <a:t>담당 교수</a:t>
            </a:r>
            <a:r>
              <a:rPr lang="en-US" altLang="ko-KR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rPr>
              <a:t>: </a:t>
            </a:r>
            <a:r>
              <a:rPr lang="ko-KR" altLang="en-US" sz="4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rPr>
              <a:t>신원정</a:t>
            </a:r>
            <a:endParaRPr lang="en-US" sz="4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Roboto" panose="02000000000000000000" pitchFamily="2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244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1"/>
            <a:ext cx="12192000" cy="901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773722" eaLnBrk="0" latinLnBrk="0" hangingPunct="0">
              <a:spcAft>
                <a:spcPts val="800"/>
              </a:spcAft>
              <a:buSzPct val="100000"/>
              <a:defRPr/>
            </a:pPr>
            <a:r>
              <a:rPr lang="en-US" altLang="ko-KR" sz="3200" b="1" kern="0" spc="-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  1 </a:t>
            </a:r>
            <a:r>
              <a:rPr lang="ko-KR" altLang="en-US" sz="3200" b="1" kern="0" spc="-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장 핵심요약</a:t>
            </a:r>
            <a:r>
              <a:rPr lang="en-US" altLang="ko-KR" sz="3200" b="1" kern="0" spc="-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(</a:t>
            </a:r>
            <a:r>
              <a:rPr lang="ko-KR" altLang="en-US" sz="3200" b="1" kern="0" spc="-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꼭 기억하기</a:t>
            </a:r>
            <a:r>
              <a:rPr lang="en-US" altLang="ko-KR" sz="3200" b="1" kern="0" spc="-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)</a:t>
            </a:r>
            <a:endParaRPr lang="ko-KR" altLang="en-US" sz="3200" kern="0" spc="-200" dirty="0">
              <a:solidFill>
                <a:schemeClr val="tx1"/>
              </a:solidFill>
              <a:latin typeface="+mn-ea"/>
              <a:cs typeface="Arial" panose="020B0604020202020204" pitchFamily="34" charset="0"/>
            </a:endParaRPr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3469398" y="-2201318"/>
            <a:ext cx="5253204" cy="128654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5256" y="901701"/>
            <a:ext cx="11381487" cy="5239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2)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인간발달 유사용어 이해하기</a:t>
            </a:r>
            <a:endParaRPr lang="en-US" altLang="ko-KR" sz="2133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학습은 훈련과정을 통하여 행동이 변화하는 과정을 의미한다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성숙은 주로 유전인자기 지니고 있는 정보에 따라 나타나는 변화를 의미한다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발달은 유기체가 생활하는 동안의 모든 변화를 의미한다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성장은 일정한 시기가 지나면 정지된다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성장은 신체의 크기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근육의 세기 등의 양적 증가를 의미한다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성숙은 경험이나 훈련과 관계없이 체계적으로 일어난다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발달은 생물학적 과정과 환경적 영향의 상호작용을 통해 이루어지는 인간의 변화이다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endParaRPr lang="ko-KR" altLang="en-US" sz="2133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64887460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1"/>
            <a:ext cx="12192000" cy="901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773722" eaLnBrk="0" latinLnBrk="0" hangingPunct="0">
              <a:spcAft>
                <a:spcPts val="800"/>
              </a:spcAft>
              <a:buSzPct val="100000"/>
              <a:defRPr/>
            </a:pPr>
            <a:r>
              <a:rPr lang="en-US" altLang="ko-KR" sz="3200" b="1" kern="0" spc="-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  1 </a:t>
            </a:r>
            <a:r>
              <a:rPr lang="ko-KR" altLang="en-US" sz="3200" b="1" kern="0" spc="-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장 핵심요약</a:t>
            </a:r>
            <a:r>
              <a:rPr lang="en-US" altLang="ko-KR" sz="3200" b="1" kern="0" spc="-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(</a:t>
            </a:r>
            <a:r>
              <a:rPr lang="ko-KR" altLang="en-US" sz="3200" b="1" kern="0" spc="-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꼭 기억하기</a:t>
            </a:r>
            <a:r>
              <a:rPr lang="en-US" altLang="ko-KR" sz="3200" b="1" kern="0" spc="-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)</a:t>
            </a:r>
            <a:endParaRPr lang="ko-KR" altLang="en-US" sz="3200" kern="0" spc="-200" dirty="0">
              <a:solidFill>
                <a:schemeClr val="tx1"/>
              </a:solidFill>
              <a:latin typeface="+mn-ea"/>
              <a:cs typeface="Arial" panose="020B0604020202020204" pitchFamily="34" charset="0"/>
            </a:endParaRPr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3469398" y="-2201318"/>
            <a:ext cx="5253204" cy="128654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5256" y="901701"/>
            <a:ext cx="11381487" cy="6552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2)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인간발달 이론의 유용성</a:t>
            </a:r>
            <a:endParaRPr lang="en-US" altLang="ko-KR" sz="2133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개인적인 발달상의 차이를 파악할 수 있게 </a:t>
            </a:r>
            <a:r>
              <a:rPr lang="ko-KR" altLang="en-US" sz="2133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해줌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적응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부적응 판단 기준 제공</a:t>
            </a:r>
            <a:endParaRPr lang="en-US" altLang="ko-KR" sz="2133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발달에 영향을 미치는 사회적 영향력을 평가할 수 있는 </a:t>
            </a:r>
            <a:r>
              <a:rPr lang="ko-KR" altLang="en-US" sz="2133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준거틀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제공</a:t>
            </a:r>
            <a:endParaRPr lang="en-US" altLang="ko-KR" sz="2133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생활주기를 순서대로 정리할 수 있는 </a:t>
            </a:r>
            <a:r>
              <a:rPr lang="ko-KR" altLang="en-US" sz="2133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준거틀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제공</a:t>
            </a:r>
            <a:endParaRPr lang="en-US" altLang="ko-KR" sz="2133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전 생애에 걸쳐 일어나는 안정성과 변화의 과정을 이해할 수 있게 함</a:t>
            </a:r>
            <a:endParaRPr lang="en-US" altLang="ko-KR" sz="2133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각 발달단계별 발달과업 제시</a:t>
            </a:r>
            <a:endParaRPr lang="en-US" altLang="ko-KR" sz="2133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특정 발달단계에서 나타나는 특징적 발달요인을 이해할 수 있게 함</a:t>
            </a:r>
            <a:endParaRPr lang="en-US" altLang="ko-KR" sz="2133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en-US" altLang="ko-KR" sz="2133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en-US" altLang="ko-KR" sz="2133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23706360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1"/>
            <a:ext cx="12192000" cy="901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773722" eaLnBrk="0" latinLnBrk="0" hangingPunct="0">
              <a:spcAft>
                <a:spcPts val="800"/>
              </a:spcAft>
              <a:buSzPct val="100000"/>
              <a:defRPr/>
            </a:pPr>
            <a:r>
              <a:rPr lang="en-US" altLang="ko-KR" sz="3200" b="1" kern="0" spc="-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  1 </a:t>
            </a:r>
            <a:r>
              <a:rPr lang="ko-KR" altLang="en-US" sz="3200" b="1" kern="0" spc="-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장 핵심요약</a:t>
            </a:r>
            <a:r>
              <a:rPr lang="en-US" altLang="ko-KR" sz="3200" b="1" kern="0" spc="-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(</a:t>
            </a:r>
            <a:r>
              <a:rPr lang="ko-KR" altLang="en-US" sz="3200" b="1" kern="0" spc="-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꼭 기억하기</a:t>
            </a:r>
            <a:r>
              <a:rPr lang="en-US" altLang="ko-KR" sz="3200" b="1" kern="0" spc="-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)</a:t>
            </a:r>
            <a:endParaRPr lang="ko-KR" altLang="en-US" sz="3200" kern="0" spc="-200" dirty="0">
              <a:solidFill>
                <a:schemeClr val="tx1"/>
              </a:solidFill>
              <a:latin typeface="+mn-ea"/>
              <a:cs typeface="Arial" panose="020B0604020202020204" pitchFamily="34" charset="0"/>
            </a:endParaRPr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3469398" y="-2201318"/>
            <a:ext cx="5253204" cy="128654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5256" y="790552"/>
            <a:ext cx="11381487" cy="6881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2) 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인간발달 이론의 유용성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계속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발달단계에 따른 클라이언트의 욕구와 문제를 파악할 수 있게 </a:t>
            </a:r>
            <a:r>
              <a:rPr lang="ko-KR" altLang="en-US" sz="20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해줌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발달에 영향을 주는 다양한 신체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심리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사회적 요인을 설명해줌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개인의 성장 과정에서 나타나는 문제의 원인을 이해하는 데 유용</a:t>
            </a:r>
            <a:endParaRPr lang="en-US" altLang="ko-KR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이전 발달단계의 결과가 다음 단계에 미치는 영향을 파악할 수 있게 함</a:t>
            </a:r>
            <a:endParaRPr lang="en-US" altLang="ko-KR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다양한 연령층의 클라이언트를 이해할 수 있는 기반 제공</a:t>
            </a:r>
            <a:endParaRPr lang="en-US" altLang="ko-KR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인간과 환경 간의 상호작용을 파악할 수 있게 함</a:t>
            </a:r>
            <a:endParaRPr lang="en-US" altLang="ko-KR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클라이언트를 사정하는 데 특히 유용함</a:t>
            </a:r>
            <a:endParaRPr lang="en-US" altLang="ko-KR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발달과업 수행을 위해 클라이언트에게 필요한 서비스 파악에 유용</a:t>
            </a:r>
            <a:endParaRPr lang="en-US" altLang="ko-KR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en-US" altLang="ko-KR" sz="2133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en-US" altLang="ko-KR" sz="2133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94124454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1194681" y="1619564"/>
            <a:ext cx="980268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rPr>
              <a:t>수고하셨습니다</a:t>
            </a:r>
            <a:r>
              <a:rPr lang="en-US" altLang="ko-KR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rPr>
              <a:t>. </a:t>
            </a:r>
          </a:p>
          <a:p>
            <a:pPr algn="ctr"/>
            <a:r>
              <a:rPr lang="ko-KR" altLang="en-U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rPr>
              <a:t>과제는 별도로 제시해 놓았습니다</a:t>
            </a:r>
            <a:r>
              <a:rPr lang="en-US" altLang="ko-KR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rPr>
              <a:t>. </a:t>
            </a:r>
          </a:p>
          <a:p>
            <a:pPr algn="ctr"/>
            <a:r>
              <a:rPr lang="ko-KR" altLang="en-U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rPr>
              <a:t>작성 후 대면 </a:t>
            </a:r>
            <a:r>
              <a:rPr lang="ko-KR" altLang="en-US" sz="48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rPr>
              <a:t>수업시 </a:t>
            </a:r>
            <a:r>
              <a:rPr lang="ko-KR" altLang="en-U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rPr>
              <a:t>제출합니다</a:t>
            </a:r>
            <a:r>
              <a:rPr lang="en-US" altLang="ko-KR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rPr>
              <a:t>. </a:t>
            </a:r>
            <a:endParaRPr lang="en-US" sz="4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Roboto" panose="02000000000000000000" pitchFamily="2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169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15414" y="567319"/>
            <a:ext cx="8521885" cy="66678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altLang="ko-KR" sz="3733" dirty="0">
                <a:solidFill>
                  <a:schemeClr val="tx1">
                    <a:lumMod val="50000"/>
                    <a:lumOff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“</a:t>
            </a:r>
            <a:r>
              <a:rPr lang="ko-KR" altLang="en-US" sz="3733" dirty="0">
                <a:solidFill>
                  <a:schemeClr val="tx1">
                    <a:lumMod val="50000"/>
                    <a:lumOff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이렇게 만나게 되어 너무 아쉽습니다</a:t>
            </a:r>
            <a:r>
              <a:rPr lang="en-US" altLang="ko-KR" sz="3733" dirty="0">
                <a:solidFill>
                  <a:schemeClr val="tx1">
                    <a:lumMod val="50000"/>
                    <a:lumOff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.”</a:t>
            </a:r>
          </a:p>
        </p:txBody>
      </p:sp>
      <p:cxnSp>
        <p:nvCxnSpPr>
          <p:cNvPr id="8" name="직선 연결선 7"/>
          <p:cNvCxnSpPr/>
          <p:nvPr/>
        </p:nvCxnSpPr>
        <p:spPr>
          <a:xfrm>
            <a:off x="628133" y="5562171"/>
            <a:ext cx="10669788" cy="0"/>
          </a:xfrm>
          <a:prstGeom prst="line">
            <a:avLst/>
          </a:prstGeom>
          <a:ln w="158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815414" y="1508787"/>
            <a:ext cx="10669788" cy="0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모서리가 둥근 직사각형 24">
            <a:extLst>
              <a:ext uri="{FF2B5EF4-FFF2-40B4-BE49-F238E27FC236}">
                <a16:creationId xmlns:a16="http://schemas.microsoft.com/office/drawing/2014/main" id="{02C87D9A-A4B8-4EAA-A9C3-690579B6748F}"/>
              </a:ext>
            </a:extLst>
          </p:cNvPr>
          <p:cNvSpPr/>
          <p:nvPr/>
        </p:nvSpPr>
        <p:spPr>
          <a:xfrm>
            <a:off x="815414" y="1573768"/>
            <a:ext cx="10475088" cy="3988403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ysClr val="window" lastClr="FFFFFF">
                <a:lumMod val="75000"/>
              </a:sysClr>
            </a:solidFill>
            <a:prstDash val="sysDot"/>
          </a:ln>
          <a:effectLst/>
        </p:spPr>
        <p:txBody>
          <a:bodyPr lIns="91440" tIns="45720" rIns="91440" bIns="45720" rtlCol="0" anchor="t"/>
          <a:lstStyle/>
          <a:p>
            <a:pPr algn="just"/>
            <a:r>
              <a:rPr lang="ko-KR" altLang="en-US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안녕하세요</a:t>
            </a:r>
            <a:r>
              <a:rPr lang="en-US" altLang="ko-KR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? </a:t>
            </a:r>
            <a:r>
              <a:rPr lang="ko-KR" altLang="en-US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이번학기 고급 인간행동과 사회환경</a:t>
            </a:r>
            <a:r>
              <a:rPr lang="en-US" altLang="ko-KR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고급 조사론을 함께 학습하게 될 신원정교수 입니다</a:t>
            </a:r>
            <a:r>
              <a:rPr lang="en-US" altLang="ko-KR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algn="just"/>
            <a:r>
              <a:rPr lang="ko-KR" altLang="en-US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만나게 되어 반갑습니다</a:t>
            </a:r>
            <a:r>
              <a:rPr lang="en-US" altLang="ko-KR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참 좋은 계절인데 사회적 거리두기로 나들이도 못하고</a:t>
            </a:r>
            <a:r>
              <a:rPr lang="en-US" altLang="ko-KR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학교에서 함께 수업도 진행할 수 없어 너무 아쉽습니다</a:t>
            </a:r>
            <a:r>
              <a:rPr lang="en-US" altLang="ko-KR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그럼에도 더는 늦출 수 없어 이렇게 수업을 진행하게 되었습니다</a:t>
            </a:r>
            <a:r>
              <a:rPr lang="en-US" altLang="ko-KR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algn="just"/>
            <a:endParaRPr lang="en-US" altLang="ko-KR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just"/>
            <a:r>
              <a:rPr lang="ko-KR" altLang="en-US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아쉬움이 있는 첫 수업이지만 아쉬운 부분은 오프라인 수업 때 모두 다 채우는 것으로 하고</a:t>
            </a:r>
            <a:r>
              <a:rPr lang="en-US" altLang="ko-KR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일단은 첫 주를 </a:t>
            </a:r>
            <a:r>
              <a:rPr lang="en-US" altLang="ko-KR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PPT</a:t>
            </a:r>
            <a:r>
              <a:rPr lang="ko-KR" altLang="en-US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수업으로 진행합니다</a:t>
            </a:r>
            <a:r>
              <a:rPr lang="en-US" altLang="ko-KR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또한 관련된 과제를 별도로 첨부해 놓았으니</a:t>
            </a:r>
            <a:r>
              <a:rPr lang="en-US" altLang="ko-KR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PPT</a:t>
            </a:r>
            <a:r>
              <a:rPr lang="ko-KR" altLang="en-US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자료를 잘 숙지하시고 과제를 작성하여 오프라인 수업 시 제출해 주시면 됩니다</a:t>
            </a:r>
            <a:r>
              <a:rPr lang="en-US" altLang="ko-KR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just"/>
            <a:endParaRPr lang="en-US" altLang="ko-KR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just"/>
            <a:r>
              <a:rPr lang="ko-KR" altLang="en-US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앞으로 여러분들이 </a:t>
            </a:r>
            <a:r>
              <a:rPr lang="en-US" altLang="ko-KR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급 사회복지사 시험을 준비하는 데 있어서 성심껏 함께 노력해 가겠습니다</a:t>
            </a:r>
            <a:r>
              <a:rPr lang="en-US" altLang="ko-KR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algn="just"/>
            <a:r>
              <a:rPr lang="ko-KR" altLang="en-US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곧 건강히 학교에서 뵙겠습니다</a:t>
            </a:r>
            <a:r>
              <a:rPr lang="en-US" altLang="ko-KR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    </a:t>
            </a:r>
            <a:r>
              <a:rPr lang="ko-KR" altLang="en-US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감사합니다</a:t>
            </a:r>
            <a:r>
              <a:rPr lang="en-US" altLang="ko-KR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^^. </a:t>
            </a:r>
          </a:p>
        </p:txBody>
      </p:sp>
    </p:spTree>
    <p:extLst>
      <p:ext uri="{BB962C8B-B14F-4D97-AF65-F5344CB8AC3E}">
        <p14:creationId xmlns:p14="http://schemas.microsoft.com/office/powerpoint/2010/main" val="3284386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15414" y="567319"/>
            <a:ext cx="8624477" cy="66678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altLang="ko-KR" sz="3733" dirty="0">
                <a:solidFill>
                  <a:schemeClr val="tx1">
                    <a:lumMod val="50000"/>
                    <a:lumOff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CHAPTER 01</a:t>
            </a:r>
            <a:r>
              <a:rPr lang="ko-KR" altLang="en-US" sz="3733" dirty="0">
                <a:solidFill>
                  <a:schemeClr val="tx1">
                    <a:lumMod val="50000"/>
                    <a:lumOff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인간행동</a:t>
            </a:r>
            <a:r>
              <a:rPr lang="en-US" altLang="ko-KR" sz="3733" dirty="0">
                <a:solidFill>
                  <a:schemeClr val="tx1">
                    <a:lumMod val="50000"/>
                    <a:lumOff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3733" dirty="0">
                <a:solidFill>
                  <a:schemeClr val="tx1">
                    <a:lumMod val="50000"/>
                    <a:lumOff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발달과 사회복지</a:t>
            </a:r>
            <a:endParaRPr lang="en-US" altLang="ko-KR" sz="3733" dirty="0">
              <a:solidFill>
                <a:schemeClr val="tx1">
                  <a:lumMod val="50000"/>
                  <a:lumOff val="5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cxnSp>
        <p:nvCxnSpPr>
          <p:cNvPr id="8" name="직선 연결선 7"/>
          <p:cNvCxnSpPr/>
          <p:nvPr/>
        </p:nvCxnSpPr>
        <p:spPr>
          <a:xfrm>
            <a:off x="628133" y="5562171"/>
            <a:ext cx="10669788" cy="0"/>
          </a:xfrm>
          <a:prstGeom prst="line">
            <a:avLst/>
          </a:prstGeom>
          <a:ln w="158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815414" y="1508787"/>
            <a:ext cx="10669788" cy="0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말풍선: 사각형 1">
            <a:extLst>
              <a:ext uri="{FF2B5EF4-FFF2-40B4-BE49-F238E27FC236}">
                <a16:creationId xmlns:a16="http://schemas.microsoft.com/office/drawing/2014/main" id="{C936CFCC-958A-4CA5-9FDE-710643FB6664}"/>
              </a:ext>
            </a:extLst>
          </p:cNvPr>
          <p:cNvSpPr/>
          <p:nvPr/>
        </p:nvSpPr>
        <p:spPr>
          <a:xfrm>
            <a:off x="1297693" y="1508787"/>
            <a:ext cx="9351550" cy="3485243"/>
          </a:xfrm>
          <a:prstGeom prst="wedge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>
                <a:solidFill>
                  <a:schemeClr val="tx1"/>
                </a:solidFill>
              </a:rPr>
              <a:t>본 교과목은 </a:t>
            </a:r>
            <a:r>
              <a:rPr lang="en-US" altLang="ko-KR" sz="2400" dirty="0">
                <a:solidFill>
                  <a:schemeClr val="tx1"/>
                </a:solidFill>
              </a:rPr>
              <a:t>1</a:t>
            </a:r>
            <a:r>
              <a:rPr lang="ko-KR" altLang="en-US" sz="2400" dirty="0">
                <a:solidFill>
                  <a:schemeClr val="tx1"/>
                </a:solidFill>
              </a:rPr>
              <a:t>급 인간행동과 사회환경 교과목 입니다</a:t>
            </a:r>
            <a:r>
              <a:rPr lang="en-US" altLang="ko-KR" sz="2400" dirty="0">
                <a:solidFill>
                  <a:schemeClr val="tx1"/>
                </a:solidFill>
              </a:rPr>
              <a:t>. </a:t>
            </a:r>
            <a:r>
              <a:rPr lang="ko-KR" altLang="en-US" sz="2400" dirty="0">
                <a:solidFill>
                  <a:schemeClr val="tx1"/>
                </a:solidFill>
              </a:rPr>
              <a:t>아직 서점에 관련 책이 나오지 않았습니다</a:t>
            </a:r>
            <a:r>
              <a:rPr lang="en-US" altLang="ko-KR" sz="2400" dirty="0">
                <a:solidFill>
                  <a:schemeClr val="tx1"/>
                </a:solidFill>
              </a:rPr>
              <a:t>. </a:t>
            </a:r>
            <a:r>
              <a:rPr lang="ko-KR" altLang="en-US" sz="2400" dirty="0">
                <a:solidFill>
                  <a:schemeClr val="tx1"/>
                </a:solidFill>
              </a:rPr>
              <a:t>추후 </a:t>
            </a:r>
            <a:r>
              <a:rPr lang="en-US" altLang="ko-KR" sz="2400" dirty="0">
                <a:solidFill>
                  <a:schemeClr val="tx1"/>
                </a:solidFill>
              </a:rPr>
              <a:t>4</a:t>
            </a:r>
            <a:r>
              <a:rPr lang="ko-KR" altLang="en-US" sz="2400" dirty="0">
                <a:solidFill>
                  <a:schemeClr val="tx1"/>
                </a:solidFill>
              </a:rPr>
              <a:t>월 </a:t>
            </a:r>
            <a:r>
              <a:rPr lang="en-US" altLang="ko-KR" sz="2400" dirty="0">
                <a:solidFill>
                  <a:schemeClr val="tx1"/>
                </a:solidFill>
              </a:rPr>
              <a:t>20</a:t>
            </a:r>
            <a:r>
              <a:rPr lang="ko-KR" altLang="en-US" sz="2400" dirty="0">
                <a:solidFill>
                  <a:schemeClr val="tx1"/>
                </a:solidFill>
              </a:rPr>
              <a:t>일 경 출간될 예정입니다</a:t>
            </a:r>
            <a:r>
              <a:rPr lang="en-US" altLang="ko-KR" sz="2400" dirty="0">
                <a:solidFill>
                  <a:schemeClr val="tx1"/>
                </a:solidFill>
              </a:rPr>
              <a:t>. </a:t>
            </a:r>
            <a:r>
              <a:rPr lang="ko-KR" altLang="en-US" sz="2400" dirty="0">
                <a:solidFill>
                  <a:schemeClr val="tx1"/>
                </a:solidFill>
              </a:rPr>
              <a:t>그 이유는 </a:t>
            </a:r>
            <a:r>
              <a:rPr lang="en-US" altLang="ko-KR" sz="2400" dirty="0">
                <a:solidFill>
                  <a:schemeClr val="tx1"/>
                </a:solidFill>
              </a:rPr>
              <a:t>1</a:t>
            </a:r>
            <a:r>
              <a:rPr lang="ko-KR" altLang="en-US" sz="2400" dirty="0">
                <a:solidFill>
                  <a:schemeClr val="tx1"/>
                </a:solidFill>
              </a:rPr>
              <a:t>급 수험서는 시험이 끝난 후 출간되기 때문입니다</a:t>
            </a:r>
            <a:r>
              <a:rPr lang="en-US" altLang="ko-KR" sz="2400" dirty="0">
                <a:solidFill>
                  <a:schemeClr val="tx1"/>
                </a:solidFill>
              </a:rPr>
              <a:t>. </a:t>
            </a:r>
            <a:r>
              <a:rPr lang="ko-KR" altLang="en-US" sz="2400" dirty="0">
                <a:solidFill>
                  <a:schemeClr val="tx1"/>
                </a:solidFill>
              </a:rPr>
              <a:t>따라서 당분간은 제가 수업자료를 제공해 드리도록 하겠습니다</a:t>
            </a:r>
            <a:r>
              <a:rPr lang="en-US" altLang="ko-KR" sz="2400" dirty="0">
                <a:solidFill>
                  <a:schemeClr val="tx1"/>
                </a:solidFill>
              </a:rPr>
              <a:t>. 1</a:t>
            </a:r>
            <a:r>
              <a:rPr lang="ko-KR" altLang="en-US" sz="2400" dirty="0">
                <a:solidFill>
                  <a:schemeClr val="tx1"/>
                </a:solidFill>
              </a:rPr>
              <a:t>장에서 다룰 내용은 인간발달의 개념과 인간발달의 기본 원리</a:t>
            </a:r>
            <a:r>
              <a:rPr lang="en-US" altLang="ko-KR" sz="2400" dirty="0">
                <a:solidFill>
                  <a:schemeClr val="tx1"/>
                </a:solidFill>
              </a:rPr>
              <a:t>, </a:t>
            </a:r>
            <a:r>
              <a:rPr lang="ko-KR" altLang="en-US" sz="2400" dirty="0">
                <a:solidFill>
                  <a:schemeClr val="tx1"/>
                </a:solidFill>
              </a:rPr>
              <a:t>인간발달과 사회복지실천과의 관계입니다</a:t>
            </a:r>
            <a:r>
              <a:rPr lang="en-US" altLang="ko-KR" sz="2400" dirty="0">
                <a:solidFill>
                  <a:schemeClr val="tx1"/>
                </a:solidFill>
              </a:rPr>
              <a:t>. </a:t>
            </a:r>
            <a:r>
              <a:rPr lang="ko-KR" altLang="en-US" sz="2400" dirty="0">
                <a:solidFill>
                  <a:schemeClr val="tx1"/>
                </a:solidFill>
              </a:rPr>
              <a:t>늘 이 짧은 몇 개의 내용에서 꼭 문제가 매해 출제 됩니다</a:t>
            </a:r>
            <a:r>
              <a:rPr lang="en-US" altLang="ko-KR" sz="2400" dirty="0">
                <a:solidFill>
                  <a:schemeClr val="tx1"/>
                </a:solidFill>
              </a:rPr>
              <a:t>. </a:t>
            </a:r>
            <a:r>
              <a:rPr lang="ko-KR" altLang="en-US" sz="2400" dirty="0">
                <a:solidFill>
                  <a:schemeClr val="tx1"/>
                </a:solidFill>
              </a:rPr>
              <a:t>최소한 </a:t>
            </a:r>
            <a:r>
              <a:rPr lang="en-US" altLang="ko-KR" sz="2400" dirty="0">
                <a:solidFill>
                  <a:schemeClr val="tx1"/>
                </a:solidFill>
              </a:rPr>
              <a:t>1</a:t>
            </a:r>
            <a:r>
              <a:rPr lang="ko-KR" altLang="en-US" sz="2400" dirty="0">
                <a:solidFill>
                  <a:schemeClr val="tx1"/>
                </a:solidFill>
              </a:rPr>
              <a:t>문제에서 </a:t>
            </a:r>
            <a:r>
              <a:rPr lang="en-US" altLang="ko-KR" sz="2400" dirty="0">
                <a:solidFill>
                  <a:schemeClr val="tx1"/>
                </a:solidFill>
              </a:rPr>
              <a:t>2</a:t>
            </a:r>
            <a:r>
              <a:rPr lang="ko-KR" altLang="en-US" sz="2400" dirty="0">
                <a:solidFill>
                  <a:schemeClr val="tx1"/>
                </a:solidFill>
              </a:rPr>
              <a:t>문제까지도 출제 되므로 잘 숙지하시기 바랍니다</a:t>
            </a:r>
            <a:r>
              <a:rPr lang="en-US" altLang="ko-KR" dirty="0">
                <a:solidFill>
                  <a:schemeClr val="tx1"/>
                </a:solidFill>
              </a:rPr>
              <a:t>. 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02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1"/>
            <a:ext cx="12192000" cy="901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ko-KR" altLang="en-US" sz="2400">
              <a:solidFill>
                <a:prstClr val="white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59939" y="143073"/>
            <a:ext cx="98777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773722" eaLnBrk="0" latinLnBrk="0" hangingPunct="0">
              <a:spcAft>
                <a:spcPts val="800"/>
              </a:spcAft>
              <a:buSzPct val="100000"/>
              <a:defRPr/>
            </a:pPr>
            <a:r>
              <a:rPr lang="en-US" altLang="ko-KR" sz="3200" kern="0" spc="-200" dirty="0">
                <a:latin typeface="+mn-ea"/>
                <a:cs typeface="Arial" panose="020B0604020202020204" pitchFamily="34" charset="0"/>
              </a:rPr>
              <a:t>1) </a:t>
            </a:r>
            <a:r>
              <a:rPr lang="ko-KR" altLang="en-US" sz="3200" kern="0" spc="-200" dirty="0">
                <a:latin typeface="+mn-ea"/>
                <a:cs typeface="Arial" panose="020B0604020202020204" pitchFamily="34" charset="0"/>
              </a:rPr>
              <a:t>인간발달의 개념</a:t>
            </a:r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3469398" y="-2194285"/>
            <a:ext cx="5253204" cy="12865432"/>
          </a:xfrm>
          <a:prstGeom prst="rect">
            <a:avLst/>
          </a:prstGeom>
        </p:spPr>
      </p:pic>
      <p:sp>
        <p:nvSpPr>
          <p:cNvPr id="25" name="모서리가 둥근 직사각형 24"/>
          <p:cNvSpPr/>
          <p:nvPr/>
        </p:nvSpPr>
        <p:spPr>
          <a:xfrm>
            <a:off x="775504" y="3665280"/>
            <a:ext cx="10475088" cy="2106593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ysClr val="window" lastClr="FFFFFF">
                <a:lumMod val="75000"/>
              </a:sysClr>
            </a:solidFill>
            <a:prstDash val="sysDot"/>
          </a:ln>
          <a:effectLst/>
        </p:spPr>
        <p:txBody>
          <a:bodyPr lIns="91440" tIns="45720" rIns="91440" bIns="45720" rtlCol="0" anchor="b"/>
          <a:lstStyle/>
          <a:p>
            <a:r>
              <a:rPr lang="ko-KR" altLang="en-US" sz="1667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발달과 유사개념</a:t>
            </a:r>
            <a:endParaRPr lang="en-US" altLang="ko-KR" sz="1667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342900" indent="-342900">
              <a:buFont typeface="+mj-ea"/>
              <a:buAutoNum type="circleNumDbPlain"/>
            </a:pPr>
            <a:r>
              <a:rPr lang="ko-KR" altLang="en-US" sz="1667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성장</a:t>
            </a:r>
            <a:r>
              <a:rPr lang="en-US" altLang="ko-KR" sz="1667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67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신체</a:t>
            </a:r>
            <a:r>
              <a:rPr lang="en-US" altLang="ko-KR" sz="1667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): </a:t>
            </a:r>
            <a:r>
              <a:rPr lang="ko-KR" altLang="en-US" sz="1667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신체의 크기</a:t>
            </a:r>
            <a:r>
              <a:rPr lang="en-US" altLang="ko-KR" sz="1667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667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근육의 세기 등 양적 증가를 의미함</a:t>
            </a:r>
            <a:r>
              <a:rPr lang="en-US" altLang="ko-KR" sz="1667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342900" indent="-342900">
              <a:buFont typeface="+mj-ea"/>
              <a:buAutoNum type="circleNumDbPlain"/>
            </a:pPr>
            <a:r>
              <a:rPr lang="ko-KR" altLang="en-US" sz="1667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성숙</a:t>
            </a:r>
            <a:r>
              <a:rPr lang="en-US" altLang="ko-KR" sz="1667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67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유전</a:t>
            </a:r>
            <a:r>
              <a:rPr lang="en-US" altLang="ko-KR" sz="1667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): </a:t>
            </a:r>
            <a:r>
              <a:rPr lang="ko-KR" altLang="en-US" sz="1667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유전인자가 지니고 있는 정보에 따라 나타나는 변화</a:t>
            </a:r>
            <a:endParaRPr lang="en-US" altLang="ko-KR" sz="1667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342900" indent="-342900">
              <a:buFont typeface="+mj-ea"/>
              <a:buAutoNum type="circleNumDbPlain"/>
            </a:pPr>
            <a:r>
              <a:rPr lang="ko-KR" altLang="en-US" sz="1667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발달</a:t>
            </a:r>
            <a:r>
              <a:rPr lang="en-US" altLang="ko-KR" sz="1667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667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인간의 신체적</a:t>
            </a:r>
            <a:r>
              <a:rPr lang="en-US" altLang="ko-KR" sz="1667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667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심리적</a:t>
            </a:r>
            <a:r>
              <a:rPr lang="en-US" altLang="ko-KR" sz="1667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667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사회적 요인 간의 상호작용을 통해 전 생애에 걸쳐 일어나는 성장</a:t>
            </a:r>
            <a:r>
              <a:rPr lang="en-US" altLang="ko-KR" sz="1667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667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성숙 및 노화의 과정을 의미함</a:t>
            </a:r>
            <a:endParaRPr lang="en-US" altLang="ko-KR" sz="1667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342900" indent="-342900">
              <a:buFont typeface="+mj-ea"/>
              <a:buAutoNum type="circleNumDbPlain"/>
            </a:pPr>
            <a:r>
              <a:rPr lang="ko-KR" altLang="en-US" sz="1667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학습</a:t>
            </a:r>
            <a:r>
              <a:rPr lang="en-US" altLang="ko-KR" sz="1667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667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외부 환경이나 경험에 의해 나타나는 비교적 지속적인 행동의 변화</a:t>
            </a:r>
            <a:endParaRPr lang="en-US" altLang="ko-KR" sz="1667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en-US" altLang="ko-KR" sz="1667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3CE3BF6-67E0-4CA7-AFE1-05398400AD5C}"/>
              </a:ext>
            </a:extLst>
          </p:cNvPr>
          <p:cNvSpPr txBox="1"/>
          <p:nvPr/>
        </p:nvSpPr>
        <p:spPr>
          <a:xfrm>
            <a:off x="570744" y="378540"/>
            <a:ext cx="10012850" cy="3315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1773722" eaLnBrk="0" latinLnBrk="0" hangingPunct="0">
              <a:lnSpc>
                <a:spcPct val="150000"/>
              </a:lnSpc>
              <a:spcAft>
                <a:spcPts val="800"/>
              </a:spcAft>
              <a:buSzPct val="100000"/>
              <a:buFontTx/>
              <a:buChar char="-"/>
              <a:defRPr/>
            </a:pPr>
            <a:endParaRPr lang="en-US" altLang="ko-KR" sz="2000" kern="0" spc="-200" dirty="0">
              <a:latin typeface="+mn-ea"/>
              <a:cs typeface="Arial" panose="020B0604020202020204" pitchFamily="34" charset="0"/>
            </a:endParaRPr>
          </a:p>
          <a:p>
            <a:pPr marL="342900" indent="-342900" defTabSz="1773722" eaLnBrk="0" latinLnBrk="0" hangingPunct="0">
              <a:lnSpc>
                <a:spcPct val="150000"/>
              </a:lnSpc>
              <a:spcAft>
                <a:spcPts val="800"/>
              </a:spcAft>
              <a:buSzPct val="100000"/>
              <a:buFontTx/>
              <a:buChar char="-"/>
              <a:defRPr/>
            </a:pP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출생에서 사망에 이르기까지 전 생애에 걸쳐 연속적으로 일어나는 변화의 양상과 과정을 의미</a:t>
            </a:r>
            <a:endParaRPr lang="en-US" altLang="ko-KR" sz="2000" kern="0" spc="-200" dirty="0">
              <a:latin typeface="+mn-ea"/>
              <a:cs typeface="Arial" panose="020B0604020202020204" pitchFamily="34" charset="0"/>
            </a:endParaRPr>
          </a:p>
          <a:p>
            <a:pPr marL="342900" indent="-342900" defTabSz="1773722" eaLnBrk="0" latinLnBrk="0" hangingPunct="0">
              <a:lnSpc>
                <a:spcPct val="150000"/>
              </a:lnSpc>
              <a:spcAft>
                <a:spcPts val="800"/>
              </a:spcAft>
              <a:buSzPct val="100000"/>
              <a:buFontTx/>
              <a:buChar char="-"/>
              <a:defRPr/>
            </a:pP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지적</a:t>
            </a:r>
            <a:r>
              <a:rPr lang="en-US" altLang="ko-KR" sz="2000" kern="0" spc="-200" dirty="0">
                <a:latin typeface="+mn-ea"/>
                <a:cs typeface="Arial" panose="020B0604020202020204" pitchFamily="34" charset="0"/>
              </a:rPr>
              <a:t>, </a:t>
            </a: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정서적</a:t>
            </a:r>
            <a:r>
              <a:rPr lang="en-US" altLang="ko-KR" sz="2000" kern="0" spc="-200" dirty="0">
                <a:latin typeface="+mn-ea"/>
                <a:cs typeface="Arial" panose="020B0604020202020204" pitchFamily="34" charset="0"/>
              </a:rPr>
              <a:t>, </a:t>
            </a: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사회적</a:t>
            </a:r>
            <a:r>
              <a:rPr lang="en-US" altLang="ko-KR" sz="2000" kern="0" spc="-200" dirty="0">
                <a:latin typeface="+mn-ea"/>
                <a:cs typeface="Arial" panose="020B0604020202020204" pitchFamily="34" charset="0"/>
              </a:rPr>
              <a:t>, </a:t>
            </a: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신체적 측면 등 전인적인 측면에서의 변화를 의미</a:t>
            </a:r>
            <a:endParaRPr lang="en-US" altLang="ko-KR" sz="2000" kern="0" spc="-200" dirty="0">
              <a:latin typeface="+mn-ea"/>
              <a:cs typeface="Arial" panose="020B0604020202020204" pitchFamily="34" charset="0"/>
            </a:endParaRPr>
          </a:p>
          <a:p>
            <a:pPr marL="342900" indent="-342900" defTabSz="1773722" eaLnBrk="0" latinLnBrk="0" hangingPunct="0">
              <a:lnSpc>
                <a:spcPct val="150000"/>
              </a:lnSpc>
              <a:spcAft>
                <a:spcPts val="800"/>
              </a:spcAft>
              <a:buSzPct val="100000"/>
              <a:buFontTx/>
              <a:buChar char="-"/>
              <a:defRPr/>
            </a:pPr>
            <a:r>
              <a:rPr lang="ko-KR" altLang="en-US" sz="2000" kern="0" spc="-200" dirty="0">
                <a:latin typeface="+mn-ea"/>
                <a:cs typeface="Arial" panose="020B0604020202020204" pitchFamily="34" charset="0"/>
              </a:rPr>
              <a:t>기능과 구조가 성장 발달해 가는 </a:t>
            </a:r>
            <a:r>
              <a:rPr lang="ko-KR" altLang="en-US" sz="2000" b="1" u="sng" kern="0" spc="-200" dirty="0">
                <a:latin typeface="+mn-ea"/>
                <a:cs typeface="Arial" panose="020B0604020202020204" pitchFamily="34" charset="0"/>
              </a:rPr>
              <a:t>상승적 변화와 기능이 위축되고 약화되는 </a:t>
            </a:r>
            <a:r>
              <a:rPr lang="ko-KR" altLang="en-US" sz="2000" b="1" u="sng" kern="0" spc="-200" dirty="0" err="1">
                <a:latin typeface="+mn-ea"/>
                <a:cs typeface="Arial" panose="020B0604020202020204" pitchFamily="34" charset="0"/>
              </a:rPr>
              <a:t>하강적</a:t>
            </a:r>
            <a:r>
              <a:rPr lang="ko-KR" altLang="en-US" sz="2000" b="1" u="sng" kern="0" spc="-200" dirty="0">
                <a:latin typeface="+mn-ea"/>
                <a:cs typeface="Arial" panose="020B0604020202020204" pitchFamily="34" charset="0"/>
              </a:rPr>
              <a:t> 변화를 포함</a:t>
            </a:r>
            <a:endParaRPr lang="en-US" altLang="ko-KR" sz="2000" b="1" u="sng" kern="0" spc="-200" dirty="0">
              <a:latin typeface="+mn-ea"/>
              <a:cs typeface="Arial" panose="020B0604020202020204" pitchFamily="34" charset="0"/>
            </a:endParaRPr>
          </a:p>
          <a:p>
            <a:pPr defTabSz="1773722" eaLnBrk="0" latinLnBrk="0" hangingPunct="0">
              <a:lnSpc>
                <a:spcPct val="150000"/>
              </a:lnSpc>
              <a:spcAft>
                <a:spcPts val="800"/>
              </a:spcAft>
              <a:buSzPct val="100000"/>
              <a:defRPr/>
            </a:pPr>
            <a:endParaRPr lang="en-US" altLang="ko-KR" sz="2000" kern="0" spc="-200" dirty="0">
              <a:latin typeface="+mn-ea"/>
              <a:cs typeface="Arial" panose="020B0604020202020204" pitchFamily="34" charset="0"/>
            </a:endParaRPr>
          </a:p>
          <a:p>
            <a:pPr defTabSz="1773722" eaLnBrk="0" latinLnBrk="0" hangingPunct="0">
              <a:lnSpc>
                <a:spcPct val="150000"/>
              </a:lnSpc>
              <a:spcAft>
                <a:spcPts val="800"/>
              </a:spcAft>
              <a:buSzPct val="100000"/>
              <a:defRPr/>
            </a:pPr>
            <a:endParaRPr lang="ko-KR" altLang="en-US" sz="2000" kern="0" spc="-200" dirty="0">
              <a:latin typeface="+mn-ea"/>
              <a:cs typeface="Arial" panose="020B0604020202020204" pitchFamily="34" charset="0"/>
            </a:endParaRPr>
          </a:p>
        </p:txBody>
      </p:sp>
      <p:sp>
        <p:nvSpPr>
          <p:cNvPr id="2" name="말풍선: 사각형 1">
            <a:extLst>
              <a:ext uri="{FF2B5EF4-FFF2-40B4-BE49-F238E27FC236}">
                <a16:creationId xmlns:a16="http://schemas.microsoft.com/office/drawing/2014/main" id="{78238765-1959-4768-A330-AB8C81649A6F}"/>
              </a:ext>
            </a:extLst>
          </p:cNvPr>
          <p:cNvSpPr/>
          <p:nvPr/>
        </p:nvSpPr>
        <p:spPr>
          <a:xfrm>
            <a:off x="5655213" y="2687841"/>
            <a:ext cx="6536788" cy="1408053"/>
          </a:xfrm>
          <a:prstGeom prst="wedge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성장은 신체적 크기의 양적 변화를 의미하며</a:t>
            </a:r>
            <a:r>
              <a:rPr lang="en-US" altLang="ko-KR" dirty="0">
                <a:solidFill>
                  <a:schemeClr val="tx1"/>
                </a:solidFill>
              </a:rPr>
              <a:t>, </a:t>
            </a:r>
            <a:r>
              <a:rPr lang="ko-KR" altLang="en-US" dirty="0">
                <a:solidFill>
                  <a:schemeClr val="tx1"/>
                </a:solidFill>
              </a:rPr>
              <a:t>성숙은 유전프로그램에 의해 나타나는 변화를 의미합니다</a:t>
            </a:r>
            <a:r>
              <a:rPr lang="en-US" altLang="ko-KR" dirty="0">
                <a:solidFill>
                  <a:schemeClr val="tx1"/>
                </a:solidFill>
              </a:rPr>
              <a:t>. </a:t>
            </a:r>
            <a:r>
              <a:rPr lang="ko-KR" altLang="en-US" dirty="0">
                <a:solidFill>
                  <a:schemeClr val="tx1"/>
                </a:solidFill>
              </a:rPr>
              <a:t>예를 들어 사춘기는 성숙의 의미이지요</a:t>
            </a:r>
            <a:r>
              <a:rPr lang="en-US" altLang="ko-KR" dirty="0">
                <a:solidFill>
                  <a:schemeClr val="tx1"/>
                </a:solidFill>
              </a:rPr>
              <a:t>. </a:t>
            </a:r>
            <a:r>
              <a:rPr lang="ko-KR" altLang="en-US" dirty="0">
                <a:solidFill>
                  <a:schemeClr val="tx1"/>
                </a:solidFill>
              </a:rPr>
              <a:t>갱년기도 성숙의 의미로 볼 수 있죠</a:t>
            </a:r>
            <a:r>
              <a:rPr lang="en-US" altLang="ko-KR" dirty="0">
                <a:solidFill>
                  <a:schemeClr val="tx1"/>
                </a:solidFill>
              </a:rPr>
              <a:t>. </a:t>
            </a:r>
            <a:r>
              <a:rPr lang="ko-KR" altLang="en-US" dirty="0">
                <a:solidFill>
                  <a:schemeClr val="tx1"/>
                </a:solidFill>
              </a:rPr>
              <a:t>발달은 전생에 걸쳐 성장 </a:t>
            </a:r>
            <a:r>
              <a:rPr lang="en-US" altLang="ko-KR" dirty="0">
                <a:solidFill>
                  <a:schemeClr val="tx1"/>
                </a:solidFill>
              </a:rPr>
              <a:t>/</a:t>
            </a:r>
            <a:r>
              <a:rPr lang="ko-KR" altLang="en-US" dirty="0">
                <a:solidFill>
                  <a:schemeClr val="tx1"/>
                </a:solidFill>
              </a:rPr>
              <a:t>성숙</a:t>
            </a:r>
            <a:r>
              <a:rPr lang="en-US" altLang="ko-KR" dirty="0">
                <a:solidFill>
                  <a:schemeClr val="tx1"/>
                </a:solidFill>
              </a:rPr>
              <a:t>/</a:t>
            </a:r>
            <a:r>
              <a:rPr lang="ko-KR" altLang="en-US" dirty="0">
                <a:solidFill>
                  <a:schemeClr val="tx1"/>
                </a:solidFill>
              </a:rPr>
              <a:t>노화 과정을 포함하는 것으로 지속됩니다</a:t>
            </a:r>
            <a:r>
              <a:rPr lang="en-US" altLang="ko-KR" dirty="0">
                <a:solidFill>
                  <a:schemeClr val="tx1"/>
                </a:solidFill>
              </a:rPr>
              <a:t>.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185691"/>
      </p:ext>
    </p:extLst>
  </p:cSld>
  <p:clrMapOvr>
    <a:masterClrMapping/>
  </p:clrMapOvr>
  <p:transition spd="slow" advClick="0" advTm="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1"/>
            <a:ext cx="12192000" cy="901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ko-KR" altLang="en-US" sz="2400">
              <a:solidFill>
                <a:prstClr val="white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59939" y="143073"/>
            <a:ext cx="98777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773722" eaLnBrk="0" latinLnBrk="0" hangingPunct="0">
              <a:spcAft>
                <a:spcPts val="800"/>
              </a:spcAft>
              <a:buSzPct val="100000"/>
              <a:defRPr/>
            </a:pPr>
            <a:r>
              <a:rPr lang="en-US" altLang="ko-KR" sz="3200" kern="0" spc="-200" dirty="0">
                <a:latin typeface="+mn-ea"/>
                <a:cs typeface="Arial" panose="020B0604020202020204" pitchFamily="34" charset="0"/>
              </a:rPr>
              <a:t>2) </a:t>
            </a:r>
            <a:r>
              <a:rPr lang="ko-KR" altLang="en-US" sz="3200" kern="0" spc="-200" dirty="0">
                <a:latin typeface="+mn-ea"/>
                <a:cs typeface="Arial" panose="020B0604020202020204" pitchFamily="34" charset="0"/>
              </a:rPr>
              <a:t>인간발달의 기본원리</a:t>
            </a:r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3469399" y="-1985295"/>
            <a:ext cx="5253204" cy="128654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72326AF-7CD6-49F7-A78B-024A5AB988D3}"/>
              </a:ext>
            </a:extLst>
          </p:cNvPr>
          <p:cNvSpPr txBox="1"/>
          <p:nvPr/>
        </p:nvSpPr>
        <p:spPr>
          <a:xfrm>
            <a:off x="359939" y="1214088"/>
            <a:ext cx="11381487" cy="5239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일정한 순서와 방향성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순서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):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일정한 순서와 방향성이 있으며 결정적인 시기가 존재함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.(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중심에서 말초로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상부에서 하부로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단순한 것에서 복잡한 것으로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전체활동에서 특수활동으로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연속적 과정</a:t>
            </a:r>
            <a:endParaRPr lang="en-US" altLang="ko-KR" sz="2133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유전과 환경의 상호작용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생물학적 요인과 사회환경적 요인 간의 상호작용을 통해 이루어짐</a:t>
            </a:r>
            <a:endParaRPr lang="en-US" altLang="ko-KR" sz="2133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개인차가 존재함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개인에 따라 발달속도와 시기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정도의 차이가 있음</a:t>
            </a:r>
            <a:endParaRPr lang="en-US" altLang="ko-KR" sz="2133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분화와 통합의 과정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분화되고 통합되며 발달이 이루어짐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endParaRPr lang="ko-KR" altLang="en-US" sz="2133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" name="말풍선: 사각형 1">
            <a:extLst>
              <a:ext uri="{FF2B5EF4-FFF2-40B4-BE49-F238E27FC236}">
                <a16:creationId xmlns:a16="http://schemas.microsoft.com/office/drawing/2014/main" id="{A2307E91-7C98-4DFF-A77A-FBECBA1C09DB}"/>
              </a:ext>
            </a:extLst>
          </p:cNvPr>
          <p:cNvSpPr/>
          <p:nvPr/>
        </p:nvSpPr>
        <p:spPr>
          <a:xfrm>
            <a:off x="7047914" y="0"/>
            <a:ext cx="4473526" cy="1239003"/>
          </a:xfrm>
          <a:prstGeom prst="wedge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아이가 태어나고 목을 가누고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>
                <a:solidFill>
                  <a:schemeClr val="tx1"/>
                </a:solidFill>
              </a:rPr>
              <a:t>허리에 힘이 들어가고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>
                <a:solidFill>
                  <a:schemeClr val="tx1"/>
                </a:solidFill>
              </a:rPr>
              <a:t>앉고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>
                <a:solidFill>
                  <a:schemeClr val="tx1"/>
                </a:solidFill>
              </a:rPr>
              <a:t>서고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>
                <a:solidFill>
                  <a:schemeClr val="tx1"/>
                </a:solidFill>
              </a:rPr>
              <a:t>걷고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>
                <a:solidFill>
                  <a:schemeClr val="tx1"/>
                </a:solidFill>
              </a:rPr>
              <a:t>뛰고 하죠</a:t>
            </a:r>
            <a:r>
              <a:rPr lang="en-US" altLang="ko-KR" sz="1600" dirty="0">
                <a:solidFill>
                  <a:schemeClr val="tx1"/>
                </a:solidFill>
              </a:rPr>
              <a:t>. </a:t>
            </a:r>
            <a:r>
              <a:rPr lang="ko-KR" altLang="en-US" sz="1600" dirty="0" err="1">
                <a:solidFill>
                  <a:schemeClr val="tx1"/>
                </a:solidFill>
              </a:rPr>
              <a:t>어느날</a:t>
            </a:r>
            <a:r>
              <a:rPr lang="ko-KR" altLang="en-US" sz="1600" dirty="0">
                <a:solidFill>
                  <a:schemeClr val="tx1"/>
                </a:solidFill>
              </a:rPr>
              <a:t> 갑자기 걷지는 않죠</a:t>
            </a:r>
            <a:r>
              <a:rPr lang="en-US" altLang="ko-KR" sz="1600" dirty="0">
                <a:solidFill>
                  <a:schemeClr val="tx1"/>
                </a:solidFill>
              </a:rPr>
              <a:t>. </a:t>
            </a:r>
            <a:r>
              <a:rPr lang="ko-KR" altLang="en-US" sz="1600" dirty="0">
                <a:solidFill>
                  <a:schemeClr val="tx1"/>
                </a:solidFill>
              </a:rPr>
              <a:t>첫돌 </a:t>
            </a:r>
            <a:r>
              <a:rPr lang="ko-KR" altLang="en-US" sz="1600" dirty="0" err="1">
                <a:solidFill>
                  <a:schemeClr val="tx1"/>
                </a:solidFill>
              </a:rPr>
              <a:t>쯤</a:t>
            </a:r>
            <a:r>
              <a:rPr lang="ko-KR" altLang="en-US" sz="1600" dirty="0">
                <a:solidFill>
                  <a:schemeClr val="tx1"/>
                </a:solidFill>
              </a:rPr>
              <a:t> </a:t>
            </a:r>
            <a:r>
              <a:rPr lang="ko-KR" altLang="en-US" sz="1600" dirty="0" err="1">
                <a:solidFill>
                  <a:schemeClr val="tx1"/>
                </a:solidFill>
              </a:rPr>
              <a:t>되면요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 err="1">
                <a:solidFill>
                  <a:schemeClr val="tx1"/>
                </a:solidFill>
              </a:rPr>
              <a:t>이런것을</a:t>
            </a:r>
            <a:r>
              <a:rPr lang="ko-KR" altLang="en-US" sz="1600" dirty="0">
                <a:solidFill>
                  <a:schemeClr val="tx1"/>
                </a:solidFill>
              </a:rPr>
              <a:t> 일정한 순서와 방향성으로 이해하면 됩니다</a:t>
            </a:r>
            <a:r>
              <a:rPr lang="en-US" altLang="ko-KR" sz="1600" dirty="0"/>
              <a:t>. </a:t>
            </a:r>
            <a:endParaRPr lang="ko-KR" altLang="en-US" sz="1600" dirty="0"/>
          </a:p>
        </p:txBody>
      </p:sp>
      <p:sp>
        <p:nvSpPr>
          <p:cNvPr id="3" name="말풍선: 사각형 2">
            <a:extLst>
              <a:ext uri="{FF2B5EF4-FFF2-40B4-BE49-F238E27FC236}">
                <a16:creationId xmlns:a16="http://schemas.microsoft.com/office/drawing/2014/main" id="{A4264535-211D-4D63-AA5B-16A70666E1DC}"/>
              </a:ext>
            </a:extLst>
          </p:cNvPr>
          <p:cNvSpPr/>
          <p:nvPr/>
        </p:nvSpPr>
        <p:spPr>
          <a:xfrm>
            <a:off x="9467818" y="4534925"/>
            <a:ext cx="2364243" cy="1918739"/>
          </a:xfrm>
          <a:prstGeom prst="wedgeRectCallout">
            <a:avLst>
              <a:gd name="adj1" fmla="val -122743"/>
              <a:gd name="adj2" fmla="val 4195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인간발달은 전체적인 측면에서 부분적인 측면으로 분화되어가는 동시에 분화된 각 측면들이 통합되어 하나의 체계를 형성해 가는 방식으로 진행됩니다</a:t>
            </a:r>
            <a:r>
              <a:rPr lang="en-US" altLang="ko-KR" sz="1600" dirty="0">
                <a:solidFill>
                  <a:schemeClr val="tx1"/>
                </a:solidFill>
              </a:rPr>
              <a:t>. 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615912"/>
      </p:ext>
    </p:extLst>
  </p:cSld>
  <p:clrMapOvr>
    <a:masterClrMapping/>
  </p:clrMapOvr>
  <p:transition spd="slow" advClick="0" advTm="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1"/>
            <a:ext cx="12192000" cy="901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ko-KR" altLang="en-US" sz="2400">
              <a:solidFill>
                <a:prstClr val="white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59939" y="143073"/>
            <a:ext cx="98777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773722" eaLnBrk="0" latinLnBrk="0" hangingPunct="0">
              <a:spcAft>
                <a:spcPts val="800"/>
              </a:spcAft>
              <a:buSzPct val="100000"/>
              <a:defRPr/>
            </a:pPr>
            <a:r>
              <a:rPr lang="en-US" altLang="ko-KR" sz="3200" kern="0" spc="-200" dirty="0">
                <a:latin typeface="+mn-ea"/>
                <a:cs typeface="Arial" panose="020B0604020202020204" pitchFamily="34" charset="0"/>
              </a:rPr>
              <a:t>2) </a:t>
            </a:r>
            <a:r>
              <a:rPr lang="ko-KR" altLang="en-US" sz="3200" kern="0" spc="-200" dirty="0">
                <a:latin typeface="+mn-ea"/>
                <a:cs typeface="Arial" panose="020B0604020202020204" pitchFamily="34" charset="0"/>
              </a:rPr>
              <a:t>인간발달의 기본원리</a:t>
            </a:r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3469399" y="-1985295"/>
            <a:ext cx="5253204" cy="128654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72326AF-7CD6-49F7-A78B-024A5AB988D3}"/>
              </a:ext>
            </a:extLst>
          </p:cNvPr>
          <p:cNvSpPr txBox="1"/>
          <p:nvPr/>
        </p:nvSpPr>
        <p:spPr>
          <a:xfrm>
            <a:off x="359939" y="1363705"/>
            <a:ext cx="11381487" cy="4583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점성의 원리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발달은 기존의 기초 위에서 이루어짐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즉 특정단계의 발달은 이전 단계에서 서 성취한 발달과업의 영향을 받음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기초성의 원리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어릴 때의 발달이 이후 모든 발달의 기초가 됨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ko-KR" altLang="en-US" sz="2133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불가역성의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원리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특정 시기의 발달이 잘못되면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그 후 충분히 보상이나 보충이 되더라도 원래 발달 상태로 회복하기 어려움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숲속에서 발견된 아이들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2133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카밀라와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2133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아밀라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이 추후 인간의 생활방식을 온전히 습득하지 못하고 사망함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). </a:t>
            </a:r>
          </a:p>
          <a:p>
            <a:pPr>
              <a:lnSpc>
                <a:spcPct val="200000"/>
              </a:lnSpc>
            </a:pP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=&gt;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발달에는 개인차가 있으며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일정한 순서가 있지만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유전이나 환경에 따라 차이가 있음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90352419"/>
      </p:ext>
    </p:extLst>
  </p:cSld>
  <p:clrMapOvr>
    <a:masterClrMapping/>
  </p:clrMapOvr>
  <p:transition spd="slow" advClick="0" advTm="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1"/>
            <a:ext cx="12192000" cy="901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773722" eaLnBrk="0" latinLnBrk="0" hangingPunct="0">
              <a:spcAft>
                <a:spcPts val="800"/>
              </a:spcAft>
              <a:buSzPct val="100000"/>
              <a:defRPr/>
            </a:pPr>
            <a:r>
              <a:rPr lang="en-US" altLang="ko-KR" sz="3200" b="1" kern="0" spc="-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     </a:t>
            </a:r>
            <a:r>
              <a:rPr lang="en-US" altLang="ko-KR" sz="3200" kern="0" spc="-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3) </a:t>
            </a:r>
            <a:r>
              <a:rPr lang="ko-KR" altLang="en-US" sz="3200" kern="0" spc="-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인간발달과 사회복지실천과의 관계</a:t>
            </a:r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3469399" y="-1985295"/>
            <a:ext cx="5253204" cy="128654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5256" y="1223028"/>
            <a:ext cx="11381487" cy="5239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생애주기를 순서대로 정리할 수 있는 준거를 제공</a:t>
            </a:r>
            <a:endParaRPr lang="en-US" altLang="ko-KR" sz="2133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임신에서 사망에 이르기까지 각 단계에서 수행해야 할 발달과업을 제시</a:t>
            </a:r>
            <a:endParaRPr lang="en-US" altLang="ko-KR" sz="2133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전 생애동안 경험하는 안정성과 변화를 파악할 수 있게 함</a:t>
            </a:r>
            <a:endParaRPr lang="en-US" altLang="ko-KR" sz="2133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특정 발달단계에서 특징적으로 나타나는 발달요인을 설명해 줌</a:t>
            </a:r>
            <a:endParaRPr lang="en-US" altLang="ko-KR" sz="2133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발달을 구성하는 다양한 신체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심리</a:t>
            </a:r>
            <a:r>
              <a:rPr lang="en-US" altLang="ko-KR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사회적 요인을 파악할 수 있게 함</a:t>
            </a:r>
            <a:endParaRPr lang="en-US" altLang="ko-KR" sz="2133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인간의 행동을 사정하는 데 필요</a:t>
            </a:r>
            <a:endParaRPr lang="en-US" altLang="ko-KR" sz="2133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사회복지사가 개입을 해야 할지 여부를 판단하는 자료</a:t>
            </a:r>
            <a:endParaRPr lang="en-US" altLang="ko-KR" sz="2133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ko-KR" altLang="en-US" sz="2133" dirty="0">
                <a:latin typeface="나눔고딕" panose="020D0604000000000000" pitchFamily="50" charset="-127"/>
                <a:ea typeface="나눔고딕" panose="020D0604000000000000" pitchFamily="50" charset="-127"/>
              </a:rPr>
              <a:t>클라이언트가 스스로 문제 해결책을 찾는데 필요</a:t>
            </a:r>
          </a:p>
        </p:txBody>
      </p:sp>
    </p:spTree>
    <p:extLst>
      <p:ext uri="{BB962C8B-B14F-4D97-AF65-F5344CB8AC3E}">
        <p14:creationId xmlns:p14="http://schemas.microsoft.com/office/powerpoint/2010/main" val="348628729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1"/>
            <a:ext cx="12192000" cy="901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773722" eaLnBrk="0" latinLnBrk="0" hangingPunct="0">
              <a:spcAft>
                <a:spcPts val="800"/>
              </a:spcAft>
              <a:buSzPct val="100000"/>
              <a:defRPr/>
            </a:pPr>
            <a:r>
              <a:rPr lang="en-US" altLang="ko-KR" sz="3200" b="1" kern="0" spc="-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  1 </a:t>
            </a:r>
            <a:r>
              <a:rPr lang="ko-KR" altLang="en-US" sz="3200" b="1" kern="0" spc="-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장 핵심요약</a:t>
            </a:r>
            <a:r>
              <a:rPr lang="en-US" altLang="ko-KR" sz="3200" b="1" kern="0" spc="-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(</a:t>
            </a:r>
            <a:r>
              <a:rPr lang="ko-KR" altLang="en-US" sz="3200" b="1" kern="0" spc="-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꼭 기억하기</a:t>
            </a:r>
            <a:r>
              <a:rPr lang="en-US" altLang="ko-KR" sz="3200" b="1" kern="0" spc="-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)</a:t>
            </a:r>
            <a:endParaRPr lang="ko-KR" altLang="en-US" sz="3200" kern="0" spc="-200" dirty="0">
              <a:solidFill>
                <a:schemeClr val="tx1"/>
              </a:solidFill>
              <a:latin typeface="+mn-ea"/>
              <a:cs typeface="Arial" panose="020B0604020202020204" pitchFamily="34" charset="0"/>
            </a:endParaRPr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3469399" y="-1985295"/>
            <a:ext cx="5253204" cy="128654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5256" y="1223028"/>
            <a:ext cx="11381487" cy="4953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AutoNum type="arabicParenR"/>
            </a:pP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인간발달의 특징</a:t>
            </a:r>
            <a:endParaRPr lang="en-US" altLang="ko-KR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개인의 유전형질도 인간발달에 영향을 미친다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인간발달은 인간의 내적 변화 뿐만 아니라 외적 변화도 포함한다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발달은 연속적인 과정이지만 발달 속도는 일정하지 않다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인간발달을 이해할 때는 생물학적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심리적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사회학적 체계를 포괄적으로 고려해야 한다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‘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환경 속의 </a:t>
            </a:r>
            <a:r>
              <a:rPr lang="ko-KR" altLang="en-US" sz="20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인간＇은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인간발달 이해를 위한 기본 관점이다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인간발달은 상부에서 하부로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중심에서 말초로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단순한 것에서 복잡한 것으로 나타난다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200000"/>
              </a:lnSpc>
            </a:pPr>
            <a:endParaRPr lang="ko-KR" altLang="en-US" sz="2133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373020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1"/>
            <a:ext cx="12192000" cy="901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773722" eaLnBrk="0" latinLnBrk="0" hangingPunct="0">
              <a:spcAft>
                <a:spcPts val="800"/>
              </a:spcAft>
              <a:buSzPct val="100000"/>
              <a:defRPr/>
            </a:pPr>
            <a:r>
              <a:rPr lang="en-US" altLang="ko-KR" sz="3200" b="1" kern="0" spc="-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  1 </a:t>
            </a:r>
            <a:r>
              <a:rPr lang="ko-KR" altLang="en-US" sz="3200" b="1" kern="0" spc="-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장 핵심요약</a:t>
            </a:r>
            <a:r>
              <a:rPr lang="en-US" altLang="ko-KR" sz="3200" b="1" kern="0" spc="-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(</a:t>
            </a:r>
            <a:r>
              <a:rPr lang="ko-KR" altLang="en-US" sz="3200" b="1" kern="0" spc="-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꼭 기억하기</a:t>
            </a:r>
            <a:r>
              <a:rPr lang="en-US" altLang="ko-KR" sz="3200" b="1" kern="0" spc="-2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)</a:t>
            </a:r>
            <a:endParaRPr lang="ko-KR" altLang="en-US" sz="3200" kern="0" spc="-200" dirty="0">
              <a:solidFill>
                <a:schemeClr val="tx1"/>
              </a:solidFill>
              <a:latin typeface="+mn-ea"/>
              <a:cs typeface="Arial" panose="020B0604020202020204" pitchFamily="34" charset="0"/>
            </a:endParaRPr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3469398" y="-2201318"/>
            <a:ext cx="5253204" cy="128654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5256" y="1223028"/>
            <a:ext cx="11381487" cy="3106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AutoNum type="arabicParenR"/>
            </a:pP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인간발달의 특징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계속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발달에는 개인차는 존재하지만 일정한 순서와 방향성을 제시할 수 있다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인간발달은 상승적 변화와 퇴행적 변화를 모두 포함한다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인간발달에는 결정적 시기가 존재한다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>
              <a:lnSpc>
                <a:spcPct val="200000"/>
              </a:lnSpc>
            </a:pPr>
            <a:endParaRPr lang="ko-KR" altLang="en-US" sz="2133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77723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987</Words>
  <Application>Microsoft Office PowerPoint</Application>
  <PresentationFormat>와이드스크린</PresentationFormat>
  <Paragraphs>95</Paragraphs>
  <Slides>13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8" baseType="lpstr">
      <vt:lpstr>나눔고딕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wonjung402@hanmail.net</dc:creator>
  <cp:lastModifiedBy>wonjung402@hanmail.net</cp:lastModifiedBy>
  <cp:revision>14</cp:revision>
  <dcterms:created xsi:type="dcterms:W3CDTF">2020-03-20T13:42:11Z</dcterms:created>
  <dcterms:modified xsi:type="dcterms:W3CDTF">2020-03-30T10:24:48Z</dcterms:modified>
</cp:coreProperties>
</file>