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82" r:id="rId4"/>
    <p:sldId id="278" r:id="rId5"/>
    <p:sldId id="286" r:id="rId6"/>
    <p:sldId id="257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B79C"/>
    <a:srgbClr val="DEA886"/>
    <a:srgbClr val="B8835C"/>
    <a:srgbClr val="E6D3C5"/>
    <a:srgbClr val="F9F4F1"/>
    <a:srgbClr val="EDD0BE"/>
    <a:srgbClr val="DEC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1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68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608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235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13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85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94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60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957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74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67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37266-5F83-43E5-8B4C-B854B0D57007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27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2876550"/>
            <a:ext cx="12192000" cy="3981450"/>
          </a:xfrm>
          <a:prstGeom prst="rect">
            <a:avLst/>
          </a:prstGeom>
          <a:solidFill>
            <a:srgbClr val="EDD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`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26" y="1905001"/>
            <a:ext cx="5998744" cy="1981200"/>
          </a:xfrm>
          <a:prstGeom prst="rect">
            <a:avLst/>
          </a:prstGeom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383452" y="2123885"/>
            <a:ext cx="5544589" cy="1543432"/>
          </a:xfrm>
          <a:prstGeom prst="rect">
            <a:avLst/>
          </a:prstGeom>
          <a:ln>
            <a:noFill/>
          </a:ln>
        </p:spPr>
        <p:txBody>
          <a:bodyPr rtlCol="0">
            <a:normAutofit lnSpcReduction="1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kumimoji="0" lang="en-US" altLang="ko-KR" sz="1100" b="1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3600" b="1" spc="-300" dirty="0" err="1" smtClean="0">
                <a:latin typeface="+mn-ea"/>
              </a:rPr>
              <a:t>부모참여</a:t>
            </a:r>
            <a:r>
              <a:rPr lang="ko-KR" altLang="en-US" sz="3600" b="1" spc="-300" dirty="0" smtClean="0">
                <a:latin typeface="+mn-ea"/>
              </a:rPr>
              <a:t> 계획 및 운영</a:t>
            </a:r>
            <a:endParaRPr lang="en-US" altLang="ko-KR" sz="3600" b="1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3600" b="1" spc="-300" dirty="0" smtClean="0">
                <a:latin typeface="+mn-ea"/>
              </a:rPr>
              <a:t>    </a:t>
            </a:r>
            <a:endParaRPr kumimoji="0" lang="en-US" altLang="ko-KR" sz="4400" b="1" spc="-300" dirty="0" smtClean="0">
              <a:latin typeface="+mn-ea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714836" y="5575397"/>
            <a:ext cx="4476711" cy="8336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rtlCol="0">
            <a:normAutofit fontScale="925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ko-KR" sz="2800" b="1" spc="-300" dirty="0" smtClean="0">
                <a:latin typeface="+mn-ea"/>
              </a:rPr>
              <a:t>(</a:t>
            </a:r>
            <a:r>
              <a:rPr lang="ko-KR" altLang="en-US" sz="2800" b="1" spc="-300" dirty="0" smtClean="0">
                <a:latin typeface="+mn-ea"/>
              </a:rPr>
              <a:t>소속</a:t>
            </a:r>
            <a:r>
              <a:rPr lang="en-US" altLang="ko-KR" sz="2800" b="1" spc="-300" dirty="0" smtClean="0">
                <a:latin typeface="+mn-ea"/>
              </a:rPr>
              <a:t>) </a:t>
            </a:r>
            <a:r>
              <a:rPr lang="ko-KR" altLang="en-US" sz="2800" b="1" spc="-300" dirty="0" smtClean="0">
                <a:latin typeface="+mn-ea"/>
              </a:rPr>
              <a:t>국제대학교 사회복지학과</a:t>
            </a:r>
            <a:endParaRPr lang="en-US" altLang="ko-KR" sz="28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714836" y="4603848"/>
            <a:ext cx="4476710" cy="8336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300" dirty="0" smtClean="0">
                <a:latin typeface="+mn-ea"/>
              </a:rPr>
              <a:t>강 연 자 </a:t>
            </a:r>
            <a:r>
              <a:rPr lang="en-US" altLang="ko-KR" sz="2800" b="1" spc="-300" dirty="0" smtClean="0">
                <a:latin typeface="+mn-ea"/>
              </a:rPr>
              <a:t>: </a:t>
            </a:r>
            <a:r>
              <a:rPr lang="ko-KR" altLang="en-US" sz="2800" b="1" spc="-300" dirty="0" smtClean="0">
                <a:latin typeface="+mn-ea"/>
              </a:rPr>
              <a:t>박 진 영 교수</a:t>
            </a:r>
            <a:endParaRPr lang="en-US" altLang="ko-KR" sz="28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9576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07"/>
          <p:cNvSpPr/>
          <p:nvPr/>
        </p:nvSpPr>
        <p:spPr>
          <a:xfrm>
            <a:off x="5381968" y="3056362"/>
            <a:ext cx="1058736" cy="44627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ctr">
              <a:defRPr sz="3000">
                <a:solidFill>
                  <a:srgbClr val="FFFFF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</a:lstStyle>
          <a:p>
            <a:r>
              <a:rPr lang="en-US" sz="2400" dirty="0" smtClean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START</a:t>
            </a:r>
            <a:endParaRPr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9" name="Shape 520"/>
          <p:cNvSpPr/>
          <p:nvPr/>
        </p:nvSpPr>
        <p:spPr>
          <a:xfrm>
            <a:off x="4348489" y="0"/>
            <a:ext cx="1889712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3805"/>
                </a:lnTo>
                <a:lnTo>
                  <a:pt x="0" y="10800"/>
                </a:lnTo>
                <a:lnTo>
                  <a:pt x="21600" y="17795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565656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" name="다이아몬드 9"/>
          <p:cNvSpPr/>
          <p:nvPr/>
        </p:nvSpPr>
        <p:spPr>
          <a:xfrm>
            <a:off x="4656591" y="1829374"/>
            <a:ext cx="3199252" cy="3199252"/>
          </a:xfrm>
          <a:prstGeom prst="diamond">
            <a:avLst/>
          </a:prstGeom>
          <a:solidFill>
            <a:srgbClr val="E4B7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892395" y="2560473"/>
            <a:ext cx="2727643" cy="2141229"/>
          </a:xfrm>
          <a:prstGeom prst="rect">
            <a:avLst/>
          </a:prstGeom>
          <a:ln>
            <a:noFill/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1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300" dirty="0" smtClean="0">
                <a:latin typeface="+mn-ea"/>
              </a:rPr>
              <a:t>부모교육</a:t>
            </a:r>
            <a:r>
              <a:rPr lang="en-US" altLang="ko-KR" sz="2800" b="1" spc="-300" dirty="0">
                <a:latin typeface="+mn-ea"/>
              </a:rPr>
              <a:t> </a:t>
            </a:r>
            <a:r>
              <a:rPr lang="ko-KR" altLang="en-US" sz="2800" b="1" spc="-300" dirty="0">
                <a:latin typeface="+mn-ea"/>
              </a:rPr>
              <a:t>및</a:t>
            </a:r>
            <a:endParaRPr lang="en-US" altLang="ko-KR" sz="2800" b="1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300" dirty="0" smtClean="0">
                <a:latin typeface="+mn-ea"/>
              </a:rPr>
              <a:t>부모 참여의 </a:t>
            </a:r>
            <a:endParaRPr lang="en-US" altLang="ko-KR" sz="2800" b="1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300" dirty="0" smtClean="0">
                <a:latin typeface="+mn-ea"/>
              </a:rPr>
              <a:t>정의</a:t>
            </a:r>
            <a:endParaRPr lang="en-US" altLang="ko-KR" sz="2800" b="1" spc="-300" dirty="0" smtClean="0">
              <a:latin typeface="+mn-ea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707027" y="1465825"/>
            <a:ext cx="3416077" cy="1590537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9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9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spc="-300" dirty="0" smtClean="0">
                <a:latin typeface="+mn-ea"/>
              </a:rPr>
              <a:t>아동의 건전한 성장과 발달을 위해 </a:t>
            </a:r>
            <a:endParaRPr lang="en-US" altLang="ko-KR" sz="2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400" b="1" spc="-300" dirty="0" smtClean="0">
                <a:solidFill>
                  <a:srgbClr val="0070C0"/>
                </a:solidFill>
                <a:latin typeface="+mn-ea"/>
              </a:rPr>
              <a:t>“</a:t>
            </a:r>
            <a:r>
              <a:rPr lang="ko-KR" altLang="en-US" sz="2400" b="1" spc="-300" dirty="0" smtClean="0">
                <a:solidFill>
                  <a:srgbClr val="0070C0"/>
                </a:solidFill>
                <a:latin typeface="+mn-ea"/>
              </a:rPr>
              <a:t>함께 일하는 사람들</a:t>
            </a:r>
            <a:r>
              <a:rPr lang="en-US" altLang="ko-KR" sz="2400" b="1" spc="-300" dirty="0" smtClean="0">
                <a:solidFill>
                  <a:srgbClr val="0070C0"/>
                </a:solidFill>
                <a:latin typeface="+mn-ea"/>
              </a:rPr>
              <a:t>”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2000" spc="-300" dirty="0" smtClean="0">
              <a:latin typeface="+mn-ea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931" y="3187140"/>
            <a:ext cx="3048000" cy="2931275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8016163" y="1465825"/>
            <a:ext cx="3630891" cy="1590537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 fontScale="925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9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spc="-300" dirty="0" smtClean="0">
                <a:latin typeface="+mn-ea"/>
              </a:rPr>
              <a:t>부모의 능동적 참여 </a:t>
            </a:r>
            <a:endParaRPr lang="en-US" altLang="ko-KR" sz="2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400" b="1" spc="-300" dirty="0" smtClean="0">
                <a:solidFill>
                  <a:srgbClr val="0070C0"/>
                </a:solidFill>
                <a:latin typeface="+mn-ea"/>
              </a:rPr>
              <a:t>“</a:t>
            </a:r>
            <a:r>
              <a:rPr lang="ko-KR" altLang="en-US" sz="2400" b="1" spc="-300" dirty="0" smtClean="0">
                <a:solidFill>
                  <a:srgbClr val="0070C0"/>
                </a:solidFill>
                <a:latin typeface="+mn-ea"/>
              </a:rPr>
              <a:t>무엇을 위하여</a:t>
            </a:r>
            <a:r>
              <a:rPr lang="en-US" altLang="ko-KR" sz="2400" b="1" spc="-300" dirty="0" smtClean="0">
                <a:solidFill>
                  <a:srgbClr val="0070C0"/>
                </a:solidFill>
                <a:latin typeface="+mn-ea"/>
              </a:rPr>
              <a:t>?”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400" b="1" spc="-300" dirty="0" smtClean="0">
                <a:solidFill>
                  <a:srgbClr val="0070C0"/>
                </a:solidFill>
                <a:latin typeface="+mn-ea"/>
              </a:rPr>
              <a:t>“</a:t>
            </a:r>
            <a:r>
              <a:rPr lang="ko-KR" altLang="en-US" sz="2400" b="1" spc="-300" dirty="0" smtClean="0">
                <a:solidFill>
                  <a:srgbClr val="0070C0"/>
                </a:solidFill>
                <a:latin typeface="+mn-ea"/>
              </a:rPr>
              <a:t>아동에 대한 일관성 있는 양육</a:t>
            </a:r>
            <a:r>
              <a:rPr lang="en-US" altLang="ko-KR" sz="2400" b="1" spc="-300" dirty="0" smtClean="0">
                <a:solidFill>
                  <a:srgbClr val="0070C0"/>
                </a:solidFill>
                <a:latin typeface="+mn-ea"/>
              </a:rPr>
              <a:t>“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2000" spc="-300" dirty="0" smtClean="0">
              <a:latin typeface="+mn-ea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1619" y="3187140"/>
            <a:ext cx="2838450" cy="2931275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5369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07"/>
          <p:cNvSpPr/>
          <p:nvPr/>
        </p:nvSpPr>
        <p:spPr>
          <a:xfrm>
            <a:off x="5381968" y="3056362"/>
            <a:ext cx="1058736" cy="44627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ctr">
              <a:defRPr sz="3000">
                <a:solidFill>
                  <a:srgbClr val="FFFFF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</a:lstStyle>
          <a:p>
            <a:r>
              <a:rPr lang="en-US" sz="2400" dirty="0" smtClean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START</a:t>
            </a:r>
            <a:endParaRPr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9" name="Shape 520"/>
          <p:cNvSpPr/>
          <p:nvPr/>
        </p:nvSpPr>
        <p:spPr>
          <a:xfrm>
            <a:off x="4348489" y="0"/>
            <a:ext cx="1889712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3805"/>
                </a:lnTo>
                <a:lnTo>
                  <a:pt x="0" y="10800"/>
                </a:lnTo>
                <a:lnTo>
                  <a:pt x="21600" y="17795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565656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" name="다이아몬드 9"/>
          <p:cNvSpPr/>
          <p:nvPr/>
        </p:nvSpPr>
        <p:spPr>
          <a:xfrm>
            <a:off x="4656591" y="1829374"/>
            <a:ext cx="3199252" cy="3199252"/>
          </a:xfrm>
          <a:prstGeom prst="diamond">
            <a:avLst/>
          </a:prstGeom>
          <a:solidFill>
            <a:srgbClr val="E4B7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707027" y="930123"/>
            <a:ext cx="3416077" cy="1590537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9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spc="-300" dirty="0" smtClean="0">
                <a:latin typeface="+mn-ea"/>
              </a:rPr>
              <a:t>부모를 자녀교육의 </a:t>
            </a:r>
            <a:r>
              <a:rPr lang="ko-KR" altLang="en-US" sz="2000" b="1" spc="-300" dirty="0" smtClean="0">
                <a:solidFill>
                  <a:srgbClr val="FF0000"/>
                </a:solidFill>
                <a:latin typeface="+mn-ea"/>
              </a:rPr>
              <a:t>동반자</a:t>
            </a:r>
            <a:endParaRPr lang="en-US" altLang="ko-KR" sz="2000" b="1" spc="-300" dirty="0" smtClean="0">
              <a:solidFill>
                <a:srgbClr val="FF000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spc="-300" dirty="0" smtClean="0">
                <a:latin typeface="+mn-ea"/>
              </a:rPr>
              <a:t>혹은 </a:t>
            </a:r>
            <a:r>
              <a:rPr lang="ko-KR" altLang="en-US" sz="2000" b="1" spc="-300" dirty="0" smtClean="0">
                <a:solidFill>
                  <a:srgbClr val="FF0000"/>
                </a:solidFill>
                <a:latin typeface="+mn-ea"/>
              </a:rPr>
              <a:t>협력자</a:t>
            </a:r>
            <a:r>
              <a:rPr lang="ko-KR" altLang="en-US" sz="2000" spc="-300" dirty="0" smtClean="0">
                <a:latin typeface="+mn-ea"/>
              </a:rPr>
              <a:t>로 볼 때 </a:t>
            </a:r>
            <a:endParaRPr lang="en-US" altLang="ko-KR" sz="2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400" b="1" spc="-300" dirty="0" smtClean="0">
                <a:solidFill>
                  <a:srgbClr val="0070C0"/>
                </a:solidFill>
                <a:latin typeface="+mn-ea"/>
              </a:rPr>
              <a:t>“</a:t>
            </a:r>
            <a:r>
              <a:rPr lang="ko-KR" altLang="en-US" sz="2400" b="1" spc="-300" dirty="0" err="1" smtClean="0">
                <a:solidFill>
                  <a:srgbClr val="0070C0"/>
                </a:solidFill>
                <a:latin typeface="+mn-ea"/>
              </a:rPr>
              <a:t>부모참여</a:t>
            </a:r>
            <a:r>
              <a:rPr lang="en-US" altLang="ko-KR" sz="2400" b="1" spc="-300" dirty="0" smtClean="0">
                <a:solidFill>
                  <a:srgbClr val="0070C0"/>
                </a:solidFill>
                <a:latin typeface="+mn-ea"/>
              </a:rPr>
              <a:t>”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2000" spc="-300" dirty="0" smtClean="0">
              <a:latin typeface="+mn-ea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892395" y="2560473"/>
            <a:ext cx="2727643" cy="2141229"/>
          </a:xfrm>
          <a:prstGeom prst="rect">
            <a:avLst/>
          </a:prstGeom>
          <a:ln>
            <a:noFill/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1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300" dirty="0" smtClean="0">
                <a:latin typeface="+mn-ea"/>
              </a:rPr>
              <a:t>부모교육</a:t>
            </a:r>
            <a:r>
              <a:rPr lang="en-US" altLang="ko-KR" sz="2800" b="1" spc="-300" dirty="0">
                <a:latin typeface="+mn-ea"/>
              </a:rPr>
              <a:t> </a:t>
            </a:r>
            <a:r>
              <a:rPr lang="ko-KR" altLang="en-US" sz="2800" b="1" spc="-300" dirty="0">
                <a:latin typeface="+mn-ea"/>
              </a:rPr>
              <a:t>및</a:t>
            </a:r>
            <a:endParaRPr lang="en-US" altLang="ko-KR" sz="2800" b="1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300" dirty="0" smtClean="0">
                <a:latin typeface="+mn-ea"/>
              </a:rPr>
              <a:t>부모 참여의 </a:t>
            </a:r>
            <a:endParaRPr lang="en-US" altLang="ko-KR" sz="2800" b="1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300" dirty="0" smtClean="0">
                <a:latin typeface="+mn-ea"/>
              </a:rPr>
              <a:t>정의</a:t>
            </a:r>
            <a:endParaRPr lang="en-US" altLang="ko-KR" sz="2800" b="1" spc="-300" dirty="0" smtClean="0">
              <a:latin typeface="+mn-ea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07027" y="2651438"/>
            <a:ext cx="3416077" cy="1590537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9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000" spc="-300" dirty="0" smtClean="0">
                <a:latin typeface="+mn-ea"/>
              </a:rPr>
              <a:t>&lt;</a:t>
            </a:r>
            <a:r>
              <a:rPr lang="ko-KR" altLang="en-US" sz="2000" spc="-300" dirty="0" smtClean="0">
                <a:latin typeface="+mn-ea"/>
              </a:rPr>
              <a:t>다루는 </a:t>
            </a:r>
            <a:r>
              <a:rPr lang="en-US" altLang="ko-KR" sz="2400" b="1" spc="-300" dirty="0" smtClean="0">
                <a:latin typeface="+mn-ea"/>
              </a:rPr>
              <a:t>“</a:t>
            </a:r>
            <a:r>
              <a:rPr lang="ko-KR" altLang="en-US" sz="2400" b="1" spc="-300" dirty="0" smtClean="0">
                <a:latin typeface="+mn-ea"/>
              </a:rPr>
              <a:t>이슈</a:t>
            </a:r>
            <a:r>
              <a:rPr lang="en-US" altLang="ko-KR" sz="2400" b="1" spc="-300" dirty="0" smtClean="0">
                <a:latin typeface="+mn-ea"/>
              </a:rPr>
              <a:t>”</a:t>
            </a:r>
            <a:r>
              <a:rPr lang="en-US" altLang="ko-KR" sz="2000" spc="-300" dirty="0" smtClean="0">
                <a:latin typeface="+mn-ea"/>
              </a:rPr>
              <a:t>&gt;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spc="-300" dirty="0" err="1" smtClean="0">
                <a:latin typeface="+mn-ea"/>
              </a:rPr>
              <a:t>어린이집의</a:t>
            </a:r>
            <a:r>
              <a:rPr lang="ko-KR" altLang="en-US" sz="2000" spc="-300" dirty="0" smtClean="0">
                <a:latin typeface="+mn-ea"/>
              </a:rPr>
              <a:t> 교육철학 공유하기</a:t>
            </a:r>
            <a:endParaRPr lang="en-US" altLang="ko-KR" sz="2000" spc="-300" dirty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spc="-300" dirty="0" smtClean="0">
                <a:latin typeface="+mn-ea"/>
              </a:rPr>
              <a:t>교육정보 제공하기 등등</a:t>
            </a:r>
            <a:endParaRPr lang="en-US" altLang="ko-KR" sz="2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2000" spc="-300" dirty="0" smtClean="0">
              <a:latin typeface="+mn-ea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703595" y="4372753"/>
            <a:ext cx="3416077" cy="183408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 fontScale="92500" lnSpcReduction="1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900" spc="-300" dirty="0" smtClean="0">
              <a:latin typeface="+mn-ea"/>
            </a:endParaRP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000" spc="-300" dirty="0" smtClean="0">
                <a:latin typeface="+mn-ea"/>
              </a:rPr>
              <a:t>① </a:t>
            </a:r>
            <a:r>
              <a:rPr lang="ko-KR" altLang="en-US" sz="2000" spc="-300" dirty="0" smtClean="0">
                <a:latin typeface="+mn-ea"/>
              </a:rPr>
              <a:t>홈페이지</a:t>
            </a:r>
            <a:endParaRPr lang="en-US" altLang="ko-KR" sz="2000" spc="-300" dirty="0" smtClean="0">
              <a:latin typeface="+mn-ea"/>
            </a:endParaRP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spc="-300" dirty="0" smtClean="0">
                <a:latin typeface="+mn-ea"/>
              </a:rPr>
              <a:t>② 소식지</a:t>
            </a:r>
            <a:endParaRPr lang="en-US" altLang="ko-KR" sz="2000" spc="-300" dirty="0">
              <a:latin typeface="+mn-ea"/>
            </a:endParaRP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spc="-300" dirty="0" smtClean="0">
                <a:latin typeface="+mn-ea"/>
              </a:rPr>
              <a:t>③ 게시판</a:t>
            </a:r>
            <a:endParaRPr lang="en-US" altLang="ko-KR" sz="2000" spc="-300" dirty="0" smtClean="0">
              <a:latin typeface="+mn-ea"/>
            </a:endParaRP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ko-KR" altLang="ko-KR" sz="2000" spc="-300" dirty="0" smtClean="0">
                <a:latin typeface="+mn-ea"/>
              </a:rPr>
              <a:t>④</a:t>
            </a:r>
            <a:r>
              <a:rPr lang="en-US" altLang="ko-KR" sz="2000" spc="-300" dirty="0" smtClean="0">
                <a:latin typeface="+mn-ea"/>
              </a:rPr>
              <a:t> </a:t>
            </a:r>
            <a:r>
              <a:rPr lang="ko-KR" altLang="en-US" sz="2000" spc="-300" dirty="0" smtClean="0">
                <a:latin typeface="+mn-ea"/>
              </a:rPr>
              <a:t>가방 보내기 </a:t>
            </a:r>
            <a:endParaRPr lang="en-US" altLang="ko-KR" sz="2000" spc="-300" dirty="0" smtClean="0">
              <a:latin typeface="+mn-ea"/>
            </a:endParaRP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spc="-300" dirty="0" smtClean="0">
                <a:latin typeface="+mn-ea"/>
              </a:rPr>
              <a:t>⑤ </a:t>
            </a:r>
            <a:r>
              <a:rPr lang="en-US" altLang="ko-KR" sz="2000" spc="-300" dirty="0" smtClean="0">
                <a:latin typeface="+mn-ea"/>
              </a:rPr>
              <a:t>SNS </a:t>
            </a:r>
            <a:r>
              <a:rPr lang="ko-KR" altLang="en-US" sz="2000" spc="-300" dirty="0" smtClean="0">
                <a:latin typeface="+mn-ea"/>
              </a:rPr>
              <a:t>등등</a:t>
            </a:r>
            <a:endParaRPr lang="en-US" altLang="ko-KR" sz="2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2000" spc="-300" dirty="0" smtClean="0">
              <a:latin typeface="+mn-ea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8097323" y="930123"/>
            <a:ext cx="3416077" cy="1590537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 lnSpcReduction="1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9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9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spc="-300" dirty="0" smtClean="0">
                <a:latin typeface="+mn-ea"/>
              </a:rPr>
              <a:t>부모를 자녀교육의 </a:t>
            </a:r>
            <a:r>
              <a:rPr lang="ko-KR" altLang="en-US" sz="2000" b="1" spc="-300" dirty="0" smtClean="0">
                <a:solidFill>
                  <a:srgbClr val="FF0000"/>
                </a:solidFill>
                <a:latin typeface="+mn-ea"/>
              </a:rPr>
              <a:t>학습자</a:t>
            </a:r>
            <a:r>
              <a:rPr lang="ko-KR" altLang="en-US" sz="2000" spc="-300" dirty="0" smtClean="0">
                <a:latin typeface="+mn-ea"/>
              </a:rPr>
              <a:t>로 볼 때 </a:t>
            </a:r>
            <a:endParaRPr lang="en-US" altLang="ko-KR" sz="2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400" b="1" spc="-300" dirty="0" smtClean="0">
                <a:solidFill>
                  <a:srgbClr val="0070C0"/>
                </a:solidFill>
                <a:latin typeface="+mn-ea"/>
              </a:rPr>
              <a:t>“</a:t>
            </a:r>
            <a:r>
              <a:rPr lang="ko-KR" altLang="en-US" sz="2400" b="1" spc="-300" dirty="0" smtClean="0">
                <a:solidFill>
                  <a:srgbClr val="0070C0"/>
                </a:solidFill>
                <a:latin typeface="+mn-ea"/>
              </a:rPr>
              <a:t>부모교육</a:t>
            </a:r>
            <a:r>
              <a:rPr lang="en-US" altLang="ko-KR" sz="2400" b="1" spc="-300" dirty="0" smtClean="0">
                <a:solidFill>
                  <a:srgbClr val="0070C0"/>
                </a:solidFill>
                <a:latin typeface="+mn-ea"/>
              </a:rPr>
              <a:t>” </a:t>
            </a:r>
            <a:r>
              <a:rPr lang="ko-KR" altLang="en-US" sz="2400" b="1" spc="-300" dirty="0" smtClean="0">
                <a:solidFill>
                  <a:srgbClr val="0070C0"/>
                </a:solidFill>
                <a:latin typeface="+mn-ea"/>
              </a:rPr>
              <a:t>혹은 </a:t>
            </a:r>
            <a:endParaRPr lang="en-US" altLang="ko-KR" sz="2400" b="1" spc="-300" dirty="0" smtClean="0">
              <a:solidFill>
                <a:srgbClr val="0070C0"/>
              </a:solidFill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400" b="1" spc="-300" dirty="0" smtClean="0">
                <a:solidFill>
                  <a:srgbClr val="0070C0"/>
                </a:solidFill>
                <a:latin typeface="+mn-ea"/>
              </a:rPr>
              <a:t>“</a:t>
            </a:r>
            <a:r>
              <a:rPr lang="ko-KR" altLang="en-US" sz="2400" b="1" spc="-300" dirty="0" smtClean="0">
                <a:solidFill>
                  <a:srgbClr val="0070C0"/>
                </a:solidFill>
                <a:latin typeface="+mn-ea"/>
              </a:rPr>
              <a:t>부모상담</a:t>
            </a:r>
            <a:r>
              <a:rPr lang="en-US" altLang="ko-KR" sz="2400" b="1" spc="-300" dirty="0" smtClean="0">
                <a:solidFill>
                  <a:srgbClr val="0070C0"/>
                </a:solidFill>
                <a:latin typeface="+mn-ea"/>
              </a:rPr>
              <a:t>＂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2000" spc="-300" dirty="0" smtClean="0">
              <a:latin typeface="+mn-ea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8103591" y="2649131"/>
            <a:ext cx="3416077" cy="1590537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 fontScale="92500" lnSpcReduction="1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9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000" spc="-300" dirty="0" smtClean="0">
                <a:latin typeface="+mn-ea"/>
              </a:rPr>
              <a:t>&lt;</a:t>
            </a:r>
            <a:r>
              <a:rPr lang="ko-KR" altLang="en-US" sz="2000" spc="-300" dirty="0" smtClean="0">
                <a:latin typeface="+mn-ea"/>
              </a:rPr>
              <a:t>다루는 </a:t>
            </a:r>
            <a:r>
              <a:rPr lang="en-US" altLang="ko-KR" sz="2400" b="1" spc="-300" dirty="0" smtClean="0">
                <a:latin typeface="+mn-ea"/>
              </a:rPr>
              <a:t>“</a:t>
            </a:r>
            <a:r>
              <a:rPr lang="ko-KR" altLang="en-US" sz="2400" b="1" spc="-300" dirty="0" smtClean="0">
                <a:latin typeface="+mn-ea"/>
              </a:rPr>
              <a:t>이슈</a:t>
            </a:r>
            <a:r>
              <a:rPr lang="en-US" altLang="ko-KR" sz="2400" b="1" spc="-300" dirty="0" smtClean="0">
                <a:latin typeface="+mn-ea"/>
              </a:rPr>
              <a:t>”</a:t>
            </a:r>
            <a:r>
              <a:rPr lang="en-US" altLang="ko-KR" sz="2000" spc="-300" dirty="0" smtClean="0">
                <a:latin typeface="+mn-ea"/>
              </a:rPr>
              <a:t>&gt;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spc="-300" dirty="0" smtClean="0">
                <a:latin typeface="+mn-ea"/>
              </a:rPr>
              <a:t>부모역할에 대한 혼란이 심한 경우</a:t>
            </a:r>
            <a:endParaRPr lang="en-US" altLang="ko-KR" sz="2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spc="-300" dirty="0" smtClean="0">
                <a:latin typeface="+mn-ea"/>
              </a:rPr>
              <a:t>아동의 불안감 정도가 높은 경우</a:t>
            </a:r>
            <a:endParaRPr lang="en-US" altLang="ko-KR" sz="2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spc="-300" dirty="0" smtClean="0">
                <a:latin typeface="+mn-ea"/>
              </a:rPr>
              <a:t>아동학대 등 위기상황의 경우</a:t>
            </a:r>
            <a:endParaRPr lang="en-US" altLang="ko-KR" sz="2000" spc="-300" dirty="0" smtClean="0">
              <a:latin typeface="+mn-ea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8097323" y="4368139"/>
            <a:ext cx="3416077" cy="1590537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>
            <a:normAutofit fontScale="92500" lnSpcReduction="1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900" spc="-300" dirty="0" smtClean="0">
              <a:latin typeface="+mn-ea"/>
            </a:endParaRP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000" spc="-300" dirty="0" smtClean="0">
                <a:latin typeface="+mn-ea"/>
              </a:rPr>
              <a:t>① </a:t>
            </a:r>
            <a:r>
              <a:rPr lang="ko-KR" altLang="en-US" sz="2000" spc="-300" dirty="0" smtClean="0">
                <a:latin typeface="+mn-ea"/>
              </a:rPr>
              <a:t>집단상담 </a:t>
            </a:r>
            <a:r>
              <a:rPr lang="en-US" altLang="ko-KR" sz="1700" spc="-300" dirty="0" smtClean="0">
                <a:latin typeface="+mn-ea"/>
              </a:rPr>
              <a:t>(</a:t>
            </a:r>
            <a:r>
              <a:rPr lang="ko-KR" altLang="en-US" sz="1700" spc="-300" dirty="0" err="1" smtClean="0">
                <a:latin typeface="+mn-ea"/>
              </a:rPr>
              <a:t>브레인스토밍</a:t>
            </a:r>
            <a:r>
              <a:rPr lang="en-US" altLang="ko-KR" sz="1700" spc="-300" dirty="0" smtClean="0">
                <a:latin typeface="+mn-ea"/>
              </a:rPr>
              <a:t>, </a:t>
            </a:r>
            <a:r>
              <a:rPr lang="ko-KR" altLang="en-US" sz="1700" spc="-300" dirty="0" err="1" smtClean="0">
                <a:latin typeface="+mn-ea"/>
              </a:rPr>
              <a:t>소집단토의</a:t>
            </a:r>
            <a:r>
              <a:rPr lang="en-US" altLang="ko-KR" sz="1700" spc="-300" dirty="0" smtClean="0">
                <a:latin typeface="+mn-ea"/>
              </a:rPr>
              <a:t>)</a:t>
            </a: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spc="-300" dirty="0" smtClean="0">
                <a:latin typeface="+mn-ea"/>
              </a:rPr>
              <a:t>② 개별상담</a:t>
            </a:r>
            <a:endParaRPr lang="en-US" altLang="ko-KR" sz="2000" spc="-300" dirty="0">
              <a:latin typeface="+mn-ea"/>
            </a:endParaRP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2000" spc="-300" dirty="0" smtClean="0">
                <a:latin typeface="+mn-ea"/>
              </a:rPr>
              <a:t>③ 가정방문을 통한 상담</a:t>
            </a:r>
            <a:endParaRPr lang="en-US" altLang="ko-KR" sz="2000" spc="-300" dirty="0" smtClean="0">
              <a:latin typeface="+mn-ea"/>
            </a:endParaRP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ko-KR" altLang="ko-KR" sz="2000" spc="-300" dirty="0" smtClean="0">
                <a:latin typeface="+mn-ea"/>
              </a:rPr>
              <a:t>④</a:t>
            </a:r>
            <a:r>
              <a:rPr lang="en-US" altLang="ko-KR" sz="2000" spc="-300" dirty="0">
                <a:latin typeface="+mn-ea"/>
              </a:rPr>
              <a:t> </a:t>
            </a:r>
            <a:r>
              <a:rPr lang="ko-KR" altLang="en-US" sz="2000" spc="-300" dirty="0" smtClean="0">
                <a:latin typeface="+mn-ea"/>
              </a:rPr>
              <a:t>제</a:t>
            </a:r>
            <a:r>
              <a:rPr lang="en-US" altLang="ko-KR" sz="2000" spc="-300" dirty="0" smtClean="0">
                <a:latin typeface="+mn-ea"/>
              </a:rPr>
              <a:t>3</a:t>
            </a:r>
            <a:r>
              <a:rPr lang="ko-KR" altLang="en-US" sz="2000" spc="-300" dirty="0" smtClean="0">
                <a:latin typeface="+mn-ea"/>
              </a:rPr>
              <a:t>의 전문가와 함께 하는 상담</a:t>
            </a:r>
            <a:endParaRPr lang="en-US" altLang="ko-KR" sz="2000" spc="-300" dirty="0" smtClean="0">
              <a:latin typeface="+mn-ea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ko-KR" sz="2000" spc="-3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465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-16001"/>
            <a:ext cx="1657350" cy="6238875"/>
          </a:xfrm>
          <a:prstGeom prst="rect">
            <a:avLst/>
          </a:prstGeom>
          <a:solidFill>
            <a:srgbClr val="EDD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Group 392"/>
          <p:cNvGrpSpPr/>
          <p:nvPr/>
        </p:nvGrpSpPr>
        <p:grpSpPr>
          <a:xfrm>
            <a:off x="1769647" y="1816293"/>
            <a:ext cx="8075828" cy="127210"/>
            <a:chOff x="0" y="0"/>
            <a:chExt cx="11657498" cy="0"/>
          </a:xfrm>
        </p:grpSpPr>
        <p:sp>
          <p:nvSpPr>
            <p:cNvPr id="12" name="Shape 390"/>
            <p:cNvSpPr/>
            <p:nvPr/>
          </p:nvSpPr>
          <p:spPr>
            <a:xfrm>
              <a:off x="0" y="0"/>
              <a:ext cx="11657498" cy="0"/>
            </a:xfrm>
            <a:prstGeom prst="line">
              <a:avLst/>
            </a:prstGeom>
            <a:noFill/>
            <a:ln w="254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>
                <a:defRPr sz="30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3" name="Shape 391"/>
            <p:cNvSpPr/>
            <p:nvPr/>
          </p:nvSpPr>
          <p:spPr>
            <a:xfrm>
              <a:off x="12700" y="0"/>
              <a:ext cx="1456385" cy="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>
                <a:defRPr sz="30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397422" y="1240318"/>
            <a:ext cx="7247814" cy="819563"/>
          </a:xfrm>
          <a:prstGeom prst="rect">
            <a:avLst/>
          </a:prstGeom>
          <a:ln>
            <a:noFill/>
          </a:ln>
        </p:spPr>
        <p:txBody>
          <a:bodyPr rtlCol="0">
            <a:normAutofit fontScale="925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300" dirty="0" smtClean="0">
                <a:latin typeface="+mn-ea"/>
              </a:rPr>
              <a:t>김성주 </a:t>
            </a:r>
            <a:r>
              <a:rPr lang="ko-KR" altLang="en-US" sz="2800" b="1" spc="-300" smtClean="0">
                <a:latin typeface="+mn-ea"/>
              </a:rPr>
              <a:t>아나운서가 들려주는 아버지와 아들 이야기</a:t>
            </a:r>
            <a:endParaRPr lang="en-US" altLang="ko-KR" sz="2800" b="1" spc="-3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9" name="그림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1329" y="2634095"/>
            <a:ext cx="2646363" cy="2989089"/>
          </a:xfrm>
          <a:prstGeom prst="rect">
            <a:avLst/>
          </a:prstGeom>
          <a:noFill/>
          <a:ln w="15875">
            <a:solidFill>
              <a:schemeClr val="accent4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055" y="2634095"/>
            <a:ext cx="2646362" cy="2989089"/>
          </a:xfrm>
          <a:prstGeom prst="rect">
            <a:avLst/>
          </a:prstGeom>
          <a:ln w="19050">
            <a:solidFill>
              <a:schemeClr val="accent4">
                <a:lumMod val="75000"/>
                <a:lumOff val="25000"/>
              </a:schemeClr>
            </a:solidFill>
          </a:ln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6604" y="2636716"/>
            <a:ext cx="2668732" cy="2990850"/>
          </a:xfrm>
          <a:prstGeom prst="rect">
            <a:avLst/>
          </a:prstGeom>
          <a:ln w="19050">
            <a:solidFill>
              <a:schemeClr val="accent4">
                <a:lumMod val="75000"/>
                <a:lumOff val="2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72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-16001"/>
            <a:ext cx="1657350" cy="6238875"/>
          </a:xfrm>
          <a:prstGeom prst="rect">
            <a:avLst/>
          </a:prstGeom>
          <a:solidFill>
            <a:srgbClr val="EDD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Group 392"/>
          <p:cNvGrpSpPr/>
          <p:nvPr/>
        </p:nvGrpSpPr>
        <p:grpSpPr>
          <a:xfrm>
            <a:off x="1769647" y="1816293"/>
            <a:ext cx="8075828" cy="127210"/>
            <a:chOff x="0" y="0"/>
            <a:chExt cx="11657498" cy="0"/>
          </a:xfrm>
        </p:grpSpPr>
        <p:sp>
          <p:nvSpPr>
            <p:cNvPr id="12" name="Shape 390"/>
            <p:cNvSpPr/>
            <p:nvPr/>
          </p:nvSpPr>
          <p:spPr>
            <a:xfrm>
              <a:off x="0" y="0"/>
              <a:ext cx="11657498" cy="0"/>
            </a:xfrm>
            <a:prstGeom prst="line">
              <a:avLst/>
            </a:prstGeom>
            <a:noFill/>
            <a:ln w="254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>
                <a:defRPr sz="30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3" name="Shape 391"/>
            <p:cNvSpPr/>
            <p:nvPr/>
          </p:nvSpPr>
          <p:spPr>
            <a:xfrm>
              <a:off x="12700" y="0"/>
              <a:ext cx="1456385" cy="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>
                <a:defRPr sz="30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397422" y="1240318"/>
            <a:ext cx="5298942" cy="819563"/>
          </a:xfrm>
          <a:prstGeom prst="rect">
            <a:avLst/>
          </a:prstGeom>
          <a:ln>
            <a:noFill/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300" smtClean="0">
                <a:latin typeface="+mn-ea"/>
              </a:rPr>
              <a:t>부모 상담 시 언어사용의 주의점</a:t>
            </a:r>
            <a:endParaRPr lang="en-US" altLang="ko-KR" sz="2800" b="1" spc="-3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847272" y="2518458"/>
            <a:ext cx="3048001" cy="2708401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altLang="ko-KR" sz="1000" spc="-150" dirty="0" smtClean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000" spc="-150" dirty="0" smtClean="0">
                <a:latin typeface="+mn-ea"/>
              </a:rPr>
              <a:t>1. </a:t>
            </a:r>
            <a:r>
              <a:rPr lang="ko-KR" altLang="en-US" sz="2000" spc="-150" dirty="0" smtClean="0">
                <a:latin typeface="+mn-ea"/>
              </a:rPr>
              <a:t>문제가 있다</a:t>
            </a:r>
            <a:r>
              <a:rPr lang="en-US" altLang="ko-KR" sz="2000" spc="-150" dirty="0" smtClean="0">
                <a:latin typeface="+mn-ea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000" spc="-150" dirty="0" smtClean="0">
                <a:latin typeface="+mn-ea"/>
              </a:rPr>
              <a:t>2. </a:t>
            </a:r>
            <a:r>
              <a:rPr lang="ko-KR" altLang="en-US" sz="2000" spc="-150" dirty="0" smtClean="0">
                <a:latin typeface="+mn-ea"/>
              </a:rPr>
              <a:t>시끄럽고 거친</a:t>
            </a:r>
            <a:endParaRPr lang="en-US" altLang="ko-KR" sz="2000" spc="-150" dirty="0" smtClean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000" spc="-150" dirty="0" smtClean="0">
                <a:latin typeface="+mn-ea"/>
              </a:rPr>
              <a:t>3. </a:t>
            </a:r>
            <a:r>
              <a:rPr lang="ko-KR" altLang="en-US" sz="2000" spc="-150" dirty="0" smtClean="0">
                <a:latin typeface="+mn-ea"/>
              </a:rPr>
              <a:t>엉뚱한 대답을 한다</a:t>
            </a:r>
            <a:r>
              <a:rPr lang="en-US" altLang="ko-KR" sz="2000" spc="-150" dirty="0">
                <a:latin typeface="+mn-ea"/>
              </a:rPr>
              <a:t>.</a:t>
            </a:r>
            <a:endParaRPr lang="en-US" altLang="ko-KR" sz="2200" b="1" spc="-150" dirty="0" smtClean="0">
              <a:solidFill>
                <a:srgbClr val="0070C0"/>
              </a:solidFill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000" spc="-150" dirty="0" smtClean="0">
                <a:latin typeface="+mn-ea"/>
              </a:rPr>
              <a:t>4. </a:t>
            </a:r>
            <a:r>
              <a:rPr lang="ko-KR" altLang="en-US" sz="2000" spc="-150" dirty="0" smtClean="0">
                <a:latin typeface="+mn-ea"/>
              </a:rPr>
              <a:t>물건을 훔치는</a:t>
            </a:r>
            <a:r>
              <a:rPr lang="en-US" altLang="ko-KR" sz="2000" spc="-150" dirty="0" smtClean="0">
                <a:latin typeface="+mn-ea"/>
              </a:rPr>
              <a:t>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000" spc="-150" dirty="0" smtClean="0">
                <a:latin typeface="+mn-ea"/>
                <a:ea typeface="맑은 고딕" panose="020B0503020000020004" pitchFamily="50" charset="-127"/>
              </a:rPr>
              <a:t>5. </a:t>
            </a:r>
            <a:r>
              <a:rPr lang="ko-KR" altLang="en-US" sz="2000" spc="-150" dirty="0" smtClean="0">
                <a:latin typeface="+mn-ea"/>
                <a:ea typeface="맑은 고딕" panose="020B0503020000020004" pitchFamily="50" charset="-127"/>
              </a:rPr>
              <a:t>규칙을 어기는</a:t>
            </a:r>
            <a:endParaRPr lang="en-US" altLang="ko-KR" sz="2000" spc="-150" dirty="0" smtClean="0">
              <a:latin typeface="+mn-ea"/>
              <a:ea typeface="맑은 고딕" panose="020B0503020000020004" pitchFamily="50" charset="-127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000" spc="-150" dirty="0" smtClean="0">
                <a:latin typeface="+mn-ea"/>
                <a:ea typeface="맑은 고딕" panose="020B0503020000020004" pitchFamily="50" charset="-127"/>
              </a:rPr>
              <a:t>6. </a:t>
            </a:r>
            <a:r>
              <a:rPr lang="ko-KR" altLang="en-US" sz="2000" spc="-150" dirty="0" smtClean="0">
                <a:latin typeface="+mn-ea"/>
                <a:ea typeface="맑은 고딕" panose="020B0503020000020004" pitchFamily="50" charset="-127"/>
              </a:rPr>
              <a:t>주의가 산만한</a:t>
            </a: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5906654" y="2518457"/>
            <a:ext cx="3819237" cy="2708401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altLang="ko-KR" sz="1000" spc="-150" dirty="0" smtClean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000" spc="-150" dirty="0" smtClean="0">
                <a:latin typeface="+mn-ea"/>
              </a:rPr>
              <a:t>1. </a:t>
            </a:r>
            <a:r>
              <a:rPr lang="ko-KR" altLang="en-US" sz="2000" spc="-150" dirty="0" smtClean="0">
                <a:latin typeface="+mn-ea"/>
              </a:rPr>
              <a:t>관심을 가져야 한다</a:t>
            </a:r>
            <a:r>
              <a:rPr lang="en-US" altLang="ko-KR" sz="2000" spc="-150" dirty="0" smtClean="0">
                <a:latin typeface="+mn-ea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000" spc="-150" dirty="0" smtClean="0">
                <a:latin typeface="+mn-ea"/>
              </a:rPr>
              <a:t>2. </a:t>
            </a:r>
            <a:r>
              <a:rPr lang="ko-KR" altLang="en-US" sz="2000" spc="-150" dirty="0" smtClean="0">
                <a:latin typeface="+mn-ea"/>
              </a:rPr>
              <a:t>매우 활동적</a:t>
            </a:r>
            <a:endParaRPr lang="en-US" altLang="ko-KR" sz="2000" spc="-150" dirty="0" smtClean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000" spc="-150" dirty="0" smtClean="0">
                <a:latin typeface="+mn-ea"/>
              </a:rPr>
              <a:t>3. </a:t>
            </a:r>
            <a:r>
              <a:rPr lang="ko-KR" altLang="en-US" sz="2000" spc="-150" dirty="0" smtClean="0">
                <a:latin typeface="+mn-ea"/>
              </a:rPr>
              <a:t>답을 구하기 어렵다</a:t>
            </a:r>
            <a:r>
              <a:rPr lang="en-US" altLang="ko-KR" sz="2000" spc="-150" dirty="0" smtClean="0">
                <a:latin typeface="+mn-ea"/>
              </a:rPr>
              <a:t>.</a:t>
            </a:r>
            <a:endParaRPr lang="en-US" altLang="ko-KR" sz="2200" b="1" spc="-150" dirty="0" smtClean="0">
              <a:solidFill>
                <a:srgbClr val="0070C0"/>
              </a:solidFill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000" spc="-150" dirty="0" smtClean="0">
                <a:latin typeface="+mn-ea"/>
              </a:rPr>
              <a:t>4. </a:t>
            </a:r>
            <a:r>
              <a:rPr lang="ko-KR" altLang="en-US" sz="2000" spc="-150" dirty="0" smtClean="0">
                <a:latin typeface="+mn-ea"/>
              </a:rPr>
              <a:t>허락 없이 가져가 버리는</a:t>
            </a:r>
            <a:endParaRPr lang="en-US" altLang="ko-KR" sz="2000" spc="-150" dirty="0" smtClean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000" spc="-150" dirty="0" smtClean="0">
                <a:latin typeface="+mn-ea"/>
                <a:ea typeface="맑은 고딕" panose="020B0503020000020004" pitchFamily="50" charset="-127"/>
              </a:rPr>
              <a:t>5. </a:t>
            </a:r>
            <a:r>
              <a:rPr lang="ko-KR" altLang="en-US" sz="2000" spc="-150" dirty="0" smtClean="0">
                <a:latin typeface="+mn-ea"/>
                <a:ea typeface="맑은 고딕" panose="020B0503020000020004" pitchFamily="50" charset="-127"/>
              </a:rPr>
              <a:t>규칙을 잊어버리는</a:t>
            </a:r>
            <a:endParaRPr lang="en-US" altLang="ko-KR" sz="2000" spc="-150" dirty="0" smtClean="0">
              <a:latin typeface="+mn-ea"/>
              <a:ea typeface="맑은 고딕" panose="020B0503020000020004" pitchFamily="50" charset="-127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2000" spc="-150" dirty="0" smtClean="0">
                <a:latin typeface="+mn-ea"/>
                <a:ea typeface="맑은 고딕" panose="020B0503020000020004" pitchFamily="50" charset="-127"/>
              </a:rPr>
              <a:t>6. </a:t>
            </a:r>
            <a:r>
              <a:rPr lang="ko-KR" altLang="en-US" sz="2000" spc="-150" dirty="0" smtClean="0">
                <a:latin typeface="+mn-ea"/>
                <a:ea typeface="맑은 고딕" panose="020B0503020000020004" pitchFamily="50" charset="-127"/>
              </a:rPr>
              <a:t>다른 것에 쉽게 마음을 빼앗기는</a:t>
            </a: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4958244" y="3393231"/>
            <a:ext cx="885438" cy="748146"/>
          </a:xfrm>
          <a:prstGeom prst="rect">
            <a:avLst/>
          </a:prstGeom>
          <a:ln>
            <a:noFill/>
          </a:ln>
        </p:spPr>
        <p:txBody>
          <a:bodyPr rtlCol="0">
            <a:normAutofit fontScale="77500" lnSpcReduction="20000"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ko-KR" sz="11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4400" b="1" spc="-300" dirty="0">
                <a:latin typeface="+mn-ea"/>
              </a:rPr>
              <a:t>▶</a:t>
            </a:r>
            <a:endParaRPr lang="en-US" altLang="ko-KR" sz="4400" b="1" spc="-3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7890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-16001"/>
            <a:ext cx="1657350" cy="6238875"/>
          </a:xfrm>
          <a:prstGeom prst="rect">
            <a:avLst/>
          </a:prstGeom>
          <a:solidFill>
            <a:srgbClr val="EDD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Group 392"/>
          <p:cNvGrpSpPr/>
          <p:nvPr/>
        </p:nvGrpSpPr>
        <p:grpSpPr>
          <a:xfrm>
            <a:off x="1770580" y="1142039"/>
            <a:ext cx="8075828" cy="127210"/>
            <a:chOff x="0" y="0"/>
            <a:chExt cx="11657498" cy="0"/>
          </a:xfrm>
        </p:grpSpPr>
        <p:sp>
          <p:nvSpPr>
            <p:cNvPr id="12" name="Shape 390"/>
            <p:cNvSpPr/>
            <p:nvPr/>
          </p:nvSpPr>
          <p:spPr>
            <a:xfrm>
              <a:off x="0" y="0"/>
              <a:ext cx="11657498" cy="0"/>
            </a:xfrm>
            <a:prstGeom prst="line">
              <a:avLst/>
            </a:prstGeom>
            <a:noFill/>
            <a:ln w="254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>
                <a:defRPr sz="30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3" name="Shape 391"/>
            <p:cNvSpPr/>
            <p:nvPr/>
          </p:nvSpPr>
          <p:spPr>
            <a:xfrm>
              <a:off x="12700" y="0"/>
              <a:ext cx="1456385" cy="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>
                <a:defRPr sz="30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65859" y="449686"/>
            <a:ext cx="6439246" cy="819563"/>
          </a:xfrm>
          <a:prstGeom prst="rect">
            <a:avLst/>
          </a:prstGeom>
          <a:ln>
            <a:noFill/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o-KR" altLang="en-US" sz="2800" b="1" spc="-150" dirty="0" smtClean="0">
                <a:latin typeface="+mn-ea"/>
              </a:rPr>
              <a:t>콕콕</a:t>
            </a:r>
            <a:r>
              <a:rPr lang="en-US" altLang="ko-KR" sz="2800" b="1" spc="-150" dirty="0" smtClean="0">
                <a:latin typeface="+mn-ea"/>
              </a:rPr>
              <a:t>! </a:t>
            </a:r>
            <a:r>
              <a:rPr lang="ko-KR" altLang="en-US" sz="2800" b="1" spc="-150" dirty="0" smtClean="0">
                <a:latin typeface="+mn-ea"/>
              </a:rPr>
              <a:t>강의 내용 핵심정리</a:t>
            </a:r>
            <a:endParaRPr lang="en-US" altLang="ko-KR" sz="28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801092" y="1493228"/>
            <a:ext cx="6049818" cy="2229032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800" spc="-150" dirty="0" smtClean="0">
                <a:latin typeface="+mn-ea"/>
              </a:rPr>
              <a:t>다음 중 성공적인 부모 상담을 위한 조건이 </a:t>
            </a:r>
            <a:r>
              <a:rPr lang="ko-KR" altLang="en-US" sz="1800" b="1" u="sng" spc="-150" dirty="0" smtClean="0">
                <a:latin typeface="+mn-ea"/>
              </a:rPr>
              <a:t>아닌</a:t>
            </a:r>
            <a:r>
              <a:rPr lang="ko-KR" altLang="en-US" sz="1800" spc="-150" dirty="0" smtClean="0">
                <a:latin typeface="+mn-ea"/>
              </a:rPr>
              <a:t> 것은</a:t>
            </a:r>
            <a:r>
              <a:rPr lang="en-US" altLang="ko-KR" sz="1800" spc="-150" dirty="0" smtClean="0">
                <a:latin typeface="+mn-ea"/>
              </a:rPr>
              <a:t>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altLang="ko-KR" sz="800" spc="-150" dirty="0" smtClean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800" spc="-150" dirty="0" smtClean="0">
                <a:latin typeface="+mn-ea"/>
              </a:rPr>
              <a:t>① </a:t>
            </a:r>
            <a:r>
              <a:rPr lang="ko-KR" altLang="en-US" sz="1800" spc="-150" dirty="0" smtClean="0">
                <a:latin typeface="+mn-ea"/>
              </a:rPr>
              <a:t>부모가 편안한 느낌을 가질 수 있도록 분위기를 조성한다</a:t>
            </a:r>
            <a:r>
              <a:rPr lang="en-US" altLang="ko-KR" sz="1800" spc="-150" dirty="0" smtClean="0">
                <a:latin typeface="+mn-ea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800" spc="-150" dirty="0" smtClean="0">
                <a:latin typeface="+mn-ea"/>
              </a:rPr>
              <a:t>② </a:t>
            </a:r>
            <a:r>
              <a:rPr lang="ko-KR" altLang="en-US" sz="1800" spc="-150" dirty="0" smtClean="0">
                <a:latin typeface="+mn-ea"/>
              </a:rPr>
              <a:t>아동에 대한 긍정적 </a:t>
            </a:r>
            <a:r>
              <a:rPr lang="ko-KR" altLang="en-US" sz="1800" spc="-150" dirty="0" err="1" smtClean="0">
                <a:latin typeface="+mn-ea"/>
              </a:rPr>
              <a:t>언급으로부터</a:t>
            </a:r>
            <a:r>
              <a:rPr lang="ko-KR" altLang="en-US" sz="1800" spc="-150" dirty="0" smtClean="0">
                <a:latin typeface="+mn-ea"/>
              </a:rPr>
              <a:t> 시작한다</a:t>
            </a:r>
            <a:r>
              <a:rPr lang="en-US" altLang="ko-KR" sz="1800" spc="-150" dirty="0" smtClean="0">
                <a:latin typeface="+mn-ea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800" spc="-150" dirty="0" smtClean="0">
                <a:latin typeface="+mn-ea"/>
              </a:rPr>
              <a:t>③ </a:t>
            </a:r>
            <a:r>
              <a:rPr lang="ko-KR" altLang="en-US" sz="1800" spc="-150" dirty="0" smtClean="0">
                <a:latin typeface="+mn-ea"/>
              </a:rPr>
              <a:t>제한된 시간 안에 상담이 진행되어야 하므로 폐쇄형 질문을 </a:t>
            </a:r>
            <a:endParaRPr lang="en-US" altLang="ko-KR" sz="1800" spc="-150" dirty="0" smtClean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800" spc="-150" dirty="0">
                <a:latin typeface="+mn-ea"/>
              </a:rPr>
              <a:t> </a:t>
            </a:r>
            <a:r>
              <a:rPr lang="en-US" altLang="ko-KR" sz="1800" spc="-150" dirty="0" smtClean="0">
                <a:latin typeface="+mn-ea"/>
              </a:rPr>
              <a:t>   </a:t>
            </a:r>
            <a:r>
              <a:rPr lang="ko-KR" altLang="en-US" sz="1800" spc="-150" dirty="0" smtClean="0">
                <a:latin typeface="+mn-ea"/>
              </a:rPr>
              <a:t>선택하여 시간을 절약한다</a:t>
            </a:r>
            <a:r>
              <a:rPr lang="en-US" altLang="ko-KR" sz="1800" spc="-150" dirty="0" smtClean="0">
                <a:latin typeface="+mn-ea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800" spc="-150" dirty="0" smtClean="0">
                <a:latin typeface="+mn-ea"/>
              </a:rPr>
              <a:t>④ </a:t>
            </a:r>
            <a:r>
              <a:rPr lang="ko-KR" altLang="en-US" sz="1800" spc="-150" dirty="0" smtClean="0">
                <a:latin typeface="+mn-ea"/>
              </a:rPr>
              <a:t>질문과 경청은 상담을 촉진시키는 역할을 한다</a:t>
            </a:r>
            <a:r>
              <a:rPr lang="en-US" altLang="ko-KR" sz="1800" spc="-150" dirty="0" smtClean="0">
                <a:latin typeface="+mn-ea"/>
              </a:rPr>
              <a:t>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801092" y="3824062"/>
            <a:ext cx="6049818" cy="2229032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rtlCol="0">
            <a:norm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altLang="ko-KR" sz="800" spc="-150" dirty="0" smtClean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ko-KR" altLang="en-US" sz="1800" spc="-150" dirty="0" smtClean="0">
                <a:latin typeface="+mn-ea"/>
              </a:rPr>
              <a:t>다음 중 부모 상담 유형에 대해 </a:t>
            </a:r>
            <a:r>
              <a:rPr lang="ko-KR" altLang="en-US" sz="1800" b="1" u="sng" spc="-150" dirty="0" smtClean="0">
                <a:latin typeface="+mn-ea"/>
              </a:rPr>
              <a:t>틀린</a:t>
            </a:r>
            <a:r>
              <a:rPr lang="ko-KR" altLang="en-US" sz="1800" spc="-150" dirty="0" smtClean="0">
                <a:latin typeface="+mn-ea"/>
              </a:rPr>
              <a:t> 것은</a:t>
            </a:r>
            <a:r>
              <a:rPr lang="en-US" altLang="ko-KR" sz="1800" spc="-150" dirty="0" smtClean="0">
                <a:latin typeface="+mn-ea"/>
              </a:rPr>
              <a:t>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altLang="ko-KR" sz="800" spc="-150" dirty="0" smtClean="0">
              <a:latin typeface="+mn-ea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800" spc="-150" dirty="0" smtClean="0">
                <a:latin typeface="+mn-ea"/>
              </a:rPr>
              <a:t>① </a:t>
            </a:r>
            <a:r>
              <a:rPr lang="ko-KR" altLang="en-US" sz="1800" spc="-150" dirty="0" smtClean="0">
                <a:latin typeface="+mn-ea"/>
              </a:rPr>
              <a:t>약속을 정하여 계획성 있게 상담한다</a:t>
            </a:r>
            <a:r>
              <a:rPr lang="en-US" altLang="ko-KR" sz="1800" spc="-150" dirty="0" smtClean="0">
                <a:latin typeface="+mn-ea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800" spc="-150" dirty="0" smtClean="0">
                <a:latin typeface="+mn-ea"/>
              </a:rPr>
              <a:t>② </a:t>
            </a:r>
            <a:r>
              <a:rPr lang="ko-KR" altLang="en-US" sz="1800" spc="-150" dirty="0" smtClean="0">
                <a:latin typeface="+mn-ea"/>
              </a:rPr>
              <a:t>계획되지 않은 우발적 상담은 진행되지 않아야 한다</a:t>
            </a:r>
            <a:r>
              <a:rPr lang="en-US" altLang="ko-KR" sz="1800" spc="-150" dirty="0" smtClean="0">
                <a:latin typeface="+mn-ea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800" spc="-150" dirty="0" smtClean="0">
                <a:latin typeface="+mn-ea"/>
              </a:rPr>
              <a:t>③ </a:t>
            </a:r>
            <a:r>
              <a:rPr lang="ko-KR" altLang="en-US" sz="1800" spc="-150" dirty="0" smtClean="0">
                <a:latin typeface="+mn-ea"/>
              </a:rPr>
              <a:t>필요시 가정방문 형태의 상담이 진행될 수 있다</a:t>
            </a:r>
            <a:r>
              <a:rPr lang="en-US" altLang="ko-KR" sz="1800" spc="-150" dirty="0" smtClean="0">
                <a:latin typeface="+mn-ea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ko-KR" sz="1800" spc="-150" dirty="0" smtClean="0">
                <a:latin typeface="+mn-ea"/>
              </a:rPr>
              <a:t>④ </a:t>
            </a:r>
            <a:r>
              <a:rPr lang="ko-KR" altLang="en-US" sz="1800" spc="-150" dirty="0" smtClean="0">
                <a:latin typeface="+mn-ea"/>
              </a:rPr>
              <a:t>경우에 따라 유아</a:t>
            </a:r>
            <a:r>
              <a:rPr lang="en-US" altLang="ko-KR" sz="1800" spc="-150" dirty="0" smtClean="0">
                <a:latin typeface="+mn-ea"/>
              </a:rPr>
              <a:t>,</a:t>
            </a:r>
            <a:r>
              <a:rPr lang="ko-KR" altLang="en-US" sz="1800" spc="-150" dirty="0" smtClean="0">
                <a:latin typeface="+mn-ea"/>
              </a:rPr>
              <a:t>부모</a:t>
            </a:r>
            <a:r>
              <a:rPr lang="en-US" altLang="ko-KR" sz="1800" spc="-150" dirty="0" smtClean="0">
                <a:latin typeface="+mn-ea"/>
              </a:rPr>
              <a:t>,</a:t>
            </a:r>
            <a:r>
              <a:rPr lang="ko-KR" altLang="en-US" sz="1800" spc="-150" dirty="0" smtClean="0">
                <a:latin typeface="+mn-ea"/>
              </a:rPr>
              <a:t>교사 </a:t>
            </a:r>
            <a:r>
              <a:rPr lang="en-US" altLang="ko-KR" sz="1800" spc="-150" dirty="0" smtClean="0">
                <a:latin typeface="+mn-ea"/>
              </a:rPr>
              <a:t>3</a:t>
            </a:r>
            <a:r>
              <a:rPr lang="ko-KR" altLang="en-US" sz="1800" spc="-150" dirty="0" smtClean="0">
                <a:latin typeface="+mn-ea"/>
              </a:rPr>
              <a:t>인의 상담 유형이 가능하다</a:t>
            </a:r>
            <a:r>
              <a:rPr lang="en-US" altLang="ko-KR" sz="1800" spc="-150" dirty="0" smtClean="0">
                <a:latin typeface="+mn-ea"/>
              </a:rPr>
              <a:t>.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8245" y="2446596"/>
            <a:ext cx="1808163" cy="2551327"/>
          </a:xfrm>
          <a:prstGeom prst="rect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5690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95301" y="324878"/>
            <a:ext cx="11696699" cy="6331076"/>
          </a:xfrm>
          <a:prstGeom prst="rect">
            <a:avLst/>
          </a:prstGeom>
          <a:solidFill>
            <a:srgbClr val="EDD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706804" y="2416233"/>
            <a:ext cx="2988896" cy="69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aseline="-25000" dirty="0"/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601163" y="765424"/>
            <a:ext cx="471462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/>
            <a:r>
              <a:rPr lang="en-US" altLang="ko-KR" spc="-150" dirty="0" smtClean="0">
                <a:latin typeface="+mj-lt"/>
                <a:ea typeface="나눔스퀘어" panose="020B0600000101010101" pitchFamily="50" charset="-127"/>
                <a:cs typeface="Calibri" panose="020F0502020204030204" pitchFamily="34" charset="0"/>
              </a:rPr>
              <a:t>FINISH</a:t>
            </a:r>
          </a:p>
          <a:p>
            <a:pPr eaLnBrk="1" hangingPunct="1"/>
            <a:r>
              <a:rPr lang="en-US" altLang="ko-KR" spc="-150" dirty="0" smtClean="0">
                <a:latin typeface="+mj-lt"/>
                <a:ea typeface="나눔스퀘어" panose="020B0600000101010101" pitchFamily="50" charset="-127"/>
                <a:cs typeface="Calibri" panose="020F0502020204030204" pitchFamily="34" charset="0"/>
              </a:rPr>
              <a:t>MY</a:t>
            </a:r>
            <a:br>
              <a:rPr lang="en-US" altLang="ko-KR" spc="-150" dirty="0" smtClean="0">
                <a:latin typeface="+mj-lt"/>
                <a:ea typeface="나눔스퀘어" panose="020B0600000101010101" pitchFamily="50" charset="-127"/>
                <a:cs typeface="Calibri" panose="020F0502020204030204" pitchFamily="34" charset="0"/>
              </a:rPr>
            </a:br>
            <a:r>
              <a:rPr lang="en-US" altLang="ko-KR" spc="-150" dirty="0" smtClean="0">
                <a:latin typeface="+mj-lt"/>
                <a:ea typeface="나눔스퀘어" panose="020B0600000101010101" pitchFamily="50" charset="-127"/>
                <a:cs typeface="Calibri" panose="020F0502020204030204" pitchFamily="34" charset="0"/>
              </a:rPr>
              <a:t>PRESENTATION</a:t>
            </a:r>
            <a:r>
              <a:rPr lang="en-US" altLang="ko-KR" b="1" spc="-150" dirty="0" smtClean="0">
                <a:latin typeface="+mj-lt"/>
                <a:ea typeface="나눔스퀘어 Bold" panose="020B0600000101010101" pitchFamily="50" charset="-127"/>
                <a:cs typeface="Calibri" panose="020F0502020204030204" pitchFamily="34" charset="0"/>
              </a:rPr>
              <a:t/>
            </a:r>
            <a:br>
              <a:rPr lang="en-US" altLang="ko-KR" b="1" spc="-150" dirty="0" smtClean="0">
                <a:latin typeface="+mj-lt"/>
                <a:ea typeface="나눔스퀘어 Bold" panose="020B0600000101010101" pitchFamily="50" charset="-127"/>
                <a:cs typeface="Calibri" panose="020F0502020204030204" pitchFamily="34" charset="0"/>
              </a:rPr>
            </a:br>
            <a:r>
              <a:rPr lang="en-US" altLang="ko-KR" b="1" spc="-150" dirty="0" smtClean="0">
                <a:latin typeface="+mj-lt"/>
                <a:ea typeface="나눔스퀘어 ExtraBold" panose="020B0600000101010101" pitchFamily="50" charset="-127"/>
                <a:cs typeface="Calibri" panose="020F0502020204030204" pitchFamily="34" charset="0"/>
              </a:rPr>
              <a:t>THANK YOU</a:t>
            </a:r>
            <a:endParaRPr lang="ru-RU" altLang="ko-KR" b="1" spc="-150" dirty="0">
              <a:latin typeface="+mj-lt"/>
              <a:ea typeface="나눔스퀘어 ExtraBold" panose="020B0600000101010101" pitchFamily="50" charset="-127"/>
              <a:cs typeface="Calibri" panose="020F050202020403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3968" y="2416233"/>
            <a:ext cx="3310977" cy="2911359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20904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316</Words>
  <Application>Microsoft Office PowerPoint</Application>
  <PresentationFormat>와이드스크린</PresentationFormat>
  <Paragraphs>88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7" baseType="lpstr">
      <vt:lpstr>Helvetica Light</vt:lpstr>
      <vt:lpstr>Roboto Slab Regular</vt:lpstr>
      <vt:lpstr>나눔스퀘어</vt:lpstr>
      <vt:lpstr>나눔스퀘어 Bold</vt:lpstr>
      <vt:lpstr>나눔스퀘어 ExtraBold</vt:lpstr>
      <vt:lpstr>휴먼모음T</vt:lpstr>
      <vt:lpstr>Arial</vt:lpstr>
      <vt:lpstr>Calibri</vt:lpstr>
      <vt:lpstr>맑은 고딕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83</cp:revision>
  <dcterms:created xsi:type="dcterms:W3CDTF">2017-09-09T13:40:14Z</dcterms:created>
  <dcterms:modified xsi:type="dcterms:W3CDTF">2021-05-07T00:19:12Z</dcterms:modified>
</cp:coreProperties>
</file>