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" r:id="rId4"/>
    <p:sldId id="277" r:id="rId5"/>
    <p:sldId id="278" r:id="rId6"/>
    <p:sldId id="268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35C"/>
    <a:srgbClr val="E4B79C"/>
    <a:srgbClr val="E6D3C5"/>
    <a:srgbClr val="F9F4F1"/>
    <a:srgbClr val="EDD0BE"/>
    <a:srgbClr val="DEA886"/>
    <a:srgbClr val="DEC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0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3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1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6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7266-5F83-43E5-8B4C-B854B0D57007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08066" y="2895601"/>
            <a:ext cx="12192000" cy="398145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26" y="1905001"/>
            <a:ext cx="5998744" cy="1981200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446415" y="2172357"/>
            <a:ext cx="5586152" cy="1079500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kumimoji="0" lang="en-US" altLang="ko-KR" sz="110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4400" b="1" spc="-300" dirty="0" smtClean="0">
                <a:latin typeface="+mn-ea"/>
              </a:rPr>
              <a:t>심리상담활용</a:t>
            </a:r>
            <a:endParaRPr kumimoji="0" lang="en-US" altLang="ko-KR" sz="4400" b="1" spc="-300" dirty="0" smtClean="0">
              <a:latin typeface="+mn-e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52655" y="5154036"/>
            <a:ext cx="6226233" cy="10897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ko-KR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DATE : 20.1</a:t>
            </a:r>
            <a:r>
              <a:rPr lang="ko-KR" altLang="en-US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학기</a:t>
            </a:r>
            <a:r>
              <a:rPr lang="en-US" altLang="ko-KR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.1</a:t>
            </a:r>
            <a:r>
              <a:rPr lang="ko-KR" altLang="en-US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주차 비대면수업자료</a:t>
            </a:r>
            <a:endParaRPr lang="en-US" altLang="ko-KR" sz="2800" b="1" spc="-150" dirty="0" smtClean="0">
              <a:solidFill>
                <a:schemeClr val="tx1">
                  <a:lumMod val="75000"/>
                </a:schemeClr>
              </a:solidFill>
              <a:latin typeface="+mn-ea"/>
            </a:endParaRPr>
          </a:p>
          <a:p>
            <a:pPr eaLnBrk="1" hangingPunct="1">
              <a:buFontTx/>
              <a:buNone/>
              <a:defRPr/>
            </a:pPr>
            <a:r>
              <a:rPr lang="en-US" altLang="ko-KR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BY : </a:t>
            </a:r>
            <a:r>
              <a:rPr lang="ko-KR" altLang="en-US" sz="2800" b="1" spc="-150" dirty="0" smtClean="0">
                <a:solidFill>
                  <a:schemeClr val="tx1">
                    <a:lumMod val="75000"/>
                  </a:schemeClr>
                </a:solidFill>
                <a:latin typeface="+mn-ea"/>
              </a:rPr>
              <a:t>사회복지학과 박진영 교수</a:t>
            </a:r>
            <a:endParaRPr lang="ko-KR" altLang="en-US" sz="2800" b="1" kern="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57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13796" y="1821538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&lt;STORY 1&gt;</a:t>
            </a:r>
            <a:endParaRPr lang="en-US" altLang="ko-KR" sz="24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심리상담개론과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심리상담활용의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강의 목표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2400" b="1" spc="-150" dirty="0" smtClean="0">
              <a:latin typeface="+mn-ea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심리상담개론의 강의 목표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19</a:t>
            </a:r>
            <a:r>
              <a:rPr lang="ko-KR" altLang="en-US" sz="1600" spc="-300" dirty="0" smtClean="0">
                <a:latin typeface="+mn-ea"/>
              </a:rPr>
              <a:t>년 </a:t>
            </a:r>
            <a:r>
              <a:rPr lang="en-US" altLang="ko-KR" sz="1600" spc="-300" dirty="0" smtClean="0">
                <a:latin typeface="+mn-ea"/>
              </a:rPr>
              <a:t>2</a:t>
            </a:r>
            <a:r>
              <a:rPr lang="ko-KR" altLang="en-US" sz="1600" spc="-300" dirty="0" smtClean="0">
                <a:latin typeface="+mn-ea"/>
              </a:rPr>
              <a:t>학기 때 배웠던 심리상담개론을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기억하시죠</a:t>
            </a:r>
            <a:r>
              <a:rPr lang="en-US" altLang="ko-KR" sz="1600" spc="-300" dirty="0" smtClean="0">
                <a:latin typeface="+mn-ea"/>
              </a:rPr>
              <a:t>?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심리상담개론의 강의 목표는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latin typeface="+mn-ea"/>
              </a:rPr>
              <a:t>첫째</a:t>
            </a:r>
            <a:r>
              <a:rPr lang="en-US" altLang="ko-KR" sz="1600" b="1" spc="-300" dirty="0" smtClean="0">
                <a:latin typeface="+mn-ea"/>
              </a:rPr>
              <a:t>, </a:t>
            </a:r>
            <a:r>
              <a:rPr lang="ko-KR" altLang="en-US" sz="1600" b="1" spc="-300" dirty="0">
                <a:latin typeface="+mn-ea"/>
              </a:rPr>
              <a:t> </a:t>
            </a:r>
            <a:r>
              <a:rPr lang="ko-KR" altLang="en-US" sz="1600" b="1" spc="-300" dirty="0" smtClean="0">
                <a:latin typeface="+mn-ea"/>
              </a:rPr>
              <a:t>다양한 심리검사 도구의 사용법 습득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latin typeface="+mn-ea"/>
              </a:rPr>
              <a:t>둘째</a:t>
            </a:r>
            <a:r>
              <a:rPr lang="en-US" altLang="ko-KR" sz="1600" b="1" spc="-300" dirty="0" smtClean="0">
                <a:latin typeface="+mn-ea"/>
              </a:rPr>
              <a:t>, </a:t>
            </a:r>
            <a:r>
              <a:rPr lang="ko-KR" altLang="en-US" sz="1600" b="1" spc="-300" dirty="0">
                <a:latin typeface="+mn-ea"/>
              </a:rPr>
              <a:t> </a:t>
            </a:r>
            <a:r>
              <a:rPr lang="ko-KR" altLang="en-US" sz="1600" b="1" spc="-300" dirty="0" smtClean="0">
                <a:latin typeface="+mn-ea"/>
              </a:rPr>
              <a:t>다양한 심리검사 도구를 활용한 자아 분석</a:t>
            </a:r>
            <a:endParaRPr lang="en-US" altLang="ko-KR" sz="1600" b="1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ko-KR" sz="1600" b="1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위의 두 가지가 주요한 강의 목표였습니다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813048" y="1116431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심리상담활용의 강의 목표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20</a:t>
            </a:r>
            <a:r>
              <a:rPr lang="ko-KR" altLang="en-US" sz="1600" spc="-300" dirty="0" smtClean="0">
                <a:latin typeface="+mn-ea"/>
              </a:rPr>
              <a:t>년 </a:t>
            </a:r>
            <a:r>
              <a:rPr lang="en-US" altLang="ko-KR" sz="1600" spc="-300" dirty="0">
                <a:latin typeface="+mn-ea"/>
              </a:rPr>
              <a:t>1</a:t>
            </a:r>
            <a:r>
              <a:rPr lang="ko-KR" altLang="en-US" sz="1600" spc="-300" dirty="0" smtClean="0">
                <a:latin typeface="+mn-ea"/>
              </a:rPr>
              <a:t>학기에 배울 심리상담활용은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심리상담개론과 연계되는 과목으로서</a:t>
            </a:r>
            <a:r>
              <a:rPr lang="en-US" altLang="ko-KR" sz="1600" spc="-300" dirty="0" smtClean="0">
                <a:latin typeface="+mn-ea"/>
              </a:rPr>
              <a:t>,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심리상담활용의 강의 목표는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다음과 같습니다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latin typeface="+mn-ea"/>
              </a:rPr>
              <a:t>첫째</a:t>
            </a:r>
            <a:r>
              <a:rPr lang="en-US" altLang="ko-KR" sz="1600" b="1" spc="-300" dirty="0" smtClean="0">
                <a:latin typeface="+mn-ea"/>
              </a:rPr>
              <a:t>, </a:t>
            </a:r>
            <a:r>
              <a:rPr lang="ko-KR" altLang="en-US" sz="1600" b="1" spc="-300" dirty="0">
                <a:latin typeface="+mn-ea"/>
              </a:rPr>
              <a:t> </a:t>
            </a:r>
            <a:r>
              <a:rPr lang="ko-KR" altLang="en-US" sz="1600" b="1" spc="-300" dirty="0" smtClean="0">
                <a:latin typeface="+mn-ea"/>
              </a:rPr>
              <a:t>다양한 심리검사 도구를 활용한 타인 분석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smtClean="0">
                <a:latin typeface="+mn-ea"/>
              </a:rPr>
              <a:t>둘째</a:t>
            </a:r>
            <a:r>
              <a:rPr lang="en-US" altLang="ko-KR" sz="1600" b="1" spc="-300" dirty="0" smtClean="0">
                <a:latin typeface="+mn-ea"/>
              </a:rPr>
              <a:t>, </a:t>
            </a:r>
            <a:r>
              <a:rPr lang="ko-KR" altLang="en-US" sz="1600" b="1" spc="-300" dirty="0">
                <a:latin typeface="+mn-ea"/>
              </a:rPr>
              <a:t> </a:t>
            </a:r>
            <a:r>
              <a:rPr lang="ko-KR" altLang="en-US" sz="1600" b="1" spc="-300" dirty="0" smtClean="0">
                <a:latin typeface="+mn-ea"/>
              </a:rPr>
              <a:t>상담가로서의 개인상담</a:t>
            </a:r>
            <a:r>
              <a:rPr lang="en-US" altLang="ko-KR" sz="1600" b="1" spc="-300" dirty="0" smtClean="0">
                <a:latin typeface="+mn-ea"/>
              </a:rPr>
              <a:t>, </a:t>
            </a:r>
            <a:r>
              <a:rPr lang="ko-KR" altLang="en-US" sz="1600" b="1" spc="-300" dirty="0" smtClean="0">
                <a:latin typeface="+mn-ea"/>
              </a:rPr>
              <a:t>집단상담 운영 능</a:t>
            </a:r>
            <a:endParaRPr lang="en-US" altLang="ko-KR" sz="1600" b="1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b="1" spc="-300" dirty="0" err="1" smtClean="0">
                <a:latin typeface="+mn-ea"/>
              </a:rPr>
              <a:t>력</a:t>
            </a:r>
            <a:r>
              <a:rPr lang="ko-KR" altLang="en-US" sz="1600" b="1" spc="-300" dirty="0" smtClean="0">
                <a:latin typeface="+mn-ea"/>
              </a:rPr>
              <a:t> 습득 </a:t>
            </a:r>
            <a:r>
              <a:rPr lang="en-US" altLang="ko-KR" sz="1600" b="1" spc="-300" dirty="0" smtClean="0">
                <a:latin typeface="+mn-ea"/>
              </a:rPr>
              <a:t>(</a:t>
            </a:r>
            <a:r>
              <a:rPr lang="ko-KR" altLang="en-US" sz="1600" b="1" spc="-300" dirty="0" smtClean="0">
                <a:latin typeface="+mn-ea"/>
              </a:rPr>
              <a:t>단</a:t>
            </a:r>
            <a:r>
              <a:rPr lang="en-US" altLang="ko-KR" sz="1600" b="1" spc="-300" dirty="0" smtClean="0">
                <a:latin typeface="+mn-ea"/>
              </a:rPr>
              <a:t>, </a:t>
            </a:r>
            <a:r>
              <a:rPr lang="ko-KR" altLang="en-US" sz="1600" b="1" spc="-300" dirty="0" smtClean="0">
                <a:latin typeface="+mn-ea"/>
              </a:rPr>
              <a:t>심리검사를 활용한 상담으로 제한</a:t>
            </a:r>
            <a:r>
              <a:rPr lang="en-US" altLang="ko-KR" sz="1600" b="1" spc="-3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81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87905" y="-5333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smtClean="0">
                <a:latin typeface="+mn-ea"/>
              </a:rPr>
              <a:t>심리상담활용의 강의를 통해</a:t>
            </a:r>
            <a:r>
              <a:rPr lang="en-US" altLang="ko-KR" sz="2000" b="1" spc="-300" dirty="0" smtClean="0">
                <a:latin typeface="+mn-ea"/>
              </a:rPr>
              <a:t>..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여러분들은 </a:t>
            </a:r>
            <a:r>
              <a:rPr lang="ko-KR" altLang="en-US" sz="1600" spc="-300" dirty="0" err="1" smtClean="0">
                <a:latin typeface="+mn-ea"/>
              </a:rPr>
              <a:t>상담가로서</a:t>
            </a:r>
            <a:r>
              <a:rPr lang="en-US" altLang="ko-KR" sz="1600" spc="-300" dirty="0" smtClean="0">
                <a:latin typeface="+mn-ea"/>
              </a:rPr>
              <a:t>,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심리검사를 활용</a:t>
            </a:r>
            <a:r>
              <a:rPr lang="ko-KR" altLang="en-US" sz="1600" spc="-300" dirty="0" smtClean="0">
                <a:latin typeface="+mn-ea"/>
              </a:rPr>
              <a:t>할 줄 알아야 하고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심리검사를 활용하여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타인을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분석</a:t>
            </a:r>
            <a:r>
              <a:rPr lang="ko-KR" altLang="en-US" sz="1600" spc="-300" dirty="0" smtClean="0">
                <a:latin typeface="+mn-ea"/>
              </a:rPr>
              <a:t>해주어야 하며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심리검사를 이용한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개인 상담과</a:t>
            </a: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집단 상담을 기획</a:t>
            </a:r>
            <a:r>
              <a:rPr lang="en-US" altLang="ko-KR" sz="1600" spc="-30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spc="-300" dirty="0" smtClean="0">
                <a:solidFill>
                  <a:srgbClr val="0070C0"/>
                </a:solidFill>
                <a:latin typeface="+mn-ea"/>
              </a:rPr>
              <a:t>운영</a:t>
            </a:r>
            <a:r>
              <a:rPr lang="ko-KR" altLang="en-US" sz="1600" spc="-300" dirty="0" smtClean="0">
                <a:latin typeface="+mn-ea"/>
              </a:rPr>
              <a:t>할 줄 알아야 합니다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위의 </a:t>
            </a:r>
            <a:r>
              <a:rPr lang="en-US" altLang="ko-KR" sz="1600" spc="-300" dirty="0" smtClean="0">
                <a:latin typeface="+mn-ea"/>
              </a:rPr>
              <a:t>3</a:t>
            </a:r>
            <a:r>
              <a:rPr lang="ko-KR" altLang="en-US" sz="1600" spc="-300" dirty="0" smtClean="0">
                <a:latin typeface="+mn-ea"/>
              </a:rPr>
              <a:t>가지의 세부 목표가 달성되는 것이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심리상담활용의 강의 목표입니다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41209" y="1105679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&lt;</a:t>
            </a:r>
            <a:r>
              <a:rPr lang="ko-KR" altLang="en-US" sz="1600" b="1" spc="-300" dirty="0" smtClean="0">
                <a:solidFill>
                  <a:srgbClr val="0070C0"/>
                </a:solidFill>
                <a:latin typeface="+mn-ea"/>
              </a:rPr>
              <a:t>과제</a:t>
            </a:r>
            <a:r>
              <a:rPr lang="en-US" altLang="ko-KR" sz="1600" b="1" spc="-300" dirty="0" smtClean="0">
                <a:solidFill>
                  <a:srgbClr val="0070C0"/>
                </a:solidFill>
                <a:latin typeface="+mn-ea"/>
              </a:rPr>
              <a:t>1&gt;</a:t>
            </a:r>
            <a:endParaRPr lang="en-US" altLang="ko-KR" sz="1600" b="1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b="1" spc="-300" dirty="0" err="1" smtClean="0">
                <a:latin typeface="+mn-ea"/>
              </a:rPr>
              <a:t>상담가로서</a:t>
            </a:r>
            <a:r>
              <a:rPr lang="ko-KR" altLang="en-US" sz="2000" b="1" spc="-300" dirty="0" smtClean="0">
                <a:latin typeface="+mn-ea"/>
              </a:rPr>
              <a:t> 기본 자세 익히기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① 탁상 거울을 준비한다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거울의 크기는 자신의 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상체가 비춰질 만한 가로 세로</a:t>
            </a:r>
            <a:r>
              <a:rPr lang="en-US" altLang="ko-KR" sz="1600" spc="-300" dirty="0">
                <a:latin typeface="+mn-ea"/>
              </a:rPr>
              <a:t> </a:t>
            </a:r>
            <a:r>
              <a:rPr lang="ko-KR" altLang="en-US" sz="1600" spc="-300" dirty="0" smtClean="0">
                <a:latin typeface="+mn-ea"/>
              </a:rPr>
              <a:t>약 </a:t>
            </a:r>
            <a:r>
              <a:rPr lang="en-US" altLang="ko-KR" sz="1600" spc="-300" dirty="0" smtClean="0">
                <a:latin typeface="+mn-ea"/>
              </a:rPr>
              <a:t>25cm</a:t>
            </a:r>
            <a:r>
              <a:rPr lang="ko-KR" altLang="en-US" sz="1600" spc="-300" dirty="0" smtClean="0">
                <a:latin typeface="+mn-ea"/>
              </a:rPr>
              <a:t> 정도 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크기의 거울이면 된다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한 학기 동안 수시로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사용할 것이기에 가장 저렴한 것으로 구매한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      </a:t>
            </a:r>
            <a:r>
              <a:rPr lang="ko-KR" altLang="en-US" sz="1600" spc="-300" dirty="0" smtClean="0">
                <a:latin typeface="+mn-ea"/>
              </a:rPr>
              <a:t>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② </a:t>
            </a:r>
            <a:r>
              <a:rPr lang="ko-KR" altLang="en-US" sz="1600" spc="-300" dirty="0" smtClean="0">
                <a:latin typeface="+mn-ea"/>
              </a:rPr>
              <a:t>거울에 비춰지는 자신의 얼굴을 보면서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(</a:t>
            </a:r>
            <a:r>
              <a:rPr lang="ko-KR" altLang="en-US" sz="1600" spc="-300" dirty="0" smtClean="0">
                <a:latin typeface="+mn-ea"/>
              </a:rPr>
              <a:t>무척 힘든 일이다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안다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하지만 해야 한다</a:t>
            </a:r>
            <a:r>
              <a:rPr lang="en-US" altLang="ko-KR" sz="1600" spc="-300" dirty="0" smtClean="0">
                <a:latin typeface="+mn-ea"/>
              </a:rPr>
              <a:t>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자신이 타인에게 이야기할 때의 자세를 점검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해본다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누군가는 지나치게 손동작이 많거나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누군가는 고개가 </a:t>
            </a:r>
            <a:r>
              <a:rPr lang="ko-KR" altLang="en-US" sz="1600" spc="-300" dirty="0" err="1" smtClean="0">
                <a:latin typeface="+mn-ea"/>
              </a:rPr>
              <a:t>삐딱하다거나</a:t>
            </a:r>
            <a:r>
              <a:rPr lang="ko-KR" altLang="en-US" sz="1600" spc="-300" dirty="0" smtClean="0">
                <a:latin typeface="+mn-ea"/>
              </a:rPr>
              <a:t> 고쳐야 할 습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관이 눈에 보이게 될 것이다</a:t>
            </a:r>
            <a:r>
              <a:rPr lang="en-US" altLang="ko-KR" sz="1600" spc="-300" dirty="0" smtClean="0">
                <a:latin typeface="+mn-ea"/>
              </a:rPr>
              <a:t>. </a:t>
            </a:r>
            <a:r>
              <a:rPr lang="ko-KR" altLang="en-US" sz="1600" spc="-300" dirty="0" smtClean="0">
                <a:latin typeface="+mn-ea"/>
              </a:rPr>
              <a:t>교정해 나가야 한</a:t>
            </a:r>
            <a:endParaRPr lang="en-US" altLang="ko-KR" sz="1600" spc="-30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>
                <a:latin typeface="+mn-ea"/>
              </a:rPr>
              <a:t> </a:t>
            </a:r>
            <a:r>
              <a:rPr lang="en-US" altLang="ko-KR" sz="1600" spc="-300" dirty="0" smtClean="0">
                <a:latin typeface="+mn-ea"/>
              </a:rPr>
              <a:t>     </a:t>
            </a:r>
            <a:r>
              <a:rPr lang="ko-KR" altLang="en-US" sz="1600" spc="-300" dirty="0" smtClean="0">
                <a:latin typeface="+mn-ea"/>
              </a:rPr>
              <a:t>다</a:t>
            </a:r>
            <a:r>
              <a:rPr lang="en-US" altLang="ko-KR" sz="1600" spc="-300" dirty="0" smtClean="0">
                <a:latin typeface="+mn-ea"/>
              </a:rPr>
              <a:t>.  </a:t>
            </a:r>
            <a:r>
              <a:rPr lang="ko-KR" altLang="en-US" sz="1600" spc="-300" dirty="0" smtClean="0">
                <a:latin typeface="+mn-ea"/>
              </a:rPr>
              <a:t>꾸준히 </a:t>
            </a:r>
            <a:r>
              <a:rPr lang="en-US" altLang="ko-KR" sz="1600" spc="-300" dirty="0" smtClean="0">
                <a:latin typeface="+mn-ea"/>
              </a:rPr>
              <a:t>1</a:t>
            </a:r>
            <a:r>
              <a:rPr lang="ko-KR" altLang="en-US" sz="1600" spc="-300" dirty="0" smtClean="0">
                <a:latin typeface="+mn-ea"/>
              </a:rPr>
              <a:t>일 </a:t>
            </a:r>
            <a:r>
              <a:rPr lang="en-US" altLang="ko-KR" sz="1600" spc="-300" dirty="0">
                <a:latin typeface="+mn-ea"/>
              </a:rPr>
              <a:t>1</a:t>
            </a:r>
            <a:r>
              <a:rPr lang="en-US" altLang="ko-KR" sz="1600" spc="-300" dirty="0" smtClean="0">
                <a:latin typeface="+mn-ea"/>
              </a:rPr>
              <a:t>0</a:t>
            </a:r>
            <a:r>
              <a:rPr lang="ko-KR" altLang="en-US" sz="1600" spc="-300" dirty="0" smtClean="0">
                <a:latin typeface="+mn-ea"/>
              </a:rPr>
              <a:t>분씩 연습해본다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13795" y="1904666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&lt;STORY 2&gt;</a:t>
            </a:r>
            <a:endParaRPr lang="en-US" altLang="ko-KR" sz="2400" b="1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상담가로서의 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기본 자세 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익히기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2400" b="1" spc="-1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14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b="1" spc="-300" dirty="0" smtClean="0">
                <a:latin typeface="+mn-ea"/>
              </a:rPr>
              <a:t>MBTI</a:t>
            </a:r>
            <a:r>
              <a:rPr lang="ko-KR" altLang="en-US" sz="2000" b="1" spc="-300" dirty="0">
                <a:latin typeface="+mn-ea"/>
              </a:rPr>
              <a:t> </a:t>
            </a:r>
            <a:r>
              <a:rPr lang="ko-KR" altLang="en-US" sz="2000" b="1" spc="-300" dirty="0" smtClean="0">
                <a:latin typeface="+mn-ea"/>
              </a:rPr>
              <a:t>검사를 시작하며</a:t>
            </a:r>
            <a:r>
              <a:rPr lang="en-US" altLang="ko-KR" sz="2000" b="1" spc="-300" dirty="0" smtClean="0">
                <a:latin typeface="+mn-ea"/>
              </a:rPr>
              <a:t>.. </a:t>
            </a:r>
            <a:endParaRPr lang="en-US" altLang="ko-KR" sz="20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MBTI</a:t>
            </a:r>
            <a:r>
              <a:rPr lang="ko-KR" altLang="en-US" sz="1600" spc="-300" dirty="0" smtClean="0">
                <a:latin typeface="+mn-ea"/>
              </a:rPr>
              <a:t>는 사람들의 차이점과 갈등을 이해하고자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>
                <a:latin typeface="+mn-ea"/>
              </a:rPr>
              <a:t>개</a:t>
            </a:r>
            <a:r>
              <a:rPr lang="ko-KR" altLang="en-US" sz="1600" spc="-300" dirty="0" smtClean="0">
                <a:latin typeface="+mn-ea"/>
              </a:rPr>
              <a:t>발된 심리검사도구이다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spc="-300" dirty="0" smtClean="0">
                <a:latin typeface="+mn-ea"/>
              </a:rPr>
              <a:t>MBTI</a:t>
            </a:r>
            <a:r>
              <a:rPr lang="ko-KR" altLang="en-US" sz="1600" spc="-300" dirty="0" smtClean="0">
                <a:latin typeface="+mn-ea"/>
              </a:rPr>
              <a:t>는 심리학자 칼 융</a:t>
            </a:r>
            <a:r>
              <a:rPr lang="en-US" altLang="ko-KR" sz="1600" spc="-300" dirty="0" smtClean="0">
                <a:latin typeface="+mn-ea"/>
              </a:rPr>
              <a:t>(C. G. Jung)</a:t>
            </a:r>
            <a:r>
              <a:rPr lang="ko-KR" altLang="en-US" sz="1600" spc="-300" dirty="0" smtClean="0">
                <a:latin typeface="+mn-ea"/>
              </a:rPr>
              <a:t>의 이론을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요점으로 하여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인간 행동이 그 다양성으로 인해 종잡을 수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없는 것 같아 보여도 사실은 아주 질서정연하고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일관된 경향이 있다는 사실에 기반하여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개발되었다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성격은 좋고 나쁨이 없다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따라서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이 검사의 결과 역시 여러분의 성격이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좋으냐 나쁘냐 </a:t>
            </a:r>
            <a:r>
              <a:rPr lang="ko-KR" altLang="en-US" sz="1600" spc="-300" dirty="0" err="1" smtClean="0">
                <a:latin typeface="+mn-ea"/>
              </a:rPr>
              <a:t>를</a:t>
            </a:r>
            <a:r>
              <a:rPr lang="ko-KR" altLang="en-US" sz="1600" spc="-300" dirty="0" smtClean="0">
                <a:latin typeface="+mn-ea"/>
              </a:rPr>
              <a:t> 알려주지 않는다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41209" y="1105679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fontScale="92500"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>
                <a:latin typeface="+mn-ea"/>
              </a:rPr>
              <a:t>다만</a:t>
            </a:r>
            <a:r>
              <a:rPr lang="en-US" altLang="ko-KR" sz="1600" spc="-300" dirty="0">
                <a:latin typeface="+mn-ea"/>
              </a:rPr>
              <a:t>, </a:t>
            </a:r>
            <a:r>
              <a:rPr lang="ko-KR" altLang="en-US" sz="1600" spc="-300" dirty="0">
                <a:latin typeface="+mn-ea"/>
              </a:rPr>
              <a:t>각 개인마다 타고난 기질적인 혹은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성격적 </a:t>
            </a:r>
            <a:r>
              <a:rPr lang="ko-KR" altLang="en-US" sz="1600" spc="-300" dirty="0">
                <a:latin typeface="+mn-ea"/>
              </a:rPr>
              <a:t>특성을 알려주는 이른바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600" b="1" spc="-3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“</a:t>
            </a:r>
            <a:r>
              <a:rPr lang="ko-KR" altLang="en-US" sz="1600" b="1" spc="-3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비 진단 검사</a:t>
            </a:r>
            <a:r>
              <a:rPr lang="en-US" altLang="ko-KR" sz="1600" b="1" spc="-3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” </a:t>
            </a:r>
            <a:r>
              <a:rPr lang="ko-KR" altLang="en-US" sz="1600" spc="-300" dirty="0">
                <a:latin typeface="+mn-ea"/>
              </a:rPr>
              <a:t>이다</a:t>
            </a:r>
            <a:r>
              <a:rPr lang="en-US" altLang="ko-KR" sz="1600" spc="-300" dirty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이 검사는 본인이 직접 체크하여 결과를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도출해내도록 구성되어 있다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따라서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검사에 임하는 나 자신이 솔직하지 않게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응답한다면 그 결과 역시 정확한 나를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표현하기가 어려워진다</a:t>
            </a:r>
            <a:r>
              <a:rPr lang="en-US" altLang="ko-KR" sz="1600" spc="-300" dirty="0" smtClean="0"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즉</a:t>
            </a:r>
            <a:r>
              <a:rPr lang="en-US" altLang="ko-KR" sz="1600" spc="-300" dirty="0" smtClean="0">
                <a:latin typeface="+mn-ea"/>
              </a:rPr>
              <a:t>, </a:t>
            </a:r>
            <a:r>
              <a:rPr lang="ko-KR" altLang="en-US" sz="1600" spc="-300" dirty="0" smtClean="0">
                <a:latin typeface="+mn-ea"/>
              </a:rPr>
              <a:t>자기 본래의 성격이 아니라 자기가 원하는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모습의  성격으로 나올 수 있다는 이야기다</a:t>
            </a:r>
            <a:r>
              <a:rPr lang="en-US" altLang="ko-KR" sz="1600" spc="-30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이러한 실수를 범하지 않기 위해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여러분은 지금부터 시작되는 질문에 대해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내가 평상시에 실제로 선택하는 행동</a:t>
            </a:r>
            <a:r>
              <a:rPr lang="en-US" altLang="ko-KR" sz="1600" spc="-300" dirty="0">
                <a:latin typeface="+mn-ea"/>
              </a:rPr>
              <a:t> </a:t>
            </a:r>
            <a:r>
              <a:rPr lang="ko-KR" altLang="en-US" sz="1600" spc="-300" dirty="0" smtClean="0">
                <a:latin typeface="+mn-ea"/>
              </a:rPr>
              <a:t>혹은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나에게 익숙한 답에 체크를 해야 한다</a:t>
            </a:r>
            <a:r>
              <a:rPr lang="en-US" altLang="ko-KR" sz="1600" spc="-300" dirty="0" smtClean="0"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너무 많은 시간을 할애하거나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깊이 고민하지 말고  평소 내가 익숙하고 </a:t>
            </a:r>
            <a:endParaRPr lang="en-US" altLang="ko-KR" sz="16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600" spc="-300" dirty="0" smtClean="0">
                <a:latin typeface="+mn-ea"/>
              </a:rPr>
              <a:t>편안한</a:t>
            </a:r>
            <a:r>
              <a:rPr lang="en-US" altLang="ko-KR" sz="1600" spc="-300" dirty="0">
                <a:latin typeface="+mn-ea"/>
              </a:rPr>
              <a:t> </a:t>
            </a:r>
            <a:r>
              <a:rPr lang="ko-KR" altLang="en-US" sz="1600" spc="-300" dirty="0" smtClean="0">
                <a:latin typeface="+mn-ea"/>
              </a:rPr>
              <a:t>것에 체크해 나가면 된다</a:t>
            </a:r>
            <a:r>
              <a:rPr lang="en-US" altLang="ko-KR" sz="1600" spc="-300" dirty="0" smtClean="0">
                <a:latin typeface="+mn-ea"/>
              </a:rPr>
              <a:t>.</a:t>
            </a:r>
            <a:endParaRPr lang="en-US" altLang="ko-KR" sz="1600" spc="-300" dirty="0" smtClean="0"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613795" y="1904666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&lt;STORY 3&gt;</a:t>
            </a:r>
            <a:endParaRPr lang="en-US" altLang="ko-KR" sz="2400" b="1" spc="-150" dirty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    </a:t>
            </a:r>
            <a:r>
              <a:rPr lang="ko-KR" altLang="en-US" sz="2800" b="1" spc="-150" dirty="0" err="1" smtClean="0">
                <a:latin typeface="+mn-ea"/>
              </a:rPr>
              <a:t>내담자에게</a:t>
            </a:r>
            <a:r>
              <a:rPr lang="ko-KR" altLang="en-US" sz="2800" b="1" spc="-150" dirty="0" smtClean="0">
                <a:latin typeface="+mn-ea"/>
              </a:rPr>
              <a:t> </a:t>
            </a:r>
            <a:endParaRPr lang="en-US" altLang="ko-KR" sz="2800" b="1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800" b="1" spc="-150" dirty="0">
                <a:latin typeface="+mn-ea"/>
              </a:rPr>
              <a:t> </a:t>
            </a:r>
            <a:r>
              <a:rPr lang="en-US" altLang="ko-KR" sz="2800" b="1" spc="-150" dirty="0" smtClean="0">
                <a:latin typeface="+mn-ea"/>
              </a:rPr>
              <a:t>  MBTI</a:t>
            </a:r>
            <a:r>
              <a:rPr lang="ko-KR" altLang="en-US" sz="2800" b="1" spc="-150" dirty="0" smtClean="0">
                <a:latin typeface="+mn-ea"/>
              </a:rPr>
              <a:t>의 개요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설명하기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2400" b="1" spc="-1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30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053888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77992" y="16798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328410" y="1170335"/>
            <a:ext cx="3603101" cy="468551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41209" y="1105679"/>
            <a:ext cx="3603101" cy="475017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1600" spc="-300" dirty="0" smtClean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70300" y="1186744"/>
            <a:ext cx="3319318" cy="1864023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800" b="1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000" b="1" spc="-150" dirty="0" err="1" smtClean="0">
                <a:latin typeface="+mn-ea"/>
              </a:rPr>
              <a:t>심리검사의</a:t>
            </a:r>
            <a:r>
              <a:rPr lang="ko-KR" altLang="en-US" sz="2000" b="1" spc="-150" dirty="0" smtClean="0">
                <a:latin typeface="+mn-ea"/>
              </a:rPr>
              <a:t> 개요를 </a:t>
            </a:r>
            <a:endParaRPr lang="en-US" altLang="ko-KR" sz="20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000" b="1" spc="-150" dirty="0" err="1" smtClean="0">
                <a:latin typeface="+mn-ea"/>
              </a:rPr>
              <a:t>내담자에게</a:t>
            </a:r>
            <a:r>
              <a:rPr lang="ko-KR" altLang="en-US" sz="2000" b="1" spc="-150" dirty="0" smtClean="0">
                <a:latin typeface="+mn-ea"/>
              </a:rPr>
              <a:t> 전달하는 것이</a:t>
            </a:r>
            <a:endParaRPr lang="en-US" altLang="ko-KR" sz="20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000" b="1" spc="-150" dirty="0" smtClean="0">
                <a:latin typeface="+mn-ea"/>
              </a:rPr>
              <a:t>심리검사를 활용한</a:t>
            </a:r>
            <a:endParaRPr lang="en-US" altLang="ko-KR" sz="20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000" b="1" spc="-150" dirty="0" smtClean="0">
                <a:latin typeface="+mn-ea"/>
              </a:rPr>
              <a:t>상담의 </a:t>
            </a:r>
            <a:r>
              <a:rPr lang="en-US" altLang="ko-KR" sz="2000" b="1" spc="-150" dirty="0" smtClean="0">
                <a:latin typeface="+mn-ea"/>
              </a:rPr>
              <a:t>opening</a:t>
            </a:r>
            <a:r>
              <a:rPr lang="ko-KR" altLang="en-US" sz="2000" b="1" spc="-150" dirty="0" smtClean="0">
                <a:latin typeface="+mn-ea"/>
              </a:rPr>
              <a:t>이다</a:t>
            </a:r>
            <a:r>
              <a:rPr lang="en-US" altLang="ko-KR" sz="2000" b="1" spc="-150" dirty="0" smtClean="0">
                <a:latin typeface="+mn-ea"/>
              </a:rPr>
              <a:t>.</a:t>
            </a:r>
            <a:endParaRPr lang="en-US" altLang="ko-KR" sz="2000" b="1" spc="-150" dirty="0" smtClean="0">
              <a:latin typeface="+mn-ea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95673" y="2955293"/>
            <a:ext cx="3494249" cy="2672420"/>
          </a:xfrm>
          <a:prstGeom prst="rect">
            <a:avLst/>
          </a:prstGeom>
          <a:ln>
            <a:noFill/>
          </a:ln>
        </p:spPr>
        <p:txBody>
          <a:bodyPr rtlCol="0">
            <a:normAutofit fontScale="92500" lnSpcReduction="2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&lt;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과제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2&gt;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 smtClean="0">
                <a:latin typeface="+mn-ea"/>
              </a:rPr>
              <a:t>① “</a:t>
            </a:r>
            <a:r>
              <a:rPr lang="ko-KR" altLang="en-US" sz="1600" spc="-150" dirty="0" err="1" smtClean="0">
                <a:latin typeface="+mn-ea"/>
              </a:rPr>
              <a:t>상담가로서</a:t>
            </a:r>
            <a:r>
              <a:rPr lang="en-US" altLang="ko-KR" sz="1600" spc="-150" dirty="0" smtClean="0">
                <a:latin typeface="+mn-ea"/>
              </a:rPr>
              <a:t>”</a:t>
            </a:r>
            <a:r>
              <a:rPr lang="ko-KR" altLang="en-US" sz="1600" spc="-150" dirty="0" smtClean="0">
                <a:latin typeface="+mn-ea"/>
              </a:rPr>
              <a:t> 말해야 한다</a:t>
            </a:r>
            <a:r>
              <a:rPr lang="en-US" altLang="ko-KR" sz="1600" spc="-150" dirty="0" smtClean="0">
                <a:latin typeface="+mn-ea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    즉 전문가답게 부드러우나 </a:t>
            </a:r>
            <a:r>
              <a:rPr lang="ko-KR" altLang="en-US" sz="1600" spc="-150" dirty="0" err="1" smtClean="0">
                <a:latin typeface="+mn-ea"/>
              </a:rPr>
              <a:t>신뢰로운</a:t>
            </a:r>
            <a:r>
              <a:rPr lang="ko-KR" altLang="en-US" sz="1600" spc="-150" dirty="0" smtClean="0">
                <a:latin typeface="+mn-ea"/>
              </a:rPr>
              <a:t> </a:t>
            </a:r>
            <a:endParaRPr lang="en-US" altLang="ko-KR" sz="1600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>
                <a:latin typeface="+mn-ea"/>
              </a:rPr>
              <a:t> </a:t>
            </a:r>
            <a:r>
              <a:rPr lang="en-US" altLang="ko-KR" sz="1600" spc="-150" dirty="0" smtClean="0">
                <a:latin typeface="+mn-ea"/>
              </a:rPr>
              <a:t>   </a:t>
            </a:r>
            <a:r>
              <a:rPr lang="ko-KR" altLang="en-US" sz="1600" spc="-150" dirty="0" smtClean="0">
                <a:latin typeface="+mn-ea"/>
              </a:rPr>
              <a:t>톤으로 개요를 설명할 수 있어야 한다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 smtClean="0">
                <a:latin typeface="+mn-ea"/>
              </a:rPr>
              <a:t>② </a:t>
            </a:r>
            <a:r>
              <a:rPr lang="ko-KR" altLang="en-US" sz="1600" spc="-150" dirty="0" smtClean="0">
                <a:latin typeface="+mn-ea"/>
              </a:rPr>
              <a:t>앞 장에 써진 개요를 책 읽듯 말하지 </a:t>
            </a:r>
            <a:endParaRPr lang="en-US" altLang="ko-KR" sz="1600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>
                <a:latin typeface="+mn-ea"/>
              </a:rPr>
              <a:t> </a:t>
            </a:r>
            <a:r>
              <a:rPr lang="en-US" altLang="ko-KR" sz="1600" spc="-150" dirty="0" smtClean="0">
                <a:latin typeface="+mn-ea"/>
              </a:rPr>
              <a:t>   </a:t>
            </a:r>
            <a:r>
              <a:rPr lang="ko-KR" altLang="en-US" sz="1600" spc="-150" dirty="0" smtClean="0">
                <a:latin typeface="+mn-ea"/>
              </a:rPr>
              <a:t>말고 대화하듯 설명하듯 편안한 어조</a:t>
            </a:r>
            <a:endParaRPr lang="en-US" altLang="ko-KR" sz="1600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>
                <a:latin typeface="+mn-ea"/>
              </a:rPr>
              <a:t> </a:t>
            </a:r>
            <a:r>
              <a:rPr lang="en-US" altLang="ko-KR" sz="1600" spc="-150" dirty="0" smtClean="0">
                <a:latin typeface="+mn-ea"/>
              </a:rPr>
              <a:t>   </a:t>
            </a:r>
            <a:r>
              <a:rPr lang="ko-KR" altLang="en-US" sz="1600" spc="-150" dirty="0" smtClean="0">
                <a:latin typeface="+mn-ea"/>
              </a:rPr>
              <a:t>로 이끌어가야 한다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 smtClean="0">
                <a:latin typeface="+mn-ea"/>
              </a:rPr>
              <a:t>③ </a:t>
            </a:r>
            <a:r>
              <a:rPr lang="ko-KR" altLang="en-US" sz="1600" spc="-150" dirty="0" smtClean="0">
                <a:latin typeface="+mn-ea"/>
              </a:rPr>
              <a:t>여러가지 버전으로 연습한다</a:t>
            </a:r>
            <a:r>
              <a:rPr lang="en-US" altLang="ko-KR" sz="1600" spc="-150" dirty="0" smtClean="0">
                <a:latin typeface="+mn-ea"/>
              </a:rPr>
              <a:t>. </a:t>
            </a:r>
            <a:r>
              <a:rPr lang="ko-KR" altLang="en-US" sz="1600" spc="-150" dirty="0" smtClean="0">
                <a:latin typeface="+mn-ea"/>
              </a:rPr>
              <a:t>즉</a:t>
            </a:r>
            <a:r>
              <a:rPr lang="en-US" altLang="ko-KR" sz="1600" spc="-150" dirty="0" smtClean="0">
                <a:latin typeface="+mn-ea"/>
              </a:rPr>
              <a:t>, </a:t>
            </a:r>
            <a:r>
              <a:rPr lang="ko-KR" altLang="en-US" sz="1600" spc="-150" dirty="0" smtClean="0">
                <a:latin typeface="+mn-ea"/>
              </a:rPr>
              <a:t>성인</a:t>
            </a:r>
            <a:endParaRPr lang="en-US" altLang="ko-KR" sz="1600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>
                <a:latin typeface="+mn-ea"/>
              </a:rPr>
              <a:t> </a:t>
            </a:r>
            <a:r>
              <a:rPr lang="en-US" altLang="ko-KR" sz="1600" spc="-150" dirty="0" smtClean="0">
                <a:latin typeface="+mn-ea"/>
              </a:rPr>
              <a:t>   </a:t>
            </a:r>
            <a:r>
              <a:rPr lang="ko-KR" altLang="en-US" sz="1600" spc="-150" dirty="0" smtClean="0">
                <a:latin typeface="+mn-ea"/>
              </a:rPr>
              <a:t>에게</a:t>
            </a:r>
            <a:r>
              <a:rPr lang="en-US" altLang="ko-KR" sz="1600" spc="-150" dirty="0" smtClean="0">
                <a:latin typeface="+mn-ea"/>
              </a:rPr>
              <a:t>, </a:t>
            </a:r>
            <a:r>
              <a:rPr lang="ko-KR" altLang="en-US" sz="1600" spc="-150" dirty="0" smtClean="0">
                <a:latin typeface="+mn-ea"/>
              </a:rPr>
              <a:t>아동에게</a:t>
            </a:r>
            <a:r>
              <a:rPr lang="en-US" altLang="ko-KR" sz="1600" spc="-150" dirty="0">
                <a:latin typeface="+mn-ea"/>
              </a:rPr>
              <a:t> </a:t>
            </a:r>
            <a:r>
              <a:rPr lang="ko-KR" altLang="en-US" sz="1600" spc="-150" dirty="0" smtClean="0">
                <a:latin typeface="+mn-ea"/>
              </a:rPr>
              <a:t>이렇게 상황을 다양하게 </a:t>
            </a:r>
            <a:endParaRPr lang="en-US" altLang="ko-KR" sz="1600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>
                <a:latin typeface="+mn-ea"/>
              </a:rPr>
              <a:t> </a:t>
            </a:r>
            <a:r>
              <a:rPr lang="en-US" altLang="ko-KR" sz="1600" spc="-150" dirty="0" smtClean="0">
                <a:latin typeface="+mn-ea"/>
              </a:rPr>
              <a:t>   </a:t>
            </a:r>
            <a:r>
              <a:rPr lang="ko-KR" altLang="en-US" sz="1600" spc="-150" dirty="0" smtClean="0">
                <a:latin typeface="+mn-ea"/>
              </a:rPr>
              <a:t>설정하고 내담자의 수준에 맞게 연습한다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613795" y="1904666"/>
            <a:ext cx="2727643" cy="2469647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400" b="1" spc="-150" dirty="0" smtClean="0">
                <a:latin typeface="+mn-ea"/>
              </a:rPr>
              <a:t>&lt;STORY 3&gt;</a:t>
            </a:r>
            <a:endParaRPr lang="en-US" altLang="ko-KR" sz="2400" b="1" spc="-150" dirty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    </a:t>
            </a:r>
            <a:r>
              <a:rPr lang="ko-KR" altLang="en-US" sz="2800" b="1" spc="-150" dirty="0" err="1" smtClean="0">
                <a:latin typeface="+mn-ea"/>
              </a:rPr>
              <a:t>내담자에게</a:t>
            </a:r>
            <a:r>
              <a:rPr lang="ko-KR" altLang="en-US" sz="2800" b="1" spc="-150" dirty="0" smtClean="0">
                <a:latin typeface="+mn-ea"/>
              </a:rPr>
              <a:t> </a:t>
            </a:r>
            <a:endParaRPr lang="en-US" altLang="ko-KR" sz="2800" b="1" spc="-150" dirty="0" smtClean="0"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800" b="1" spc="-150" dirty="0">
                <a:latin typeface="+mn-ea"/>
              </a:rPr>
              <a:t> </a:t>
            </a:r>
            <a:r>
              <a:rPr lang="en-US" altLang="ko-KR" sz="2800" b="1" spc="-150" dirty="0" smtClean="0">
                <a:latin typeface="+mn-ea"/>
              </a:rPr>
              <a:t>  MBTI</a:t>
            </a:r>
            <a:r>
              <a:rPr lang="ko-KR" altLang="en-US" sz="2800" b="1" spc="-150" dirty="0" smtClean="0">
                <a:latin typeface="+mn-ea"/>
              </a:rPr>
              <a:t>의 개요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설명하기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2400" b="1" spc="-150" dirty="0" smtClean="0"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3047" y="1424361"/>
            <a:ext cx="1726450" cy="2088733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9575416" y="1424361"/>
            <a:ext cx="1732975" cy="1366359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800" b="1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err="1" smtClean="0">
                <a:latin typeface="+mn-ea"/>
              </a:rPr>
              <a:t>집사부일체</a:t>
            </a:r>
            <a:r>
              <a:rPr lang="ko-KR" altLang="en-US" sz="1600" b="1" spc="-150" dirty="0" smtClean="0">
                <a:latin typeface="+mn-ea"/>
              </a:rPr>
              <a:t> </a:t>
            </a:r>
            <a:r>
              <a:rPr lang="en-US" altLang="ko-KR" sz="1600" b="1" spc="-150" dirty="0" smtClean="0">
                <a:latin typeface="+mn-ea"/>
              </a:rPr>
              <a:t>38</a:t>
            </a:r>
            <a:r>
              <a:rPr lang="ko-KR" altLang="en-US" sz="1600" b="1" spc="-150" dirty="0" smtClean="0">
                <a:latin typeface="+mn-ea"/>
              </a:rPr>
              <a:t>회</a:t>
            </a:r>
            <a:endParaRPr lang="en-US" altLang="ko-KR" sz="16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b="1" spc="-150" dirty="0" smtClean="0">
                <a:latin typeface="+mn-ea"/>
              </a:rPr>
              <a:t>(18.9.30</a:t>
            </a:r>
            <a:r>
              <a:rPr lang="ko-KR" altLang="en-US" sz="1600" b="1" spc="-150" dirty="0" smtClean="0">
                <a:latin typeface="+mn-ea"/>
              </a:rPr>
              <a:t> 방송</a:t>
            </a:r>
            <a:r>
              <a:rPr lang="en-US" altLang="ko-KR" sz="1600" b="1" spc="-150" dirty="0" smtClean="0">
                <a:latin typeface="+mn-ea"/>
              </a:rPr>
              <a:t>)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7792372" y="3623082"/>
            <a:ext cx="3494249" cy="2154263"/>
          </a:xfrm>
          <a:prstGeom prst="rect">
            <a:avLst/>
          </a:prstGeom>
          <a:ln>
            <a:noFill/>
          </a:ln>
        </p:spPr>
        <p:txBody>
          <a:bodyPr rtlCol="0">
            <a:normAutofit fontScale="92500"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&lt;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과제 </a:t>
            </a:r>
            <a:r>
              <a:rPr lang="en-US" altLang="ko-KR" sz="1600" b="1" spc="-150" dirty="0">
                <a:solidFill>
                  <a:srgbClr val="0070C0"/>
                </a:solidFill>
                <a:latin typeface="+mn-ea"/>
              </a:rPr>
              <a:t>3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&gt;</a:t>
            </a:r>
            <a:endParaRPr lang="en-US" altLang="ko-KR" sz="1600" b="1" spc="-150" dirty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위에 안내된 영상을 보자</a:t>
            </a:r>
            <a:r>
              <a:rPr lang="en-US" altLang="ko-KR" sz="1600" spc="-150" dirty="0" smtClean="0">
                <a:latin typeface="+mn-ea"/>
              </a:rPr>
              <a:t>. </a:t>
            </a:r>
            <a:r>
              <a:rPr lang="ko-KR" altLang="en-US" sz="1600" spc="-150" dirty="0" smtClean="0">
                <a:latin typeface="+mn-ea"/>
              </a:rPr>
              <a:t>심리학을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전공하고 있는 신애라 씨가 </a:t>
            </a:r>
            <a:r>
              <a:rPr lang="ko-KR" altLang="en-US" sz="1600" spc="-150" dirty="0" err="1" smtClean="0">
                <a:latin typeface="+mn-ea"/>
              </a:rPr>
              <a:t>집사부일체</a:t>
            </a:r>
            <a:r>
              <a:rPr lang="ko-KR" altLang="en-US" sz="1600" spc="-150" dirty="0" smtClean="0">
                <a:latin typeface="+mn-ea"/>
              </a:rPr>
              <a:t>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멤버들에게 히포크라테스 기질 테스트를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해주는 장면이 나온다</a:t>
            </a:r>
            <a:r>
              <a:rPr lang="en-US" altLang="ko-KR" sz="1600" spc="-150" dirty="0" smtClean="0"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편안한 어조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부드럽지만 </a:t>
            </a:r>
            <a:r>
              <a:rPr lang="ko-KR" altLang="en-US" sz="1600" b="1" spc="-150" dirty="0" err="1" smtClean="0">
                <a:solidFill>
                  <a:srgbClr val="0070C0"/>
                </a:solidFill>
                <a:latin typeface="+mn-ea"/>
              </a:rPr>
              <a:t>신뢰롭고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정확한 표현들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.. </a:t>
            </a:r>
            <a:r>
              <a:rPr lang="ko-KR" altLang="en-US" sz="1600" spc="-150" dirty="0" smtClean="0">
                <a:latin typeface="+mn-ea"/>
              </a:rPr>
              <a:t>상담을 이끌어가는 그녀의 태도를 보면서 머리로</a:t>
            </a:r>
            <a:r>
              <a:rPr lang="en-US" altLang="ko-KR" sz="1600" spc="-150" dirty="0" smtClean="0">
                <a:latin typeface="+mn-ea"/>
              </a:rPr>
              <a:t>, </a:t>
            </a:r>
            <a:r>
              <a:rPr lang="ko-KR" altLang="en-US" sz="1600" spc="-150" dirty="0" smtClean="0">
                <a:latin typeface="+mn-ea"/>
              </a:rPr>
              <a:t>몸으로 익혀보자</a:t>
            </a:r>
            <a:r>
              <a:rPr lang="en-US" altLang="ko-KR" sz="1600" spc="-150" dirty="0" smtClean="0">
                <a:latin typeface="+mn-ea"/>
              </a:rPr>
              <a:t>.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spc="-1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073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817639" y="2409825"/>
            <a:ext cx="2236421" cy="7620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grpSp>
        <p:nvGrpSpPr>
          <p:cNvPr id="12" name="Group 508"/>
          <p:cNvGrpSpPr/>
          <p:nvPr/>
        </p:nvGrpSpPr>
        <p:grpSpPr>
          <a:xfrm>
            <a:off x="3261769" y="0"/>
            <a:ext cx="1666065" cy="4650665"/>
            <a:chOff x="-240163" y="-4116026"/>
            <a:chExt cx="2128090" cy="5940369"/>
          </a:xfrm>
        </p:grpSpPr>
        <p:sp>
          <p:nvSpPr>
            <p:cNvPr id="13" name="Shape 505"/>
            <p:cNvSpPr/>
            <p:nvPr/>
          </p:nvSpPr>
          <p:spPr>
            <a:xfrm>
              <a:off x="835970" y="-4116026"/>
              <a:ext cx="0" cy="5454977"/>
            </a:xfrm>
            <a:prstGeom prst="line">
              <a:avLst/>
            </a:prstGeom>
            <a:noFill/>
            <a:ln w="25400" cap="flat">
              <a:solidFill>
                <a:srgbClr val="565656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506"/>
            <p:cNvSpPr/>
            <p:nvPr/>
          </p:nvSpPr>
          <p:spPr>
            <a:xfrm>
              <a:off x="-240163" y="-282677"/>
              <a:ext cx="2128090" cy="2107020"/>
            </a:xfrm>
            <a:prstGeom prst="ellipse">
              <a:avLst/>
            </a:prstGeom>
            <a:solidFill>
              <a:srgbClr val="565656"/>
            </a:solidFill>
            <a:ln w="3175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22" name="Shape 509"/>
          <p:cNvSpPr/>
          <p:nvPr/>
        </p:nvSpPr>
        <p:spPr>
          <a:xfrm rot="13500000">
            <a:off x="4838364" y="3252448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335643" y="3050975"/>
            <a:ext cx="1507964" cy="1473559"/>
          </a:xfrm>
          <a:prstGeom prst="rect">
            <a:avLst/>
          </a:prstGeom>
          <a:ln>
            <a:noFill/>
          </a:ln>
        </p:spPr>
        <p:txBody>
          <a:bodyPr rtlCol="0">
            <a:normAutofit fontScale="77500" lnSpcReduction="2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 smtClean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05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2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 자신이</a:t>
            </a:r>
            <a:endParaRPr lang="en-US" altLang="ko-KR" sz="2200" b="1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2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정교한 </a:t>
            </a:r>
            <a:endParaRPr lang="en-US" altLang="ko-KR" sz="2200" b="1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2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치료 도구가</a:t>
            </a:r>
            <a:endParaRPr lang="en-US" altLang="ko-KR" sz="2200" b="1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2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되어가기</a:t>
            </a:r>
            <a:endParaRPr lang="en-US" altLang="ko-KR" sz="2200" b="1" dirty="0" smtClean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60553" y="1151171"/>
            <a:ext cx="2727643" cy="2141229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000" spc="-15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교육자료를</a:t>
            </a:r>
            <a:endParaRPr lang="en-US" altLang="ko-KR" sz="2800" b="1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잘 읽어보셨나요</a:t>
            </a:r>
            <a:r>
              <a:rPr lang="en-US" altLang="ko-KR" sz="2800" b="1" spc="-150" dirty="0" smtClean="0">
                <a:latin typeface="+mn-ea"/>
              </a:rPr>
              <a:t>?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92387" y="2624973"/>
            <a:ext cx="2727643" cy="3451631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상담가로서의 자세를 익히는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것이 첫 주 수업의 목표입니다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연습만이 방법입니다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latin typeface="+mn-ea"/>
              </a:rPr>
              <a:t>과제는 총 </a:t>
            </a:r>
            <a:r>
              <a:rPr lang="en-US" altLang="ko-KR" sz="1600" spc="-150" dirty="0" smtClean="0">
                <a:latin typeface="+mn-ea"/>
              </a:rPr>
              <a:t>3</a:t>
            </a:r>
            <a:r>
              <a:rPr lang="ko-KR" altLang="en-US" sz="1600" spc="-150" dirty="0" smtClean="0">
                <a:latin typeface="+mn-ea"/>
              </a:rPr>
              <a:t>개입니다</a:t>
            </a:r>
            <a:r>
              <a:rPr lang="en-US" altLang="ko-KR" sz="1600" spc="-150" dirty="0" smtClean="0"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0070C0"/>
                </a:solidFill>
                <a:latin typeface="+mn-ea"/>
              </a:rPr>
              <a:t>첫번째 과제의 핵심</a:t>
            </a:r>
            <a:r>
              <a:rPr lang="ko-KR" altLang="en-US" sz="1600" spc="-150" dirty="0" smtClean="0">
                <a:latin typeface="+mn-ea"/>
              </a:rPr>
              <a:t>은 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C00000"/>
                </a:solidFill>
                <a:latin typeface="+mn-ea"/>
              </a:rPr>
              <a:t>상담가로서의 자세 교정</a:t>
            </a:r>
            <a:r>
              <a:rPr lang="ko-KR" altLang="en-US" sz="1600" spc="-150" dirty="0" smtClean="0">
                <a:latin typeface="+mn-ea"/>
              </a:rPr>
              <a:t>이며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0070C0"/>
                </a:solidFill>
                <a:latin typeface="+mn-ea"/>
              </a:rPr>
              <a:t>두번째 과제의 핵심</a:t>
            </a:r>
            <a:r>
              <a:rPr lang="ko-KR" altLang="en-US" sz="1600" spc="-150" dirty="0" smtClean="0">
                <a:latin typeface="+mn-ea"/>
              </a:rPr>
              <a:t>은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spc="-150" dirty="0" smtClean="0">
                <a:solidFill>
                  <a:srgbClr val="C00000"/>
                </a:solidFill>
                <a:latin typeface="+mn-ea"/>
              </a:rPr>
              <a:t>MBTI </a:t>
            </a:r>
            <a:r>
              <a:rPr lang="ko-KR" altLang="en-US" sz="1600" spc="-150" dirty="0" smtClean="0">
                <a:solidFill>
                  <a:srgbClr val="C00000"/>
                </a:solidFill>
                <a:latin typeface="+mn-ea"/>
              </a:rPr>
              <a:t>개요를 </a:t>
            </a:r>
            <a:r>
              <a:rPr lang="ko-KR" altLang="en-US" sz="1600" spc="-150" dirty="0" err="1" smtClean="0">
                <a:solidFill>
                  <a:srgbClr val="C00000"/>
                </a:solidFill>
                <a:latin typeface="+mn-ea"/>
              </a:rPr>
              <a:t>내담자에게</a:t>
            </a:r>
            <a:r>
              <a:rPr lang="ko-KR" altLang="en-US" sz="1600" spc="-150" dirty="0" smtClean="0">
                <a:solidFill>
                  <a:srgbClr val="C00000"/>
                </a:solidFill>
                <a:latin typeface="+mn-ea"/>
              </a:rPr>
              <a:t> </a:t>
            </a:r>
            <a:endParaRPr lang="en-US" altLang="ko-KR" sz="1600" spc="-150" dirty="0" smtClean="0">
              <a:solidFill>
                <a:srgbClr val="C0000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C00000"/>
                </a:solidFill>
                <a:latin typeface="+mn-ea"/>
              </a:rPr>
              <a:t>설명</a:t>
            </a:r>
            <a:r>
              <a:rPr lang="ko-KR" altLang="en-US" sz="1600" spc="-150" dirty="0" smtClean="0">
                <a:latin typeface="+mn-ea"/>
              </a:rPr>
              <a:t>하는 것이며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0070C0"/>
                </a:solidFill>
                <a:latin typeface="+mn-ea"/>
              </a:rPr>
              <a:t>세번째 과제의 핵심</a:t>
            </a:r>
            <a:r>
              <a:rPr lang="ko-KR" altLang="en-US" sz="1600" spc="-150" dirty="0" smtClean="0">
                <a:latin typeface="+mn-ea"/>
              </a:rPr>
              <a:t>은</a:t>
            </a:r>
            <a:endParaRPr lang="en-US" altLang="ko-KR" sz="1600" spc="-15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C00000"/>
                </a:solidFill>
                <a:latin typeface="+mn-ea"/>
              </a:rPr>
              <a:t>좋은 모델링을 보고 </a:t>
            </a:r>
            <a:endParaRPr lang="en-US" altLang="ko-KR" sz="1600" spc="-150" dirty="0" smtClean="0">
              <a:solidFill>
                <a:srgbClr val="C0000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spc="-150" dirty="0" smtClean="0">
                <a:solidFill>
                  <a:srgbClr val="C00000"/>
                </a:solidFill>
                <a:latin typeface="+mn-ea"/>
              </a:rPr>
              <a:t>관찰</a:t>
            </a:r>
            <a:r>
              <a:rPr lang="ko-KR" altLang="en-US" sz="1600" spc="-150" dirty="0" smtClean="0">
                <a:latin typeface="+mn-ea"/>
              </a:rPr>
              <a:t>하는 것입니다</a:t>
            </a:r>
            <a:r>
              <a:rPr lang="en-US" altLang="ko-KR" sz="1600" spc="-150" dirty="0" smtClean="0">
                <a:latin typeface="+mn-ea"/>
              </a:rPr>
              <a:t>.</a:t>
            </a:r>
            <a:endParaRPr lang="en-US" altLang="ko-KR" sz="1600" spc="-150" dirty="0" smtClean="0">
              <a:latin typeface="+mn-ea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027" y="515819"/>
            <a:ext cx="2386397" cy="2991697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542145" y="515820"/>
            <a:ext cx="3494249" cy="29916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거울 샘플입니다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책상에 세울 수 있고 자신의 얼굴 포함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상체가 보일 정도의 크기입니다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대략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A4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용지 정도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?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되는 것 같습니다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err="1" smtClean="0">
                <a:solidFill>
                  <a:srgbClr val="0070C0"/>
                </a:solidFill>
                <a:latin typeface="+mn-ea"/>
              </a:rPr>
              <a:t>다이소에서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 구매했습니다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쌉니다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.^^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575" y="3653690"/>
            <a:ext cx="2386397" cy="2991695"/>
          </a:xfrm>
          <a:prstGeom prst="rect">
            <a:avLst/>
          </a:prstGeom>
        </p:spPr>
      </p:pic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8542145" y="3653690"/>
            <a:ext cx="3494249" cy="29916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코로나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19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로 인해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4/6(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월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)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주간은 이렇게 비대면 수업으로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대체합니다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비대면 수업 주간 동안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제시된 심리상담활용 과제는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총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3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가지입니다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</a:t>
            </a:r>
            <a:r>
              <a:rPr lang="ko-KR" altLang="en-US" sz="1600" b="1" spc="-15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별도의 과제 양식은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없습니다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스스로 지속적으로 꾸준히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연습하시면 됩니다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이 학생이 정말 과제를 했을까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?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는 </a:t>
            </a:r>
            <a:endParaRPr lang="en-US" altLang="ko-KR" sz="1600" b="1" spc="-15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4/13(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월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)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대면 수업 시간에 밝혀집니다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왜냐하면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.. </a:t>
            </a:r>
            <a:r>
              <a:rPr lang="ko-KR" altLang="en-US" sz="1600" b="1" spc="-150" dirty="0" smtClean="0">
                <a:solidFill>
                  <a:srgbClr val="0070C0"/>
                </a:solidFill>
                <a:latin typeface="+mn-ea"/>
              </a:rPr>
              <a:t>제 앞에서 </a:t>
            </a:r>
            <a:r>
              <a:rPr lang="ko-KR" altLang="en-US" sz="1600" b="1" spc="-150" dirty="0" err="1" smtClean="0">
                <a:solidFill>
                  <a:srgbClr val="0070C0"/>
                </a:solidFill>
                <a:latin typeface="+mn-ea"/>
              </a:rPr>
              <a:t>시연할꺼니까요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484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5301" y="324878"/>
            <a:ext cx="11696699" cy="6331076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06804" y="2416233"/>
            <a:ext cx="2988896" cy="69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1163" y="765424"/>
            <a:ext cx="4714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FINISH</a:t>
            </a:r>
          </a:p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MY</a:t>
            </a:r>
            <a:b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</a:br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PRESENTATION</a:t>
            </a:r>
            <a: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  <a:t/>
            </a:r>
            <a:b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</a:br>
            <a:r>
              <a:rPr lang="en-US" altLang="ko-KR" b="1" spc="-150" dirty="0" smtClean="0">
                <a:latin typeface="+mj-lt"/>
                <a:ea typeface="나눔스퀘어 ExtraBold" panose="020B0600000101010101" pitchFamily="50" charset="-127"/>
                <a:cs typeface="Calibri" panose="020F0502020204030204" pitchFamily="34" charset="0"/>
              </a:rPr>
              <a:t>THANK YOU</a:t>
            </a:r>
            <a:endParaRPr lang="ru-RU" altLang="ko-KR" b="1" spc="-150" dirty="0">
              <a:latin typeface="+mj-lt"/>
              <a:ea typeface="나눔스퀘어 ExtraBold" panose="020B0600000101010101" pitchFamily="50" charset="-127"/>
              <a:cs typeface="Calibri" panose="020F050202020403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968" y="2416233"/>
            <a:ext cx="3310977" cy="291135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090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714</Words>
  <Application>Microsoft Office PowerPoint</Application>
  <PresentationFormat>와이드스크린</PresentationFormat>
  <Paragraphs>187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Helvetica Light</vt:lpstr>
      <vt:lpstr>Roboto Slab Regular</vt:lpstr>
      <vt:lpstr>나눔스퀘어</vt:lpstr>
      <vt:lpstr>나눔스퀘어 Bold</vt:lpstr>
      <vt:lpstr>나눔스퀘어 ExtraBold</vt:lpstr>
      <vt:lpstr>맑은 고딕</vt:lpstr>
      <vt:lpstr>휴먼모음T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admin</cp:lastModifiedBy>
  <cp:revision>92</cp:revision>
  <dcterms:created xsi:type="dcterms:W3CDTF">2017-09-09T13:40:14Z</dcterms:created>
  <dcterms:modified xsi:type="dcterms:W3CDTF">2020-03-31T00:23:22Z</dcterms:modified>
</cp:coreProperties>
</file>