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embeddedFontLst>
    <p:embeddedFont>
      <p:font typeface="HY견고딕" panose="02030600000101010101" pitchFamily="18" charset="-127"/>
      <p:regular r:id="rId27"/>
    </p:embeddedFont>
    <p:embeddedFont>
      <p:font typeface="맑은 고딕" panose="020B0503020000020004" pitchFamily="50" charset="-127"/>
      <p:regular r:id="rId28"/>
      <p:bold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2544" y="476672"/>
            <a:ext cx="1646026" cy="143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직사각형 13"/>
          <p:cNvSpPr/>
          <p:nvPr/>
        </p:nvSpPr>
        <p:spPr>
          <a:xfrm>
            <a:off x="-1360" y="5949280"/>
            <a:ext cx="9255203" cy="9087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5841" y="6021288"/>
            <a:ext cx="6400800" cy="76964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3347864" y="764704"/>
            <a:ext cx="5768748" cy="4968552"/>
            <a:chOff x="3275856" y="16099"/>
            <a:chExt cx="5840756" cy="4276997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98"/>
            <a:stretch/>
          </p:blipFill>
          <p:spPr bwMode="auto">
            <a:xfrm>
              <a:off x="3275856" y="16099"/>
              <a:ext cx="5840756" cy="4276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23" t="21002" r="64060" b="71688"/>
            <a:stretch/>
          </p:blipFill>
          <p:spPr bwMode="auto">
            <a:xfrm>
              <a:off x="5292080" y="476672"/>
              <a:ext cx="199623" cy="3219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직사각형 11"/>
          <p:cNvSpPr/>
          <p:nvPr/>
        </p:nvSpPr>
        <p:spPr>
          <a:xfrm>
            <a:off x="107504" y="1340768"/>
            <a:ext cx="387798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ko-KR" altLang="en-US" sz="96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정신</a:t>
            </a:r>
            <a:endParaRPr lang="en-US" altLang="ko-KR" sz="9600" b="1" u="none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ko-KR" altLang="en-US" sz="9600" b="1" u="none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건강론</a:t>
            </a:r>
            <a:endParaRPr lang="en-US" altLang="ko-KR" sz="96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 rot="659497">
            <a:off x="2743939" y="950203"/>
            <a:ext cx="1264870" cy="584775"/>
          </a:xfrm>
          <a:prstGeom prst="rect">
            <a:avLst/>
          </a:prstGeom>
          <a:noFill/>
        </p:spPr>
        <p:txBody>
          <a:bodyPr wrap="none" lIns="72000" tIns="45720" rIns="144000" bIns="45720">
            <a:spAutoFit/>
          </a:bodyPr>
          <a:lstStyle/>
          <a:p>
            <a:pPr algn="ctr"/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제</a:t>
            </a:r>
            <a:r>
              <a:rPr lang="en-US" altLang="ko-KR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판</a:t>
            </a:r>
            <a:endParaRPr lang="en-US" altLang="ko-KR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237269" y="4554"/>
            <a:ext cx="28945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Part</a:t>
            </a:r>
            <a:r>
              <a:rPr lang="en-US" altLang="ko-KR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1 </a:t>
            </a:r>
            <a:r>
              <a:rPr lang="ko-KR" altLang="en-US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정신건강의 이해</a:t>
            </a:r>
            <a:endParaRPr lang="en-US" altLang="ko-KR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9512" y="4365104"/>
            <a:ext cx="47115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  E  N  T  A  L     H  E  A  L  T  H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5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 startAt="5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09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 startAt="6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092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62" y="4925"/>
            <a:ext cx="3152902" cy="68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30454" y="2924944"/>
            <a:ext cx="6228184" cy="720080"/>
          </a:xfrm>
        </p:spPr>
        <p:txBody>
          <a:bodyPr anchor="t">
            <a:normAutofit/>
          </a:bodyPr>
          <a:lstStyle>
            <a:lvl1pPr algn="ctr">
              <a:defRPr sz="3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979712" y="2204864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다음강의</a:t>
            </a:r>
            <a:endParaRPr lang="en-US" altLang="ko-K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814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753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579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96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436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9093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01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2544" y="476672"/>
            <a:ext cx="1646026" cy="143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그룹 9"/>
          <p:cNvGrpSpPr/>
          <p:nvPr/>
        </p:nvGrpSpPr>
        <p:grpSpPr>
          <a:xfrm>
            <a:off x="3347864" y="764704"/>
            <a:ext cx="5768748" cy="4968552"/>
            <a:chOff x="3275856" y="16099"/>
            <a:chExt cx="5840756" cy="4276997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98"/>
            <a:stretch/>
          </p:blipFill>
          <p:spPr bwMode="auto">
            <a:xfrm>
              <a:off x="3275856" y="16099"/>
              <a:ext cx="5840756" cy="4276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23" t="21002" r="64060" b="71688"/>
            <a:stretch/>
          </p:blipFill>
          <p:spPr bwMode="auto">
            <a:xfrm>
              <a:off x="5292080" y="476672"/>
              <a:ext cx="199623" cy="3219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직사각형 11"/>
          <p:cNvSpPr/>
          <p:nvPr/>
        </p:nvSpPr>
        <p:spPr>
          <a:xfrm>
            <a:off x="107504" y="1340768"/>
            <a:ext cx="387798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ko-KR" altLang="en-US" sz="96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정신</a:t>
            </a:r>
            <a:endParaRPr lang="en-US" altLang="ko-KR" sz="9600" b="1" u="none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ko-KR" altLang="en-US" sz="9600" b="1" u="none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건강론</a:t>
            </a:r>
            <a:endParaRPr lang="en-US" altLang="ko-KR" sz="96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 rot="659497">
            <a:off x="2743939" y="950203"/>
            <a:ext cx="1264870" cy="584775"/>
          </a:xfrm>
          <a:prstGeom prst="rect">
            <a:avLst/>
          </a:prstGeom>
          <a:noFill/>
        </p:spPr>
        <p:txBody>
          <a:bodyPr wrap="none" lIns="72000" tIns="45720" rIns="144000" bIns="45720">
            <a:spAutoFit/>
          </a:bodyPr>
          <a:lstStyle/>
          <a:p>
            <a:pPr algn="ctr"/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제</a:t>
            </a:r>
            <a:r>
              <a:rPr lang="en-US" altLang="ko-KR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판</a:t>
            </a:r>
            <a:endParaRPr lang="en-US" altLang="ko-KR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724308" y="4554"/>
            <a:ext cx="3407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Part</a:t>
            </a:r>
            <a:r>
              <a:rPr lang="en-US" altLang="ko-KR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2 </a:t>
            </a:r>
            <a:r>
              <a:rPr lang="ko-KR" altLang="en-US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정신장애와 정신건강</a:t>
            </a:r>
            <a:endParaRPr lang="en-US" altLang="ko-KR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-1360" y="5949280"/>
            <a:ext cx="9255203" cy="9087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1425841" y="6021288"/>
            <a:ext cx="6400800" cy="76964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79512" y="4365104"/>
            <a:ext cx="47115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  E  N  T  A  L     H  E  A  L  T  H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061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844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35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2544" y="476672"/>
            <a:ext cx="1646026" cy="1438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그룹 9"/>
          <p:cNvGrpSpPr/>
          <p:nvPr/>
        </p:nvGrpSpPr>
        <p:grpSpPr>
          <a:xfrm>
            <a:off x="3347864" y="764704"/>
            <a:ext cx="5768748" cy="4968552"/>
            <a:chOff x="3275856" y="16099"/>
            <a:chExt cx="5840756" cy="4276997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98"/>
            <a:stretch/>
          </p:blipFill>
          <p:spPr bwMode="auto">
            <a:xfrm>
              <a:off x="3275856" y="16099"/>
              <a:ext cx="5840756" cy="42769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4339" r="100000">
                          <a14:foregroundMark x1="18595" y1="81250" x2="18595" y2="81250"/>
                          <a14:foregroundMark x1="33678" y1="80966" x2="33678" y2="80966"/>
                          <a14:foregroundMark x1="25826" y1="94034" x2="25826" y2="94034"/>
                          <a14:foregroundMark x1="47934" y1="94034" x2="47934" y2="94034"/>
                          <a14:foregroundMark x1="20868" y1="83523" x2="20868" y2="83523"/>
                          <a14:foregroundMark x1="24793" y1="83807" x2="28719" y2="86080"/>
                          <a14:foregroundMark x1="58264" y1="96875" x2="63017" y2="97159"/>
                          <a14:foregroundMark x1="73554" y1="96875" x2="81612" y2="96875"/>
                          <a14:foregroundMark x1="72934" y1="96875" x2="83264" y2="98011"/>
                          <a14:foregroundMark x1="16942" y1="6250" x2="17355" y2="9659"/>
                          <a14:foregroundMark x1="52893" y1="3409" x2="57438" y2="6250"/>
                          <a14:foregroundMark x1="77273" y1="7955" x2="79752" y2="85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523" t="21002" r="64060" b="71688"/>
            <a:stretch/>
          </p:blipFill>
          <p:spPr bwMode="auto">
            <a:xfrm>
              <a:off x="5292080" y="476672"/>
              <a:ext cx="199623" cy="3219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직사각형 11"/>
          <p:cNvSpPr/>
          <p:nvPr/>
        </p:nvSpPr>
        <p:spPr>
          <a:xfrm>
            <a:off x="107504" y="1340768"/>
            <a:ext cx="387798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ko-KR" altLang="en-US" sz="96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정신</a:t>
            </a:r>
            <a:endParaRPr lang="en-US" altLang="ko-KR" sz="9600" b="1" u="none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l"/>
            <a:r>
              <a:rPr lang="ko-KR" altLang="en-US" sz="9600" b="1" u="none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건강론</a:t>
            </a:r>
            <a:endParaRPr lang="en-US" altLang="ko-KR" sz="96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 rot="659497">
            <a:off x="2743939" y="950203"/>
            <a:ext cx="1264870" cy="584775"/>
          </a:xfrm>
          <a:prstGeom prst="rect">
            <a:avLst/>
          </a:prstGeom>
          <a:noFill/>
        </p:spPr>
        <p:txBody>
          <a:bodyPr wrap="none" lIns="72000" tIns="45720" rIns="144000" bIns="45720">
            <a:spAutoFit/>
          </a:bodyPr>
          <a:lstStyle/>
          <a:p>
            <a:pPr algn="ctr"/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제</a:t>
            </a:r>
            <a:r>
              <a:rPr lang="en-US" altLang="ko-KR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ko-KR" altLang="en-US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판</a:t>
            </a:r>
            <a:endParaRPr lang="en-US" altLang="ko-KR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796316" y="4554"/>
            <a:ext cx="3407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Part</a:t>
            </a:r>
            <a:r>
              <a:rPr lang="en-US" altLang="ko-KR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 3 </a:t>
            </a:r>
            <a:r>
              <a:rPr lang="ko-KR" altLang="en-US" sz="2000" b="1" cap="none" spc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정신건강과 현대이슈</a:t>
            </a:r>
            <a:endParaRPr lang="en-US" altLang="ko-KR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/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-1360" y="5949280"/>
            <a:ext cx="9255203" cy="90872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1425841" y="6021288"/>
            <a:ext cx="6400800" cy="769640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179512" y="4365104"/>
            <a:ext cx="471154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  E  N  T  A  L     H  E  A  L  T  H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06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/>
          <p:cNvSpPr/>
          <p:nvPr userDrawn="1"/>
        </p:nvSpPr>
        <p:spPr>
          <a:xfrm>
            <a:off x="1082736" y="4653136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099176" y="3140968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82736" y="1556792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235080" y="4725144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5080" y="3212976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275760" y="1628800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02630"/>
            <a:ext cx="8229600" cy="706090"/>
          </a:xfrm>
        </p:spPr>
        <p:txBody>
          <a:bodyPr>
            <a:noAutofit/>
          </a:bodyPr>
          <a:lstStyle>
            <a:lvl1pPr marL="0" indent="0">
              <a:buClr>
                <a:srgbClr val="3333FF"/>
              </a:buClr>
              <a:buFont typeface="+mj-lt"/>
              <a:buNone/>
              <a:defRPr sz="48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 userDrawn="1"/>
        </p:nvSpPr>
        <p:spPr>
          <a:xfrm>
            <a:off x="523112" y="1700808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en-US" altLang="ko-K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523112" y="322719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en-US" altLang="ko-KR" sz="5400" b="1" cap="all" spc="0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523111" y="4797152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en-US" altLang="ko-KR" sz="5400" b="1" cap="all" spc="0" dirty="0">
              <a:ln w="9000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1547664" y="1836113"/>
            <a:ext cx="32015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정신건강의 정의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직사각형 17"/>
          <p:cNvSpPr/>
          <p:nvPr userDrawn="1"/>
        </p:nvSpPr>
        <p:spPr>
          <a:xfrm>
            <a:off x="1536410" y="3420289"/>
            <a:ext cx="62039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정신건강의 기준 </a:t>
            </a:r>
            <a:r>
              <a:rPr lang="en-US" altLang="ko-KR" sz="32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: </a:t>
            </a:r>
            <a:r>
              <a:rPr lang="ko-KR" altLang="en-US" sz="32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정상과 비정상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1547664" y="4869160"/>
            <a:ext cx="32015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정신건강의 조건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338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57200" y="202630"/>
            <a:ext cx="8229600" cy="706090"/>
          </a:xfrm>
        </p:spPr>
        <p:txBody>
          <a:bodyPr>
            <a:noAutofit/>
          </a:bodyPr>
          <a:lstStyle>
            <a:lvl1pPr marL="0" indent="0">
              <a:buClr>
                <a:srgbClr val="3333FF"/>
              </a:buClr>
              <a:buFont typeface="+mj-lt"/>
              <a:buNone/>
              <a:defRPr sz="48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모서리가 둥근 직사각형 11"/>
          <p:cNvSpPr/>
          <p:nvPr userDrawn="1"/>
        </p:nvSpPr>
        <p:spPr>
          <a:xfrm>
            <a:off x="1082736" y="4653136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099176" y="3140968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82736" y="1556792"/>
            <a:ext cx="750527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235080" y="4725144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 userDrawn="1"/>
        </p:nvSpPr>
        <p:spPr>
          <a:xfrm>
            <a:off x="235080" y="3212976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 userDrawn="1"/>
        </p:nvSpPr>
        <p:spPr>
          <a:xfrm>
            <a:off x="275760" y="1628800"/>
            <a:ext cx="1080120" cy="100811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482431" y="166335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en-US" altLang="ko-KR" sz="5400" b="1" cap="all" spc="0" dirty="0">
              <a:ln w="9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467544" y="321297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en-US" altLang="ko-KR" sz="5400" b="1" cap="all" spc="0" dirty="0">
              <a:ln w="9000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467544" y="4725144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all" spc="0" dirty="0" smtClean="0">
                <a:ln w="9000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US" altLang="ko-KR" sz="5400" b="1" cap="all" spc="0" dirty="0">
              <a:ln w="9000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직사각형 20"/>
          <p:cNvSpPr/>
          <p:nvPr userDrawn="1"/>
        </p:nvSpPr>
        <p:spPr>
          <a:xfrm>
            <a:off x="1557856" y="1772816"/>
            <a:ext cx="40222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정신질환과 정신장애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직사각형 21"/>
          <p:cNvSpPr/>
          <p:nvPr userDrawn="1"/>
        </p:nvSpPr>
        <p:spPr>
          <a:xfrm>
            <a:off x="1619672" y="3348281"/>
            <a:ext cx="18261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정신병리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직사각형 22"/>
          <p:cNvSpPr/>
          <p:nvPr userDrawn="1"/>
        </p:nvSpPr>
        <p:spPr>
          <a:xfrm>
            <a:off x="1543154" y="4932457"/>
            <a:ext cx="691727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3200" b="1" u="none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/>
              </a:rPr>
              <a:t>정신건강에 대한 사회적 태도의 발달</a:t>
            </a:r>
            <a:endParaRPr lang="en-US" altLang="ko-KR" sz="3200" b="1" u="none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128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24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 startAt="2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0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 startAt="3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09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706090"/>
          </a:xfrm>
        </p:spPr>
        <p:txBody>
          <a:bodyPr>
            <a:normAutofit/>
          </a:bodyPr>
          <a:lstStyle>
            <a:lvl1pPr marL="742950" indent="-742950">
              <a:buClr>
                <a:srgbClr val="3333FF"/>
              </a:buClr>
              <a:buFont typeface="+mj-lt"/>
              <a:buAutoNum type="arabicPeriod" startAt="4"/>
              <a:defRPr sz="3600" b="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" r="1131" b="31980"/>
          <a:stretch/>
        </p:blipFill>
        <p:spPr bwMode="auto">
          <a:xfrm>
            <a:off x="0" y="6189165"/>
            <a:ext cx="9144000" cy="69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886"/>
          <a:stretch/>
        </p:blipFill>
        <p:spPr bwMode="auto">
          <a:xfrm rot="5400000">
            <a:off x="4483550" y="-3447254"/>
            <a:ext cx="144021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0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E2A0-082E-476D-91EC-75FCEED425B7}" type="datetimeFigureOut">
              <a:rPr lang="ko-KR" altLang="en-US" smtClean="0"/>
              <a:t>2017-04-05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3B2D-3D5B-47FB-AF7C-6F4CB69287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719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0" r:id="rId4"/>
    <p:sldLayoutId id="2147483681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정신건강의 개념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359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접힌 도형 5"/>
          <p:cNvSpPr/>
          <p:nvPr/>
        </p:nvSpPr>
        <p:spPr>
          <a:xfrm>
            <a:off x="107504" y="3789040"/>
            <a:ext cx="8928992" cy="1956836"/>
          </a:xfrm>
          <a:prstGeom prst="foldedCorner">
            <a:avLst>
              <a:gd name="adj" fmla="val 24575"/>
            </a:avLst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7699" y="1531552"/>
            <a:ext cx="8590765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defRPr/>
            </a:pPr>
            <a:r>
              <a:rPr lang="en-US" altLang="ko-KR" sz="2000" b="1" dirty="0" smtClean="0"/>
              <a:t>McKinney : </a:t>
            </a:r>
            <a:r>
              <a:rPr lang="ko-KR" altLang="en-US" sz="2000" b="1" dirty="0" smtClean="0"/>
              <a:t>행복감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활동성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사회성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통일성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조화성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현실세계에의 </a:t>
            </a:r>
            <a:endParaRPr lang="en-US" altLang="ko-KR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    </a:t>
            </a:r>
            <a:r>
              <a:rPr lang="ko-KR" altLang="en-US" sz="2000" b="1" dirty="0" smtClean="0"/>
              <a:t>지향적응성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자기책임성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lvl="1">
              <a:defRPr/>
            </a:pPr>
            <a:endParaRPr lang="en-US" altLang="ko-KR" sz="2000" b="1" dirty="0" smtClean="0"/>
          </a:p>
          <a:p>
            <a:pPr lvl="1">
              <a:defRPr/>
            </a:pPr>
            <a:r>
              <a:rPr lang="en-US" altLang="ko-KR" sz="2000" b="1" dirty="0" smtClean="0"/>
              <a:t>Fenton : </a:t>
            </a:r>
            <a:r>
              <a:rPr lang="ko-KR" altLang="en-US" sz="2000" b="1" dirty="0" smtClean="0"/>
              <a:t>통일성과 일관성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자신에 대한 승인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사회적 승인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사회적 </a:t>
            </a:r>
            <a:endParaRPr lang="en-US" altLang="ko-KR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</a:t>
            </a:r>
            <a:r>
              <a:rPr lang="ko-KR" altLang="en-US" sz="2000" b="1" dirty="0" smtClean="0"/>
              <a:t>승인의 유지</a:t>
            </a:r>
            <a:r>
              <a:rPr lang="en-US" altLang="ko-KR" sz="2000" b="1" dirty="0" smtClean="0"/>
              <a:t>.</a:t>
            </a:r>
          </a:p>
          <a:p>
            <a:pPr marL="457200" lvl="1" indent="0">
              <a:buNone/>
              <a:defRPr/>
            </a:pPr>
            <a:endParaRPr lang="en-US" altLang="ko-KR" sz="2000" b="1" dirty="0"/>
          </a:p>
          <a:p>
            <a:pPr marL="457200" lvl="1" indent="0" algn="dist">
              <a:buNone/>
              <a:defRPr/>
            </a:pPr>
            <a:endParaRPr lang="ko-KR" altLang="en-US" sz="2000" b="1" dirty="0" smtClean="0"/>
          </a:p>
          <a:p>
            <a:pPr algn="dist"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정리해보면 자신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타인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그리고 사회환경에 대한 바른 이해와 </a:t>
            </a:r>
            <a:endParaRPr lang="en-US" altLang="ko-K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dist">
              <a:buClr>
                <a:srgbClr val="FFC000"/>
              </a:buClr>
              <a:buNone/>
              <a:defRPr/>
            </a:pPr>
            <a:r>
              <a:rPr lang="en-US" altLang="ko-K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수용을 바탕으로 사회적 기능 또는 역할수행 여부와 자신의 </a:t>
            </a:r>
            <a:endParaRPr lang="en-US" altLang="ko-K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FC000"/>
              </a:buClr>
              <a:buNone/>
              <a:defRPr/>
            </a:pPr>
            <a:r>
              <a:rPr lang="en-US" altLang="ko-K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감정이나 정서의 처리능력에 달려있다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93740" y="2330602"/>
            <a:ext cx="8928992" cy="3402654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로 구부러진 리본 4"/>
          <p:cNvSpPr/>
          <p:nvPr/>
        </p:nvSpPr>
        <p:spPr>
          <a:xfrm>
            <a:off x="755576" y="1484784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88088" y="1841994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9188" y="2996952"/>
            <a:ext cx="8399276" cy="18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err="1" smtClean="0">
                <a:solidFill>
                  <a:srgbClr val="FF0000"/>
                </a:solidFill>
              </a:rPr>
              <a:t>자아존중감</a:t>
            </a:r>
            <a:endParaRPr lang="en-US" altLang="ko-KR" sz="22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800" b="1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ko-KR" altLang="en-US" sz="2000" b="1" dirty="0" smtClean="0"/>
              <a:t>자신을 사랑하고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자신의 필요성을 인정</a:t>
            </a:r>
            <a:r>
              <a:rPr lang="en-US" altLang="ko-KR" sz="2000" b="1" dirty="0" smtClean="0"/>
              <a:t>.</a:t>
            </a:r>
          </a:p>
          <a:p>
            <a:pPr lvl="1">
              <a:defRPr/>
            </a:pPr>
            <a:endParaRPr lang="ko-KR" altLang="en-US" sz="2000" b="1" dirty="0" smtClean="0"/>
          </a:p>
          <a:p>
            <a:pPr lvl="1">
              <a:defRPr/>
            </a:pPr>
            <a:r>
              <a:rPr lang="ko-KR" altLang="en-US" sz="2000" b="1" dirty="0" smtClean="0"/>
              <a:t>불안과 열등감에 빠져 사회에 불필요한 존재라 인식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자신을 증오</a:t>
            </a:r>
            <a:r>
              <a:rPr lang="en-US" altLang="ko-KR" sz="2000" b="1" dirty="0" smtClean="0"/>
              <a:t>, </a:t>
            </a:r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불안 은폐를 위한 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>
              <a:lnSpc>
                <a:spcPct val="150000"/>
              </a:lnSpc>
              <a:defRPr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3740" y="2258594"/>
            <a:ext cx="8928992" cy="3474662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로 구부러진 리본 4"/>
          <p:cNvSpPr/>
          <p:nvPr/>
        </p:nvSpPr>
        <p:spPr>
          <a:xfrm>
            <a:off x="755576" y="1412776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88088" y="1769986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51520" y="2854384"/>
            <a:ext cx="8496944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</a:rPr>
              <a:t>수용</a:t>
            </a:r>
            <a:endParaRPr lang="en-US" altLang="ko-KR" sz="22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900" b="1" dirty="0">
              <a:solidFill>
                <a:srgbClr val="FF0000"/>
              </a:solidFill>
            </a:endParaRPr>
          </a:p>
          <a:p>
            <a:pPr lvl="1" algn="dist"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상대를 </a:t>
            </a:r>
            <a:r>
              <a:rPr lang="ko-KR" altLang="en-US" sz="2000" b="1" dirty="0"/>
              <a:t>존중하고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이해하며 수용적 자세와 융통성 있는 태도를 </a:t>
            </a:r>
            <a:endParaRPr lang="en-US" altLang="ko-KR" sz="2000" b="1" dirty="0" smtClean="0"/>
          </a:p>
          <a:p>
            <a:pPr lvl="1">
              <a:defRPr/>
            </a:pPr>
            <a:r>
              <a:rPr lang="ko-KR" altLang="en-US" sz="2000" b="1" dirty="0" smtClean="0"/>
              <a:t>   취한다</a:t>
            </a:r>
            <a:r>
              <a:rPr lang="en-US" altLang="ko-KR" sz="2000" b="1" dirty="0" smtClean="0"/>
              <a:t>.</a:t>
            </a:r>
          </a:p>
          <a:p>
            <a:pPr lvl="1">
              <a:defRPr/>
            </a:pPr>
            <a:endParaRPr lang="ko-KR" altLang="en-US" sz="2000" b="1" dirty="0"/>
          </a:p>
          <a:p>
            <a:pPr lvl="1" algn="dist"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타인을 </a:t>
            </a:r>
            <a:r>
              <a:rPr lang="ko-KR" altLang="en-US" sz="2000" b="1" dirty="0"/>
              <a:t>자신의 욕구충족을 위한 대상으로 여기고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이기적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유아적</a:t>
            </a:r>
            <a:r>
              <a:rPr lang="en-US" altLang="ko-KR" sz="2000" b="1" dirty="0" smtClean="0"/>
              <a:t>,</a:t>
            </a:r>
          </a:p>
          <a:p>
            <a:pPr lvl="1"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기생적 태도</a:t>
            </a:r>
            <a:r>
              <a:rPr lang="en-US" altLang="ko-KR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3740" y="2114578"/>
            <a:ext cx="8928992" cy="4050726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로 구부러진 리본 4"/>
          <p:cNvSpPr/>
          <p:nvPr/>
        </p:nvSpPr>
        <p:spPr>
          <a:xfrm>
            <a:off x="755576" y="1340768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88088" y="1697978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9512" y="2827696"/>
            <a:ext cx="8673544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</a:rPr>
              <a:t>현실판단능력</a:t>
            </a:r>
          </a:p>
          <a:p>
            <a:pPr lvl="1" algn="just">
              <a:defRPr/>
            </a:pPr>
            <a:r>
              <a:rPr lang="ko-KR" altLang="en-US" sz="2000" b="1" dirty="0" smtClean="0"/>
              <a:t>사회환경을 있는 그대로 수용하고</a:t>
            </a:r>
            <a:r>
              <a:rPr lang="en-US" altLang="ko-KR" sz="2000" b="1" dirty="0" smtClean="0"/>
              <a:t>,</a:t>
            </a:r>
            <a:r>
              <a:rPr lang="ko-KR" altLang="en-US" sz="2000" b="1" dirty="0" smtClean="0"/>
              <a:t>인정하며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독립적으로 환경자원을 생산적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창조적으로 이용</a:t>
            </a:r>
            <a:r>
              <a:rPr lang="en-US" altLang="ko-KR" sz="2000" b="1" dirty="0" smtClean="0"/>
              <a:t>.</a:t>
            </a:r>
          </a:p>
          <a:p>
            <a:pPr lvl="1" algn="just">
              <a:defRPr/>
            </a:pPr>
            <a:endParaRPr lang="en-US" altLang="ko-KR" sz="900" b="1" dirty="0" smtClean="0"/>
          </a:p>
          <a:p>
            <a:pPr lvl="1" algn="dist">
              <a:defRPr/>
            </a:pPr>
            <a:r>
              <a:rPr lang="ko-KR" altLang="en-US" sz="2000" b="1" dirty="0" smtClean="0"/>
              <a:t>환경에 대하여 자신의 소원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희망대로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자신의 공포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불안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신념을 </a:t>
            </a:r>
            <a:endParaRPr lang="en-US" altLang="ko-KR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넣어서 왜곡된 지각을 한다</a:t>
            </a:r>
            <a:r>
              <a:rPr lang="en-US" altLang="ko-KR" sz="2000" b="1" dirty="0" smtClean="0"/>
              <a:t>.</a:t>
            </a:r>
          </a:p>
          <a:p>
            <a:pPr marL="457200" lvl="1" indent="0">
              <a:buNone/>
              <a:defRPr/>
            </a:pPr>
            <a:endParaRPr lang="en-US" altLang="ko-KR" sz="900" b="1" dirty="0" smtClean="0"/>
          </a:p>
          <a:p>
            <a:pPr lvl="1" algn="dist">
              <a:defRPr/>
            </a:pPr>
            <a:r>
              <a:rPr lang="ko-KR" altLang="en-US" sz="2000" b="1" dirty="0" smtClean="0"/>
              <a:t>환경이 자신의 뜻대로 움직이길 갈망하며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그렇지 못하면 배신감</a:t>
            </a:r>
            <a:r>
              <a:rPr lang="en-US" altLang="ko-KR" sz="2000" b="1" dirty="0" smtClean="0"/>
              <a:t>, </a:t>
            </a:r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절망감에 빠진다</a:t>
            </a:r>
            <a:r>
              <a:rPr lang="en-US" altLang="ko-KR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93740" y="2078570"/>
            <a:ext cx="8928992" cy="358267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아래로 구부러진 리본 5"/>
          <p:cNvSpPr/>
          <p:nvPr/>
        </p:nvSpPr>
        <p:spPr>
          <a:xfrm>
            <a:off x="755576" y="1412776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88088" y="1769986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5768" y="2996952"/>
            <a:ext cx="8424936" cy="2473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</a:rPr>
              <a:t>사회적 책임과 기능수행</a:t>
            </a:r>
            <a:endParaRPr lang="en-US" altLang="ko-KR" sz="2200" b="1" dirty="0" smtClean="0">
              <a:solidFill>
                <a:srgbClr val="FF0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800" b="1" dirty="0" smtClean="0">
              <a:solidFill>
                <a:srgbClr val="FF0000"/>
              </a:solidFill>
            </a:endParaRPr>
          </a:p>
          <a:p>
            <a:pPr lvl="1" algn="just">
              <a:defRPr/>
            </a:pPr>
            <a:r>
              <a:rPr lang="ko-KR" altLang="en-US" sz="2000" b="1" dirty="0" smtClean="0"/>
              <a:t>자신의 하는 일을 사랑하고 양심에 일치된 사회적 역할과 과제를 </a:t>
            </a:r>
            <a:r>
              <a:rPr lang="ko-KR" altLang="en-US" sz="2000" b="1" dirty="0" err="1" smtClean="0"/>
              <a:t>수행함으로서</a:t>
            </a:r>
            <a:r>
              <a:rPr lang="ko-KR" altLang="en-US" sz="2000" b="1" dirty="0" smtClean="0"/>
              <a:t> 만족과 행복을 느</a:t>
            </a:r>
            <a:r>
              <a:rPr lang="ko-KR" altLang="en-US" sz="2000" b="1" dirty="0"/>
              <a:t>낌</a:t>
            </a:r>
            <a:r>
              <a:rPr lang="en-US" altLang="ko-KR" sz="2000" b="1" dirty="0" smtClean="0"/>
              <a:t>.</a:t>
            </a:r>
          </a:p>
          <a:p>
            <a:pPr lvl="1" algn="just">
              <a:defRPr/>
            </a:pPr>
            <a:endParaRPr lang="ko-KR" altLang="en-US" sz="2000" b="1" dirty="0" smtClean="0"/>
          </a:p>
          <a:p>
            <a:pPr lvl="1">
              <a:defRPr/>
            </a:pPr>
            <a:r>
              <a:rPr lang="ko-KR" altLang="en-US" sz="2000" b="1" dirty="0" smtClean="0"/>
              <a:t>일에 대한 흥미상실</a:t>
            </a:r>
            <a:r>
              <a:rPr lang="en-US" altLang="ko-KR" sz="2000" b="1" dirty="0"/>
              <a:t>·</a:t>
            </a:r>
            <a:r>
              <a:rPr lang="ko-KR" altLang="en-US" sz="2000" b="1" dirty="0" err="1" smtClean="0"/>
              <a:t>보람감</a:t>
            </a:r>
            <a:r>
              <a:rPr lang="ko-KR" altLang="en-US" sz="2000" b="1" dirty="0" smtClean="0"/>
              <a:t> 저하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피로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권태감 욕구불만 경험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>
              <a:defRPr/>
            </a:pPr>
            <a:endParaRPr lang="en-US" altLang="ko-KR" sz="2000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altLang="ko-K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3740" y="2150578"/>
            <a:ext cx="8928992" cy="351067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로 구부러진 리본 4"/>
          <p:cNvSpPr/>
          <p:nvPr/>
        </p:nvSpPr>
        <p:spPr>
          <a:xfrm>
            <a:off x="755576" y="1484784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88088" y="1841994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41784" y="3233588"/>
            <a:ext cx="840668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</a:rPr>
              <a:t> 정서와 감정처리</a:t>
            </a:r>
            <a:endParaRPr lang="en-US" altLang="ko-KR" sz="2200" b="1" dirty="0" smtClean="0">
              <a:solidFill>
                <a:srgbClr val="FF0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900" b="1" dirty="0">
              <a:solidFill>
                <a:srgbClr val="FF000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800" b="1" dirty="0">
              <a:solidFill>
                <a:srgbClr val="FF0000"/>
              </a:solidFill>
            </a:endParaRPr>
          </a:p>
          <a:p>
            <a:pPr lvl="1" algn="dist"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삶 </a:t>
            </a:r>
            <a:r>
              <a:rPr lang="ko-KR" altLang="en-US" sz="2000" b="1" dirty="0"/>
              <a:t>속에서 갈등과 욕구불만을 경험할 때 정서적 불안을 건전한 </a:t>
            </a:r>
            <a:endParaRPr lang="en-US" altLang="ko-KR" sz="2000" b="1" dirty="0"/>
          </a:p>
          <a:p>
            <a:pPr lvl="1">
              <a:defRPr/>
            </a:pPr>
            <a:r>
              <a:rPr lang="en-US" altLang="ko-KR" sz="2000" b="1" dirty="0"/>
              <a:t>  </a:t>
            </a:r>
            <a:r>
              <a:rPr lang="ko-KR" altLang="en-US" sz="2000" b="1" dirty="0" smtClean="0"/>
              <a:t>방법으로 </a:t>
            </a:r>
            <a:r>
              <a:rPr lang="ko-KR" altLang="en-US" sz="2000" b="1" dirty="0"/>
              <a:t>표출</a:t>
            </a:r>
            <a:r>
              <a:rPr lang="en-US" altLang="ko-KR" sz="2000" b="1" dirty="0"/>
              <a:t>.</a:t>
            </a:r>
          </a:p>
          <a:p>
            <a:pPr lvl="1">
              <a:defRPr/>
            </a:pPr>
            <a:endParaRPr lang="ko-KR" altLang="en-US" sz="2000" b="1" dirty="0"/>
          </a:p>
          <a:p>
            <a:pPr lvl="1"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적대감정을 </a:t>
            </a:r>
            <a:r>
              <a:rPr lang="ko-KR" altLang="en-US" sz="2000" b="1" dirty="0"/>
              <a:t>표출하지 못하고 억압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과도표출로 혼란스러움</a:t>
            </a:r>
            <a:r>
              <a:rPr lang="en-US" altLang="ko-KR" sz="2000" b="1" dirty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93740" y="2150578"/>
            <a:ext cx="8928992" cy="315063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아래로 구부러진 리본 4"/>
          <p:cNvSpPr/>
          <p:nvPr/>
        </p:nvSpPr>
        <p:spPr>
          <a:xfrm>
            <a:off x="755576" y="1484784"/>
            <a:ext cx="7416824" cy="1296144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88088" y="1841994"/>
            <a:ext cx="6940296" cy="90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742950" indent="-742950" algn="ctr" defTabSz="914400" rtl="0" eaLnBrk="1" latinLnBrk="1" hangingPunct="1">
              <a:spcBef>
                <a:spcPct val="0"/>
              </a:spcBef>
              <a:buClr>
                <a:srgbClr val="3333FF"/>
              </a:buClr>
              <a:buFont typeface="+mj-lt"/>
              <a:buAutoNum type="arabicPeriod" startAt="3"/>
              <a:defRPr sz="3600" b="0" kern="120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marL="0" indent="0">
              <a:buNone/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건강한 자 </a:t>
            </a:r>
            <a:r>
              <a:rPr lang="en-US" altLang="ko-KR" sz="2800" b="1" dirty="0" smtClean="0">
                <a:solidFill>
                  <a:schemeClr val="bg1"/>
                </a:solidFill>
                <a:latin typeface="+mj-ea"/>
                <a:ea typeface="+mj-ea"/>
              </a:rPr>
              <a:t>VS </a:t>
            </a:r>
            <a:r>
              <a:rPr lang="ko-KR" altLang="en-US" sz="2800" b="1" dirty="0" smtClean="0">
                <a:solidFill>
                  <a:schemeClr val="bg1"/>
                </a:solidFill>
                <a:latin typeface="+mj-ea"/>
                <a:ea typeface="+mj-ea"/>
              </a:rPr>
              <a:t>건강하지 못한 자 </a:t>
            </a:r>
            <a:endParaRPr lang="ko-KR" altLang="en-US" sz="28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51520" y="3167249"/>
            <a:ext cx="877121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>
                <a:solidFill>
                  <a:srgbClr val="0070C0"/>
                </a:solidFill>
              </a:rPr>
              <a:t>유머감각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삶의 </a:t>
            </a:r>
            <a:r>
              <a:rPr lang="ko-KR" altLang="en-US" sz="2000" b="1" dirty="0"/>
              <a:t>여유를 즐기면서 유모를 통해 웃고 </a:t>
            </a:r>
            <a:r>
              <a:rPr lang="ko-KR" altLang="en-US" sz="2000" b="1" dirty="0" smtClean="0"/>
              <a:t>즐김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유머감각이 </a:t>
            </a:r>
            <a:r>
              <a:rPr lang="ko-KR" altLang="en-US" sz="2000" b="1" dirty="0"/>
              <a:t>없고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받아드리지도 못한다</a:t>
            </a:r>
            <a:r>
              <a:rPr lang="en-US" altLang="ko-KR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107504" y="1484784"/>
            <a:ext cx="8928992" cy="4392488"/>
            <a:chOff x="107504" y="1484784"/>
            <a:chExt cx="8928992" cy="4392488"/>
          </a:xfrm>
        </p:grpSpPr>
        <p:sp>
          <p:nvSpPr>
            <p:cNvPr id="4" name="모서리가 접힌 도형 3"/>
            <p:cNvSpPr/>
            <p:nvPr/>
          </p:nvSpPr>
          <p:spPr>
            <a:xfrm>
              <a:off x="107504" y="1484784"/>
              <a:ext cx="8928992" cy="4392488"/>
            </a:xfrm>
            <a:prstGeom prst="foldedCorner">
              <a:avLst>
                <a:gd name="adj" fmla="val 24575"/>
              </a:avLst>
            </a:pr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323528" y="1700808"/>
              <a:ext cx="828092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ko-KR" altLang="en-US" sz="2800" b="1" dirty="0">
                  <a:solidFill>
                    <a:srgbClr val="FF0000"/>
                  </a:solidFill>
                </a:rPr>
                <a:t>정신건강의 조건을 정리해보면</a:t>
              </a:r>
              <a:r>
                <a:rPr lang="en-US" altLang="ko-KR" sz="2800" b="1" dirty="0">
                  <a:solidFill>
                    <a:srgbClr val="FF0000"/>
                  </a:solidFill>
                </a:rPr>
                <a:t>…</a:t>
              </a:r>
              <a:endParaRPr lang="ko-KR" altLang="en-US" sz="2800" b="1" dirty="0">
                <a:solidFill>
                  <a:srgbClr val="FF0000"/>
                </a:solidFill>
              </a:endParaRPr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자신을 바르게 인지하는 </a:t>
              </a:r>
              <a:r>
                <a:rPr lang="ko-KR" altLang="en-US" sz="2200" b="1" dirty="0" smtClean="0"/>
                <a:t>능력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타인을 존중하고 인정</a:t>
              </a:r>
              <a:r>
                <a:rPr lang="en-US" altLang="ko-KR" sz="2200" b="1" dirty="0"/>
                <a:t>, </a:t>
              </a:r>
              <a:r>
                <a:rPr lang="ko-KR" altLang="en-US" sz="2200" b="1" dirty="0"/>
                <a:t>올바른 관계를 </a:t>
              </a:r>
              <a:r>
                <a:rPr lang="ko-KR" altLang="en-US" sz="2200" b="1" dirty="0" smtClean="0"/>
                <a:t>유지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현실환경을 정확하게 판단하며 이에 </a:t>
              </a:r>
              <a:r>
                <a:rPr lang="ko-KR" altLang="en-US" sz="2200" b="1" dirty="0" smtClean="0"/>
                <a:t>적응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사회적 역할과 주어진 과제를 잘 </a:t>
              </a:r>
              <a:r>
                <a:rPr lang="ko-KR" altLang="en-US" sz="2200" b="1" dirty="0" smtClean="0"/>
                <a:t>처리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정서</a:t>
              </a:r>
              <a:r>
                <a:rPr lang="en-US" altLang="ko-KR" sz="2200" b="1" dirty="0"/>
                <a:t>/</a:t>
              </a:r>
              <a:r>
                <a:rPr lang="ko-KR" altLang="en-US" sz="2200" b="1" dirty="0"/>
                <a:t>감정을 사회가 허용하는 범위에서 </a:t>
              </a:r>
              <a:r>
                <a:rPr lang="ko-KR" altLang="en-US" sz="2200" b="1" dirty="0" smtClean="0"/>
                <a:t>다룸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  <a:p>
              <a:pPr marL="800100" lvl="1" indent="-342900">
                <a:lnSpc>
                  <a:spcPct val="150000"/>
                </a:lnSpc>
                <a:buFont typeface="Wingdings" panose="05000000000000000000" pitchFamily="2" charset="2"/>
                <a:buChar char="Ø"/>
                <a:defRPr/>
              </a:pPr>
              <a:r>
                <a:rPr lang="ko-KR" altLang="en-US" sz="2200" b="1" dirty="0"/>
                <a:t>타인에게 기쁨을 주고</a:t>
              </a:r>
              <a:r>
                <a:rPr lang="en-US" altLang="ko-KR" sz="2200" b="1" dirty="0"/>
                <a:t>, </a:t>
              </a:r>
              <a:r>
                <a:rPr lang="ko-KR" altLang="en-US" sz="2200" b="1" dirty="0"/>
                <a:t>공동체 분위기를 </a:t>
              </a:r>
              <a:r>
                <a:rPr lang="ko-KR" altLang="en-US" sz="2200" b="1" dirty="0" smtClean="0"/>
                <a:t>전환</a:t>
              </a:r>
              <a:r>
                <a:rPr lang="en-US" altLang="ko-KR" sz="2200" b="1" dirty="0" smtClean="0"/>
                <a:t>.</a:t>
              </a:r>
              <a:endParaRPr lang="ko-KR" altLang="en-US" sz="2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805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정신질환과 정신장애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8032" y="1531193"/>
            <a:ext cx="8388424" cy="5210175"/>
          </a:xfrm>
          <a:prstGeom prst="rect">
            <a:avLst/>
          </a:prstGeom>
        </p:spPr>
        <p:txBody>
          <a:bodyPr rtlCol="0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정신질환</a:t>
            </a:r>
          </a:p>
          <a:p>
            <a:pPr lvl="1" algn="dist">
              <a:lnSpc>
                <a:spcPct val="150000"/>
              </a:lnSpc>
              <a:defRPr/>
            </a:pPr>
            <a:r>
              <a:rPr lang="ko-KR" altLang="en-US" sz="2000" b="1" dirty="0" smtClean="0"/>
              <a:t>정신기능의 여러 영역인 지능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지각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사고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기억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의식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정동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성격 </a:t>
            </a:r>
            <a:endParaRPr lang="en-US" altLang="ko-KR" sz="2000" b="1" dirty="0" smtClean="0"/>
          </a:p>
          <a:p>
            <a:pPr marL="457200" lvl="1" indent="0" algn="just">
              <a:lnSpc>
                <a:spcPct val="150000"/>
              </a:lnSpc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등에서 병리학적 현상이 진행되는 것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algn="dist">
              <a:lnSpc>
                <a:spcPct val="150000"/>
              </a:lnSpc>
              <a:defRPr/>
            </a:pPr>
            <a:endParaRPr lang="en-US" altLang="ko-KR" sz="1000" b="1" dirty="0" smtClean="0"/>
          </a:p>
          <a:p>
            <a:pPr algn="just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정신장애</a:t>
            </a:r>
          </a:p>
          <a:p>
            <a:pPr lvl="1" algn="dist">
              <a:lnSpc>
                <a:spcPct val="150000"/>
              </a:lnSpc>
              <a:defRPr/>
            </a:pPr>
            <a:r>
              <a:rPr lang="ko-KR" altLang="en-US" sz="2000" b="1" dirty="0" smtClean="0"/>
              <a:t>정신질환 및 그와 관련된 조건에 의해 영구적 또는 반영구적으로 </a:t>
            </a:r>
            <a:endParaRPr lang="en-US" altLang="ko-KR" sz="2000" b="1" dirty="0" smtClean="0"/>
          </a:p>
          <a:p>
            <a:pPr marL="457200" lvl="1" indent="0" algn="dist">
              <a:lnSpc>
                <a:spcPct val="150000"/>
              </a:lnSpc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정신의 제 영역에서 예상되는 발달을 하지 못하거나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질병이전의 </a:t>
            </a:r>
            <a:endParaRPr lang="en-US" altLang="ko-KR" sz="2000" b="1" dirty="0" smtClean="0"/>
          </a:p>
          <a:p>
            <a:pPr marL="457200" lvl="1" indent="0" algn="dist">
              <a:lnSpc>
                <a:spcPct val="150000"/>
              </a:lnSpc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정신적 기능이 회복되지 못해 일상생활과 사회활동에 나타나는 </a:t>
            </a:r>
            <a:endParaRPr lang="en-US" altLang="ko-KR" sz="2000" b="1" dirty="0" smtClean="0"/>
          </a:p>
          <a:p>
            <a:pPr marL="457200" lvl="1" indent="0" algn="just">
              <a:lnSpc>
                <a:spcPct val="150000"/>
              </a:lnSpc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기능저하를 말한다</a:t>
            </a:r>
            <a:r>
              <a:rPr lang="en-US" altLang="ko-KR" sz="2000" b="1" dirty="0" smtClean="0"/>
              <a:t>.</a:t>
            </a:r>
            <a:endParaRPr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3113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정신병리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459185"/>
            <a:ext cx="8229600" cy="5210175"/>
          </a:xfrm>
          <a:prstGeom prst="rect">
            <a:avLst/>
          </a:prstGeom>
        </p:spPr>
        <p:txBody>
          <a:bodyPr rtlCol="0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400" b="1" dirty="0" smtClean="0">
                <a:solidFill>
                  <a:srgbClr val="0070C0"/>
                </a:solidFill>
              </a:rPr>
              <a:t>정신병리</a:t>
            </a:r>
          </a:p>
          <a:p>
            <a:pPr lvl="1">
              <a:lnSpc>
                <a:spcPct val="150000"/>
              </a:lnSpc>
              <a:defRPr/>
            </a:pPr>
            <a:r>
              <a:rPr lang="ko-KR" altLang="en-US" sz="2200" b="1" dirty="0" smtClean="0"/>
              <a:t>정신질환에서 나타나는 비정상적 행동</a:t>
            </a:r>
            <a:r>
              <a:rPr lang="en-US" altLang="ko-KR" sz="2200" b="1" dirty="0" smtClean="0"/>
              <a:t>, </a:t>
            </a:r>
            <a:r>
              <a:rPr lang="ko-KR" altLang="en-US" sz="2200" b="1" dirty="0" smtClean="0"/>
              <a:t>사고</a:t>
            </a:r>
            <a:r>
              <a:rPr lang="en-US" altLang="ko-KR" sz="2200" b="1" dirty="0" smtClean="0"/>
              <a:t>, </a:t>
            </a:r>
            <a:r>
              <a:rPr lang="ko-KR" altLang="en-US" sz="2200" b="1" dirty="0" smtClean="0"/>
              <a:t>의식 등으로 나타나는 증상</a:t>
            </a:r>
            <a:r>
              <a:rPr lang="en-US" altLang="ko-KR" sz="2200" b="1" dirty="0" smtClean="0"/>
              <a:t>.</a:t>
            </a:r>
          </a:p>
          <a:p>
            <a:pPr lvl="1">
              <a:lnSpc>
                <a:spcPct val="150000"/>
              </a:lnSpc>
              <a:defRPr/>
            </a:pPr>
            <a:endParaRPr lang="ko-KR" altLang="en-US" sz="900" b="1" dirty="0" smtClean="0"/>
          </a:p>
          <a:p>
            <a:pPr lvl="2">
              <a:lnSpc>
                <a:spcPct val="150000"/>
              </a:lnSpc>
              <a:buClr>
                <a:srgbClr val="FF0000"/>
              </a:buClr>
              <a:defRPr/>
            </a:pPr>
            <a:r>
              <a:rPr lang="ko-KR" altLang="en-US" sz="2000" b="1" dirty="0" smtClean="0"/>
              <a:t>표정과 태도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defRPr/>
            </a:pPr>
            <a:r>
              <a:rPr lang="ko-KR" altLang="en-US" sz="2000" b="1" dirty="0" smtClean="0"/>
              <a:t>행동의 장애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defRPr/>
            </a:pPr>
            <a:r>
              <a:rPr lang="ko-KR" altLang="en-US" sz="2000" b="1" dirty="0" smtClean="0"/>
              <a:t>의식의 장애</a:t>
            </a:r>
          </a:p>
          <a:p>
            <a:pPr lvl="2">
              <a:lnSpc>
                <a:spcPct val="150000"/>
              </a:lnSpc>
              <a:buClr>
                <a:srgbClr val="FF0000"/>
              </a:buClr>
              <a:defRPr/>
            </a:pPr>
            <a:r>
              <a:rPr lang="ko-KR" altLang="en-US" sz="2000" b="1" dirty="0" smtClean="0"/>
              <a:t>정동장애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059832" y="33569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ko-KR" altLang="en-US" sz="2000" b="1" dirty="0"/>
              <a:t>사고의 장애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ko-KR" altLang="en-US" sz="2000" b="1" dirty="0"/>
              <a:t>지각의 장애</a:t>
            </a:r>
          </a:p>
          <a:p>
            <a:pPr marL="1257300" lvl="2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ko-KR" altLang="en-US" sz="2000" b="1" dirty="0"/>
              <a:t>기억의 장애</a:t>
            </a:r>
          </a:p>
        </p:txBody>
      </p:sp>
    </p:spTree>
    <p:extLst>
      <p:ext uri="{BB962C8B-B14F-4D97-AF65-F5344CB8AC3E}">
        <p14:creationId xmlns:p14="http://schemas.microsoft.com/office/powerpoint/2010/main" val="2741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4482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정신건강에 대한 사회적 태도의 발달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650107"/>
            <a:ext cx="8229600" cy="2859013"/>
          </a:xfrm>
          <a:prstGeom prst="rect">
            <a:avLst/>
          </a:prstGeom>
        </p:spPr>
        <p:txBody>
          <a:bodyPr rtlCol="0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AutoNum type="arabicParenR"/>
              <a:defRPr/>
            </a:pPr>
            <a:r>
              <a:rPr lang="ko-KR" altLang="en-US" sz="2400" b="1" dirty="0" smtClean="0">
                <a:solidFill>
                  <a:srgbClr val="FF0000"/>
                </a:solidFill>
              </a:rPr>
              <a:t>원시시대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buAutoNum type="arabicParenR"/>
              <a:defRPr/>
            </a:pPr>
            <a:endParaRPr lang="ko-KR" altLang="en-US" sz="1050" b="1" dirty="0" smtClean="0">
              <a:solidFill>
                <a:srgbClr val="FF0000"/>
              </a:solidFill>
            </a:endParaRPr>
          </a:p>
          <a:p>
            <a:pPr lvl="1" algn="dist">
              <a:defRPr/>
            </a:pPr>
            <a:r>
              <a:rPr lang="ko-KR" altLang="en-US" sz="2000" b="1" dirty="0" smtClean="0"/>
              <a:t>악령과 마귀가 신체 속으로 들어와 병이 생긴다</a:t>
            </a:r>
            <a:r>
              <a:rPr lang="en-US" altLang="ko-KR" sz="2000" b="1" dirty="0" smtClean="0"/>
              <a:t>. </a:t>
            </a:r>
            <a:r>
              <a:rPr lang="ko-KR" altLang="en-US" sz="2000" b="1" dirty="0" smtClean="0"/>
              <a:t>전생이 죄로 </a:t>
            </a:r>
            <a:endParaRPr lang="en-US" altLang="ko-KR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천벌을 받는다</a:t>
            </a:r>
            <a:r>
              <a:rPr lang="en-US" altLang="ko-KR" sz="2000" b="1" dirty="0" smtClean="0"/>
              <a:t>. </a:t>
            </a:r>
          </a:p>
          <a:p>
            <a:pPr marL="457200" lvl="1" indent="0">
              <a:buNone/>
              <a:defRPr/>
            </a:pPr>
            <a:endParaRPr lang="en-US" altLang="ko-KR" sz="800" b="1" dirty="0" smtClean="0"/>
          </a:p>
          <a:p>
            <a:pPr lvl="1">
              <a:defRPr/>
            </a:pPr>
            <a:r>
              <a:rPr lang="ko-KR" altLang="en-US" sz="2000" b="1" dirty="0" smtClean="0"/>
              <a:t>부적을 사용하여 치료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굿</a:t>
            </a:r>
            <a:r>
              <a:rPr lang="en-US" altLang="ko-KR" sz="2000" b="1" dirty="0"/>
              <a:t>·</a:t>
            </a:r>
            <a:r>
              <a:rPr lang="ko-KR" altLang="en-US" sz="2000" b="1" dirty="0" smtClean="0"/>
              <a:t>의식 또는 주문</a:t>
            </a:r>
            <a:r>
              <a:rPr lang="en-US" altLang="ko-KR" sz="2000" b="1" dirty="0" smtClean="0"/>
              <a:t>.</a:t>
            </a:r>
          </a:p>
          <a:p>
            <a:pPr lvl="1">
              <a:defRPr/>
            </a:pPr>
            <a:endParaRPr lang="ko-KR" altLang="en-US" sz="800" b="1" dirty="0" smtClean="0"/>
          </a:p>
          <a:p>
            <a:pPr lvl="1">
              <a:defRPr/>
            </a:pPr>
            <a:r>
              <a:rPr lang="ko-KR" altLang="en-US" sz="2000" b="1" dirty="0" smtClean="0"/>
              <a:t>제물로 헌상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매질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7357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정신건강에 대한 사회적 태도의 발달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95536" y="1628800"/>
            <a:ext cx="864096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400" b="1" dirty="0">
                <a:solidFill>
                  <a:srgbClr val="FF0000"/>
                </a:solidFill>
              </a:rPr>
              <a:t>2) </a:t>
            </a:r>
            <a:r>
              <a:rPr lang="ko-KR" altLang="en-US" sz="2400" b="1" dirty="0">
                <a:solidFill>
                  <a:srgbClr val="FF0000"/>
                </a:solidFill>
              </a:rPr>
              <a:t>그리스 로마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시대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ko-KR" altLang="en-US" sz="800" b="1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en-US" altLang="ko-KR" sz="2000" b="1" dirty="0" err="1" smtClean="0"/>
              <a:t>Hipocrates</a:t>
            </a:r>
            <a:r>
              <a:rPr lang="ko-KR" altLang="en-US" sz="2000" b="1" dirty="0"/>
              <a:t>의 </a:t>
            </a:r>
            <a:r>
              <a:rPr lang="en-US" altLang="ko-KR" sz="2000" b="1" dirty="0"/>
              <a:t>4</a:t>
            </a:r>
            <a:r>
              <a:rPr lang="ko-KR" altLang="en-US" sz="2000" b="1" dirty="0" err="1"/>
              <a:t>체액설</a:t>
            </a:r>
            <a:r>
              <a:rPr lang="en-US" altLang="ko-KR" sz="2000" b="1" dirty="0"/>
              <a:t>.</a:t>
            </a:r>
            <a:endParaRPr lang="ko-KR" altLang="en-US" sz="2000" b="1" dirty="0"/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“</a:t>
            </a:r>
            <a:r>
              <a:rPr lang="ko-KR" altLang="en-US" sz="2000" b="1" dirty="0"/>
              <a:t>뇌는 영혼의 자리이다</a:t>
            </a:r>
            <a:r>
              <a:rPr lang="en-US" altLang="ko-KR" sz="2000" b="1" dirty="0"/>
              <a:t>.”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철학자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생물학자를 통한 연구</a:t>
            </a:r>
            <a:r>
              <a:rPr lang="en-US" altLang="ko-KR" sz="2000" b="1" dirty="0"/>
              <a:t>.</a:t>
            </a:r>
            <a:endParaRPr lang="ko-KR" altLang="en-US" sz="2000" b="1" dirty="0"/>
          </a:p>
          <a:p>
            <a:pPr lvl="1">
              <a:lnSpc>
                <a:spcPct val="150000"/>
              </a:lnSpc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그러나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일반인들은 경멸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편견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가족의 책임</a:t>
            </a:r>
            <a:r>
              <a:rPr lang="en-US" altLang="ko-KR" sz="2000" b="1" dirty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280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정신건강에 대한 사회적 태도의 발달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467544" y="1700808"/>
            <a:ext cx="8064896" cy="2618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rgbClr val="FF0000"/>
                </a:solidFill>
              </a:rPr>
              <a:t>3)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중세기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>
                <a:solidFill>
                  <a:srgbClr val="FF0000"/>
                </a:solidFill>
              </a:rPr>
              <a:t>암흑기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ko-KR" altLang="en-US" sz="800" b="1" dirty="0">
              <a:solidFill>
                <a:srgbClr val="FF0000"/>
              </a:solidFill>
            </a:endParaRP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err="1" smtClean="0"/>
              <a:t>악령론의</a:t>
            </a:r>
            <a:r>
              <a:rPr lang="ko-KR" altLang="en-US" sz="2000" b="1" dirty="0" smtClean="0"/>
              <a:t> </a:t>
            </a:r>
            <a:r>
              <a:rPr lang="ko-KR" altLang="en-US" sz="2000" b="1" dirty="0" err="1" smtClean="0"/>
              <a:t>재출현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마녀로 </a:t>
            </a:r>
            <a:r>
              <a:rPr lang="ko-KR" altLang="en-US" sz="2000" b="1" dirty="0"/>
              <a:t>취급하여 </a:t>
            </a:r>
            <a:r>
              <a:rPr lang="ko-KR" altLang="en-US" sz="2000" b="1" dirty="0" smtClean="0"/>
              <a:t>화형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무의탁 </a:t>
            </a:r>
            <a:r>
              <a:rPr lang="ko-KR" altLang="en-US" sz="2000" b="1" dirty="0" err="1"/>
              <a:t>정신질환자들을</a:t>
            </a:r>
            <a:r>
              <a:rPr lang="ko-KR" altLang="en-US" sz="2000" b="1" dirty="0"/>
              <a:t> 구호시설에 수용하기도 함</a:t>
            </a:r>
            <a:r>
              <a:rPr lang="en-US" altLang="ko-KR" sz="2000" b="1" dirty="0"/>
              <a:t>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2280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정신건강에 대한 사회적 태도의 발달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95536" y="1700808"/>
            <a:ext cx="8136904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400" b="1" dirty="0">
                <a:solidFill>
                  <a:srgbClr val="FF0000"/>
                </a:solidFill>
              </a:rPr>
              <a:t>4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르네상스와 자연과학의 발달 시대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ko-KR" altLang="en-US" sz="900" b="1" dirty="0">
              <a:solidFill>
                <a:srgbClr val="FF0000"/>
              </a:solidFill>
            </a:endParaRP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인도주의적 </a:t>
            </a:r>
            <a:r>
              <a:rPr lang="ko-KR" altLang="en-US" sz="2000" b="1" dirty="0"/>
              <a:t>태도와 치료방법을 </a:t>
            </a:r>
            <a:r>
              <a:rPr lang="ko-KR" altLang="en-US" sz="2000" b="1" dirty="0" smtClean="0"/>
              <a:t>주장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정신병의 </a:t>
            </a:r>
            <a:r>
              <a:rPr lang="ko-KR" altLang="en-US" sz="2000" b="1" dirty="0"/>
              <a:t>의학적 원인을 제시하려고 </a:t>
            </a:r>
            <a:r>
              <a:rPr lang="ko-KR" altLang="en-US" sz="2000" b="1" dirty="0" smtClean="0"/>
              <a:t>노력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  <p:sp>
        <p:nvSpPr>
          <p:cNvPr id="4" name="직사각형 3"/>
          <p:cNvSpPr/>
          <p:nvPr/>
        </p:nvSpPr>
        <p:spPr>
          <a:xfrm>
            <a:off x="395536" y="3933056"/>
            <a:ext cx="6840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rgbClr val="FF0000"/>
                </a:solidFill>
              </a:rPr>
              <a:t>5)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현대 </a:t>
            </a:r>
            <a:r>
              <a:rPr lang="ko-KR" altLang="en-US" sz="2400" b="1" dirty="0">
                <a:solidFill>
                  <a:srgbClr val="FF0000"/>
                </a:solidFill>
              </a:rPr>
              <a:t>인도주의적 접근의 시대</a:t>
            </a: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- 18</a:t>
            </a:r>
            <a:r>
              <a:rPr lang="ko-KR" altLang="en-US" sz="2000" b="1" dirty="0"/>
              <a:t>세기에도 여전히 </a:t>
            </a:r>
            <a:r>
              <a:rPr lang="ko-KR" altLang="en-US" sz="2000" b="1" dirty="0" smtClean="0"/>
              <a:t>감금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잔혹한 대우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도덕적 </a:t>
            </a:r>
            <a:r>
              <a:rPr lang="ko-KR" altLang="en-US" sz="2000" b="1" dirty="0"/>
              <a:t>치료의 </a:t>
            </a:r>
            <a:r>
              <a:rPr lang="ko-KR" altLang="en-US" sz="2000" b="1" dirty="0" smtClean="0"/>
              <a:t>시작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2280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정신건강에 대한 사회적 태도의 발달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79512" y="1800106"/>
            <a:ext cx="8784976" cy="270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400" b="1" dirty="0" smtClean="0">
                <a:solidFill>
                  <a:srgbClr val="FF0000"/>
                </a:solidFill>
              </a:rPr>
              <a:t>6)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현대 </a:t>
            </a:r>
            <a:r>
              <a:rPr lang="ko-KR" altLang="en-US" sz="2400" b="1" dirty="0">
                <a:solidFill>
                  <a:srgbClr val="FF0000"/>
                </a:solidFill>
              </a:rPr>
              <a:t>정신역동적 접근의 시대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이후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endParaRPr lang="ko-KR" altLang="en-US" sz="900" b="1" dirty="0">
              <a:solidFill>
                <a:srgbClr val="FF0000"/>
              </a:solidFill>
            </a:endParaRPr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정신질환이 </a:t>
            </a:r>
            <a:r>
              <a:rPr lang="ko-KR" altLang="en-US" sz="2000" b="1" dirty="0"/>
              <a:t>주위 사회환경과의 상호작용에서 발생한다는 개념이 </a:t>
            </a:r>
            <a:r>
              <a:rPr lang="ko-KR" altLang="en-US" sz="2000" b="1" dirty="0" smtClean="0"/>
              <a:t>대두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정신분석학</a:t>
            </a:r>
            <a:r>
              <a:rPr lang="en-US" altLang="ko-KR" sz="2000" b="1" dirty="0"/>
              <a:t>(Libido, </a:t>
            </a:r>
            <a:r>
              <a:rPr lang="ko-KR" altLang="en-US" sz="2000" b="1" dirty="0"/>
              <a:t>자유연상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꿈의 해석</a:t>
            </a:r>
            <a:r>
              <a:rPr lang="en-US" altLang="ko-KR" sz="2000" b="1" dirty="0" smtClean="0"/>
              <a:t>).</a:t>
            </a:r>
            <a:endParaRPr lang="en-US" altLang="ko-KR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생물정신의학</a:t>
            </a:r>
            <a:r>
              <a:rPr lang="en-US" altLang="ko-KR" sz="2000" b="1" dirty="0" smtClean="0"/>
              <a:t>.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  <a:p>
            <a:pPr lvl="1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약물치료의 </a:t>
            </a:r>
            <a:r>
              <a:rPr lang="ko-KR" altLang="en-US" sz="2000" b="1" dirty="0"/>
              <a:t>비약적 </a:t>
            </a:r>
            <a:r>
              <a:rPr lang="ko-KR" altLang="en-US" sz="2000" b="1" dirty="0" smtClean="0"/>
              <a:t>발전</a:t>
            </a:r>
            <a:r>
              <a:rPr lang="en-US" altLang="ko-KR" sz="2000" b="1" dirty="0" smtClean="0"/>
              <a:t>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2804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483768" y="2708920"/>
            <a:ext cx="6513546" cy="72008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 적응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인간관계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스트레스와 정신건강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94066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 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6881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접힌 도형 4"/>
          <p:cNvSpPr/>
          <p:nvPr/>
        </p:nvSpPr>
        <p:spPr>
          <a:xfrm>
            <a:off x="107504" y="4136460"/>
            <a:ext cx="8928992" cy="1956836"/>
          </a:xfrm>
          <a:prstGeom prst="foldedCorner">
            <a:avLst>
              <a:gd name="adj" fmla="val 24575"/>
            </a:avLst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정신건강의 정의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459544"/>
            <a:ext cx="8928992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정신</a:t>
            </a:r>
            <a:r>
              <a:rPr lang="ko-KR" altLang="en-US" sz="2200" b="1" dirty="0" smtClean="0"/>
              <a:t> </a:t>
            </a:r>
            <a:r>
              <a:rPr lang="en-US" altLang="ko-KR" sz="2200" b="1" dirty="0" smtClean="0"/>
              <a:t>: </a:t>
            </a:r>
            <a:r>
              <a:rPr lang="ko-KR" altLang="en-US" sz="2200" b="1" dirty="0" smtClean="0"/>
              <a:t>생각하고 판단하는 능력이나 작용</a:t>
            </a:r>
            <a:r>
              <a:rPr lang="en-US" altLang="ko-KR" sz="2200" b="1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22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8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건강</a:t>
            </a:r>
            <a:r>
              <a:rPr lang="ko-KR" altLang="en-US" sz="2200" b="1" dirty="0" smtClean="0"/>
              <a:t> </a:t>
            </a:r>
            <a:r>
              <a:rPr lang="en-US" altLang="ko-KR" sz="2200" b="1" dirty="0" smtClean="0"/>
              <a:t>: </a:t>
            </a:r>
            <a:r>
              <a:rPr lang="ko-KR" altLang="en-US" sz="2200" b="1" dirty="0" smtClean="0"/>
              <a:t>몸에 탈이 없고 튼튼함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ko-KR" altLang="en-US" sz="2000" b="1" dirty="0" smtClean="0"/>
              <a:t>   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 -  </a:t>
            </a:r>
            <a:r>
              <a:rPr lang="ko-KR" altLang="en-US" sz="2000" b="1" dirty="0" smtClean="0"/>
              <a:t>건강이란 신체적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정신적 및 사회적으로 완전한 안녕의 상태이며</a:t>
            </a:r>
            <a:r>
              <a:rPr lang="en-US" altLang="ko-KR" sz="2000" b="1" dirty="0" smtClean="0"/>
              <a:t>, 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</a:t>
            </a:r>
            <a:r>
              <a:rPr lang="ko-KR" altLang="en-US" sz="2000" b="1" dirty="0" smtClean="0"/>
              <a:t>단지 질병이 없다거나 허약하지 않은 상태를 말하는 것은 아니다</a:t>
            </a:r>
            <a:r>
              <a:rPr lang="en-US" altLang="ko-KR" sz="2000" b="1" dirty="0" smtClean="0"/>
              <a:t>.    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(WHO)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8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800" b="1" dirty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8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정신건강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한 인간이 사회생활을 독립적으로 영위해 나가기 위해 생각하고 </a:t>
            </a:r>
            <a:endParaRPr lang="en-US" altLang="ko-KR" sz="2000" b="1" dirty="0" smtClean="0"/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</a:t>
            </a:r>
            <a:r>
              <a:rPr lang="ko-KR" altLang="en-US" sz="2000" b="1" dirty="0" smtClean="0"/>
              <a:t>판단하는 능력에 병적 증세나 정신병리가 없고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환경에 대한 적응력이 </a:t>
            </a:r>
            <a:endParaRPr lang="en-US" altLang="ko-KR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</a:t>
            </a:r>
            <a:r>
              <a:rPr lang="ko-KR" altLang="en-US" sz="2000" b="1" dirty="0" smtClean="0"/>
              <a:t>있으며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성숙한 인격을 갖추고 있는 상태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8323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접힌 도형 8"/>
          <p:cNvSpPr/>
          <p:nvPr/>
        </p:nvSpPr>
        <p:spPr>
          <a:xfrm>
            <a:off x="107504" y="4077072"/>
            <a:ext cx="8928992" cy="1956836"/>
          </a:xfrm>
          <a:prstGeom prst="foldedCorner">
            <a:avLst>
              <a:gd name="adj" fmla="val 24575"/>
            </a:avLst>
          </a:pr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정신건강의 정의</a:t>
            </a:r>
            <a:endParaRPr lang="ko-KR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459544"/>
            <a:ext cx="8496944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소극적인 정신건강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증상이 없는 상태 또는 심리적 장애가 없는 상태를 의미한다</a:t>
            </a:r>
            <a:r>
              <a:rPr lang="en-US" altLang="ko-KR" sz="2000" b="1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적극적인 정신건강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주어진 사회환경에 잘 적응하며 성숙한 인간으로 살아가는 것</a:t>
            </a:r>
            <a:r>
              <a:rPr lang="en-US" altLang="ko-KR" sz="2000" b="1" dirty="0" smtClean="0"/>
              <a:t>,</a:t>
            </a:r>
            <a:endParaRPr lang="ko-KR" altLang="en-US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ko-KR" altLang="en-US" sz="2000" b="1" dirty="0" smtClean="0"/>
              <a:t>  정신건강과 적응을 같은 의미로 해석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정신건강이란 주관적 </a:t>
            </a:r>
            <a:r>
              <a:rPr lang="ko-KR" altLang="en-US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안녕감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 </a:t>
            </a:r>
            <a:r>
              <a:rPr lang="ko-KR" altLang="en-US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효능감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자발성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유능감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세대</a:t>
            </a:r>
            <a:endParaRPr lang="en-US" altLang="ko-K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dist">
              <a:buClr>
                <a:srgbClr val="FFC000"/>
              </a:buClr>
              <a:buNone/>
              <a:defRPr/>
            </a:pPr>
            <a:r>
              <a:rPr lang="en-US" altLang="ko-K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 간 의존과 타인과의 관계 속에서 개인의 인지적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정서적 </a:t>
            </a:r>
            <a:endParaRPr lang="en-US" altLang="ko-KR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Clr>
                <a:srgbClr val="FFC000"/>
              </a:buClr>
              <a:buNone/>
              <a:defRPr/>
            </a:pPr>
            <a:r>
              <a:rPr lang="en-US" altLang="ko-K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잠재능력에 대한 자기실현 등을 포함한다</a:t>
            </a:r>
            <a:r>
              <a:rPr lang="en-US" altLang="ko-K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1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기준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정상과 비정상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963600"/>
            <a:ext cx="8928992" cy="39136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건강한 것이 정상이라는 개념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명백한 정신병리가 나타나지 않는 행동은 정상범주 내에 있다고 본다</a:t>
            </a:r>
            <a:r>
              <a:rPr lang="en-US" altLang="ko-KR" sz="2000" b="1" dirty="0" smtClean="0"/>
              <a:t>.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합리적인 기능상태로 고통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불편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불능이 없는 사람이 건강하다</a:t>
            </a:r>
            <a:r>
              <a:rPr lang="en-US" altLang="ko-KR" sz="2000" b="1" dirty="0" smtClean="0"/>
              <a:t>.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이상적인 것이 정상이라는 개념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다양한 정신기재 요소가 최적의 조화를 이루어 최적의 기능을 발휘하는    </a:t>
            </a:r>
            <a:endParaRPr lang="en-US" altLang="ko-KR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상태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실제로 완벽할 수 없으므로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이론적 개념이다</a:t>
            </a:r>
            <a:r>
              <a:rPr lang="en-US" altLang="ko-KR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317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기준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정상과 비정상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9512" y="1603201"/>
            <a:ext cx="8640960" cy="52101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평균적인 것이 정상이라는 개념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많은 평균 주위에 위치하면 정상으로 보고 양 극단에 위치하면 </a:t>
            </a:r>
            <a:endParaRPr lang="en-US" altLang="ko-KR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ko-KR" altLang="en-US" sz="2000" b="1" dirty="0" smtClean="0"/>
              <a:t>  이상 또는 비정상으로 본다</a:t>
            </a:r>
            <a:r>
              <a:rPr lang="en-US" altLang="ko-KR" sz="2000" b="1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0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변화의 과정이 정상이라는 개념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발달단계이론에서 보면 어떤 발달단계에서 해결해야 할 발달과제를</a:t>
            </a:r>
            <a:endParaRPr lang="en-US" altLang="ko-KR" sz="2000" b="1" dirty="0" smtClean="0"/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ko-KR" altLang="en-US" sz="2000" b="1" dirty="0"/>
              <a:t> </a:t>
            </a:r>
            <a:r>
              <a:rPr lang="ko-KR" altLang="en-US" sz="2000" b="1" dirty="0" smtClean="0"/>
              <a:t> 성공적으로 잘 수행함으로써 그 다음 단계로 발전해 나갈 수 있고</a:t>
            </a:r>
            <a:r>
              <a:rPr lang="en-US" altLang="ko-KR" sz="2000" b="1" dirty="0" smtClean="0"/>
              <a:t>, </a:t>
            </a:r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이러한 과정이 정상적 성숙을 가져온다</a:t>
            </a:r>
            <a:r>
              <a:rPr lang="en-US" altLang="ko-KR" sz="2000" b="1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en-US" altLang="ko-KR" sz="2200" b="1" dirty="0" smtClean="0">
              <a:solidFill>
                <a:srgbClr val="0070C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기능수행이 정상이라는 개념</a:t>
            </a:r>
          </a:p>
          <a:p>
            <a:pPr marL="457200" lvl="1" indent="0" algn="dist">
              <a:buClr>
                <a:srgbClr val="FFC000"/>
              </a:buClr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자신의 생산적 활동에 기능을 수행하고 있는가가 정상의 범주라는 </a:t>
            </a:r>
            <a:endParaRPr lang="en-US" altLang="ko-KR" sz="2000" b="1" dirty="0" smtClean="0"/>
          </a:p>
          <a:p>
            <a:pPr marL="457200" lvl="1" indent="0">
              <a:buClr>
                <a:srgbClr val="FFC000"/>
              </a:buClr>
              <a:buNone/>
              <a:defRPr/>
            </a:pPr>
            <a:r>
              <a:rPr lang="ko-KR" altLang="en-US" sz="2000" b="1" dirty="0" smtClean="0"/>
              <a:t>  개념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458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기준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정상과 비정상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819584"/>
            <a:ext cx="8435280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이상행동</a:t>
            </a:r>
            <a:endParaRPr lang="en-US" altLang="ko-KR" sz="2200" b="1" dirty="0" smtClean="0">
              <a:solidFill>
                <a:srgbClr val="0070C0"/>
              </a:solidFill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endParaRPr lang="ko-KR" altLang="en-US" sz="900" b="1" dirty="0" smtClean="0">
              <a:solidFill>
                <a:srgbClr val="0070C0"/>
              </a:solidFill>
            </a:endParaRPr>
          </a:p>
          <a:p>
            <a:pPr marL="457200" lvl="1" indent="0"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통계적 기준으로부터 이탈된 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사회적 규정에서 크게 벗어나 용인될 수 없는 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주관적 자각증상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경험하고 있는 심리적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정신적 갈등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을 가진 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타인의 판단에 따른 부적응행동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상식을 벗어난 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  <a:p>
            <a:pPr marL="457200" lvl="1" indent="0">
              <a:buNone/>
              <a:defRPr/>
            </a:pPr>
            <a:r>
              <a:rPr lang="en-US" altLang="ko-KR" sz="2000" b="1" dirty="0" smtClean="0"/>
              <a:t>- </a:t>
            </a:r>
            <a:r>
              <a:rPr lang="ko-KR" altLang="en-US" sz="2000" b="1" dirty="0" smtClean="0"/>
              <a:t>심리학적 평가나 정신과적 진단에 따른 이상행동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4589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정신건강의 조건</a:t>
            </a:r>
            <a:endParaRPr lang="ko-KR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1320" y="1484784"/>
            <a:ext cx="8913168" cy="52098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건강한 성인</a:t>
            </a:r>
          </a:p>
          <a:p>
            <a:pPr lvl="1" algn="dist">
              <a:defRPr/>
            </a:pPr>
            <a:r>
              <a:rPr lang="ko-KR" altLang="en-US" sz="2000" b="1" dirty="0" smtClean="0"/>
              <a:t>인생의 목표와 더불어 자아나 </a:t>
            </a:r>
            <a:r>
              <a:rPr lang="ko-KR" altLang="en-US" sz="2000" b="1" dirty="0" err="1" smtClean="0"/>
              <a:t>자아정체감을</a:t>
            </a:r>
            <a:r>
              <a:rPr lang="ko-KR" altLang="en-US" sz="2000" b="1" dirty="0" smtClean="0"/>
              <a:t> 깨닫고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행동하며 자기 </a:t>
            </a:r>
            <a:endParaRPr lang="en-US" altLang="ko-KR" sz="2000" b="1" dirty="0" smtClean="0"/>
          </a:p>
          <a:p>
            <a:pPr marL="457200" lvl="1" indent="0" algn="dist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스스로를 조절하고 현실을 인식하며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현실 변화에 따라 적응할 줄 아는 </a:t>
            </a:r>
            <a:endParaRPr lang="en-US" altLang="ko-KR" sz="2000" b="1" dirty="0" smtClean="0"/>
          </a:p>
          <a:p>
            <a:pPr marL="457200" lvl="1" indent="0" algn="just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사람을 말한다</a:t>
            </a:r>
            <a:r>
              <a:rPr lang="en-US" altLang="ko-KR" sz="2000" b="1" dirty="0" smtClean="0"/>
              <a:t>. </a:t>
            </a:r>
          </a:p>
          <a:p>
            <a:pPr lvl="1">
              <a:defRPr/>
            </a:pPr>
            <a:endParaRPr lang="en-US" altLang="ko-KR" sz="800" b="1" dirty="0" smtClean="0"/>
          </a:p>
          <a:p>
            <a:pPr lvl="1">
              <a:defRPr/>
            </a:pPr>
            <a:endParaRPr lang="en-US" altLang="ko-KR" sz="800" b="1" dirty="0"/>
          </a:p>
          <a:p>
            <a:pPr lvl="1">
              <a:defRPr/>
            </a:pPr>
            <a:endParaRPr lang="en-US" altLang="ko-KR" sz="800" b="1" dirty="0" smtClean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ko-KR" altLang="en-US" sz="2200" b="1" dirty="0" smtClean="0">
                <a:solidFill>
                  <a:srgbClr val="0070C0"/>
                </a:solidFill>
              </a:rPr>
              <a:t>정신건강의 조건</a:t>
            </a:r>
          </a:p>
          <a:p>
            <a:pPr lvl="1">
              <a:defRPr/>
            </a:pPr>
            <a:r>
              <a:rPr lang="en-US" altLang="ko-KR" sz="2000" b="1" dirty="0" smtClean="0"/>
              <a:t>Marie </a:t>
            </a:r>
            <a:r>
              <a:rPr lang="en-US" altLang="ko-KR" sz="2000" b="1" dirty="0" err="1" smtClean="0"/>
              <a:t>Jahoda</a:t>
            </a:r>
            <a:r>
              <a:rPr lang="en-US" altLang="ko-KR" sz="2000" b="1" dirty="0" smtClean="0"/>
              <a:t> : </a:t>
            </a:r>
            <a:r>
              <a:rPr lang="ko-KR" altLang="en-US" sz="2000" b="1" dirty="0" err="1" smtClean="0"/>
              <a:t>자아정체감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자아실현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통합력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자율성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현실지각능력</a:t>
            </a:r>
            <a:r>
              <a:rPr lang="en-US" altLang="ko-KR" sz="2000" b="1" dirty="0" smtClean="0"/>
              <a:t>, </a:t>
            </a:r>
          </a:p>
          <a:p>
            <a:pPr marL="457200" lvl="1" indent="0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         </a:t>
            </a:r>
            <a:r>
              <a:rPr lang="ko-KR" altLang="en-US" sz="2000" b="1" dirty="0" smtClean="0"/>
              <a:t>환경적응 능력</a:t>
            </a:r>
            <a:r>
              <a:rPr lang="en-US" altLang="ko-KR" sz="2000" b="1" dirty="0" smtClean="0"/>
              <a:t>.</a:t>
            </a:r>
          </a:p>
          <a:p>
            <a:pPr marL="457200" lvl="1" indent="0">
              <a:buNone/>
              <a:defRPr/>
            </a:pPr>
            <a:endParaRPr lang="ko-KR" altLang="en-US" sz="800" b="1" dirty="0" smtClean="0"/>
          </a:p>
          <a:p>
            <a:pPr lvl="1" algn="dist">
              <a:defRPr/>
            </a:pPr>
            <a:r>
              <a:rPr lang="ko-KR" altLang="en-US" sz="2000" b="1" dirty="0" smtClean="0"/>
              <a:t>조대경 </a:t>
            </a:r>
            <a:r>
              <a:rPr lang="en-US" altLang="ko-KR" sz="2000" b="1" dirty="0" smtClean="0"/>
              <a:t>: </a:t>
            </a:r>
            <a:r>
              <a:rPr lang="ko-KR" altLang="en-US" sz="2000" b="1" dirty="0" smtClean="0"/>
              <a:t>자기존중과 타인존중의 자세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자신과 타인이 지닌 장점과 </a:t>
            </a:r>
            <a:endParaRPr lang="en-US" altLang="ko-KR" sz="2000" b="1" dirty="0" smtClean="0"/>
          </a:p>
          <a:p>
            <a:pPr marL="457200" lvl="1" indent="0" algn="dist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</a:t>
            </a:r>
            <a:r>
              <a:rPr lang="ko-KR" altLang="en-US" sz="2000" b="1" dirty="0" smtClean="0"/>
              <a:t>한계에 대한 이해와 수용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모든 행동에는 원인과 그에 따른 </a:t>
            </a:r>
            <a:endParaRPr lang="en-US" altLang="ko-KR" sz="2000" b="1" dirty="0" smtClean="0"/>
          </a:p>
          <a:p>
            <a:pPr marL="457200" lvl="1" indent="0" algn="dist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</a:t>
            </a:r>
            <a:r>
              <a:rPr lang="ko-KR" altLang="en-US" sz="2000" b="1" dirty="0" smtClean="0"/>
              <a:t>결과가 있음을 이해하는 자세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그리고 자아실현에 대한 </a:t>
            </a:r>
            <a:endParaRPr lang="en-US" altLang="ko-KR" sz="2000" b="1" dirty="0" smtClean="0"/>
          </a:p>
          <a:p>
            <a:pPr marL="457200" lvl="1" indent="0" algn="just">
              <a:buNone/>
              <a:defRPr/>
            </a:pPr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</a:t>
            </a:r>
            <a:r>
              <a:rPr lang="ko-KR" altLang="en-US" sz="2000" b="1" dirty="0" smtClean="0"/>
              <a:t>동기를 이해하려는 자세 등</a:t>
            </a:r>
            <a:r>
              <a:rPr lang="en-US" altLang="ko-KR" sz="2000" b="1" dirty="0" smtClean="0"/>
              <a:t>.</a:t>
            </a:r>
            <a:endParaRPr lang="ko-KR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8264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정신건강론 유수현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정신건강론 유수현테마</Template>
  <TotalTime>79</TotalTime>
  <Words>1026</Words>
  <Application>Microsoft Office PowerPoint</Application>
  <PresentationFormat>화면 슬라이드 쇼(4:3)</PresentationFormat>
  <Paragraphs>203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</vt:lpstr>
      <vt:lpstr>Arial</vt:lpstr>
      <vt:lpstr>HY견고딕</vt:lpstr>
      <vt:lpstr>Wingdings</vt:lpstr>
      <vt:lpstr>맑은 고딕</vt:lpstr>
      <vt:lpstr>정신건강론 유수현테마</vt:lpstr>
      <vt:lpstr>PowerPoint 프레젠테이션</vt:lpstr>
      <vt:lpstr>목 차</vt:lpstr>
      <vt:lpstr>목 차</vt:lpstr>
      <vt:lpstr>정신건강의 정의</vt:lpstr>
      <vt:lpstr>정신건강의 정의</vt:lpstr>
      <vt:lpstr>정신건강의 기준 : 정상과 비정상</vt:lpstr>
      <vt:lpstr>정신건강의 기준 : 정상과 비정상</vt:lpstr>
      <vt:lpstr>정신건강의 기준 : 정상과 비정상</vt:lpstr>
      <vt:lpstr>정신건강의 조건</vt:lpstr>
      <vt:lpstr>정신건강의 조건</vt:lpstr>
      <vt:lpstr>정신건강의 조건</vt:lpstr>
      <vt:lpstr>정신건강의 조건</vt:lpstr>
      <vt:lpstr>정신건강의 조건</vt:lpstr>
      <vt:lpstr>정신건강의 조건</vt:lpstr>
      <vt:lpstr>정신건강의 조건</vt:lpstr>
      <vt:lpstr>정신건강의 조건</vt:lpstr>
      <vt:lpstr>정신건강의 조건</vt:lpstr>
      <vt:lpstr>정신질환과 정신장애</vt:lpstr>
      <vt:lpstr>정신병리</vt:lpstr>
      <vt:lpstr>정신건강에 대한 사회적 태도의 발달</vt:lpstr>
      <vt:lpstr>정신건강에 대한 사회적 태도의 발달</vt:lpstr>
      <vt:lpstr>정신건강에 대한 사회적 태도의 발달</vt:lpstr>
      <vt:lpstr>정신건강에 대한 사회적 태도의 발달</vt:lpstr>
      <vt:lpstr>정신건강에 대한 사회적 태도의 발달</vt:lpstr>
      <vt:lpstr>제2장 적응, 인간관계, 스트레스와 정신건강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oh sol ei</dc:creator>
  <cp:lastModifiedBy>oh sol ei</cp:lastModifiedBy>
  <cp:revision>17</cp:revision>
  <dcterms:created xsi:type="dcterms:W3CDTF">2017-04-04T14:06:31Z</dcterms:created>
  <dcterms:modified xsi:type="dcterms:W3CDTF">2017-04-05T13:14:14Z</dcterms:modified>
</cp:coreProperties>
</file>