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9" r:id="rId4"/>
    <p:sldId id="275" r:id="rId5"/>
    <p:sldId id="277" r:id="rId6"/>
    <p:sldId id="278" r:id="rId7"/>
    <p:sldId id="282" r:id="rId8"/>
    <p:sldId id="279" r:id="rId9"/>
    <p:sldId id="280" r:id="rId10"/>
    <p:sldId id="281" r:id="rId11"/>
    <p:sldId id="268" r:id="rId12"/>
    <p:sldId id="262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35C"/>
    <a:srgbClr val="E4B79C"/>
    <a:srgbClr val="E6D3C5"/>
    <a:srgbClr val="F9F4F1"/>
    <a:srgbClr val="EDD0BE"/>
    <a:srgbClr val="DEA886"/>
    <a:srgbClr val="DEC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1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68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08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35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13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85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94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60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57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74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67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7266-5F83-43E5-8B4C-B854B0D57007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2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08066" y="2895601"/>
            <a:ext cx="12192000" cy="3981450"/>
          </a:xfrm>
          <a:prstGeom prst="rect">
            <a:avLst/>
          </a:prstGeom>
          <a:solidFill>
            <a:srgbClr val="ED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26" y="1905001"/>
            <a:ext cx="5998744" cy="19812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446415" y="2172357"/>
            <a:ext cx="5586152" cy="1079500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kumimoji="0" lang="en-US" altLang="ko-KR" sz="1100" b="1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4400" b="1" spc="-300" dirty="0" smtClean="0">
                <a:latin typeface="+mn-ea"/>
              </a:rPr>
              <a:t>아동복지론</a:t>
            </a:r>
            <a:endParaRPr kumimoji="0" lang="en-US" altLang="ko-KR" sz="4400" b="1" spc="-300" dirty="0" smtClean="0">
              <a:latin typeface="+mn-e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52655" y="5154036"/>
            <a:ext cx="6226233" cy="108974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ko-KR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DATE : 20.1</a:t>
            </a:r>
            <a:r>
              <a:rPr lang="ko-KR" altLang="en-US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학기</a:t>
            </a:r>
            <a:r>
              <a:rPr lang="en-US" altLang="ko-KR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.1</a:t>
            </a:r>
            <a:r>
              <a:rPr lang="ko-KR" altLang="en-US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주차 비대면수업자료</a:t>
            </a:r>
            <a:endParaRPr lang="en-US" altLang="ko-KR" sz="2800" b="1" spc="-150" dirty="0" smtClean="0">
              <a:solidFill>
                <a:schemeClr val="tx1">
                  <a:lumMod val="75000"/>
                </a:schemeClr>
              </a:solidFill>
              <a:latin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altLang="ko-KR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BY : </a:t>
            </a:r>
            <a:r>
              <a:rPr lang="ko-KR" altLang="en-US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사회복지학과 박진영 교수</a:t>
            </a:r>
            <a:endParaRPr lang="ko-KR" altLang="en-US" sz="2800" b="1" kern="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57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아동과 사회 환경</a:t>
            </a:r>
            <a:endParaRPr lang="en-US" altLang="ko-KR" sz="20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C00000"/>
                </a:solidFill>
                <a:latin typeface="+mn-ea"/>
              </a:rPr>
              <a:t>인터넷</a:t>
            </a:r>
            <a:r>
              <a:rPr lang="ko-KR" altLang="en-US" sz="1600" spc="-300" dirty="0" smtClean="0">
                <a:latin typeface="+mn-ea"/>
              </a:rPr>
              <a:t>과  </a:t>
            </a:r>
            <a:r>
              <a:rPr lang="ko-KR" altLang="en-US" sz="1600" spc="-300" dirty="0" smtClean="0">
                <a:solidFill>
                  <a:srgbClr val="C00000"/>
                </a:solidFill>
                <a:latin typeface="+mn-ea"/>
              </a:rPr>
              <a:t>스마트폰</a:t>
            </a:r>
            <a:r>
              <a:rPr lang="ko-KR" altLang="en-US" sz="1600" spc="-300" dirty="0" smtClean="0">
                <a:latin typeface="+mn-ea"/>
              </a:rPr>
              <a:t>을 통하여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아동은 자아를 탐색하고 부모와 가족을 벗어나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다양한 국적</a:t>
            </a:r>
            <a:r>
              <a:rPr lang="en-US" altLang="ko-KR" sz="1600" spc="-300" dirty="0" smtClean="0">
                <a:latin typeface="+mn-ea"/>
              </a:rPr>
              <a:t>, </a:t>
            </a:r>
            <a:r>
              <a:rPr lang="ko-KR" altLang="en-US" sz="1600" spc="-300" dirty="0" smtClean="0">
                <a:latin typeface="+mn-ea"/>
              </a:rPr>
              <a:t>성격</a:t>
            </a:r>
            <a:r>
              <a:rPr lang="en-US" altLang="ko-KR" sz="1600" spc="-300" dirty="0" smtClean="0">
                <a:latin typeface="+mn-ea"/>
              </a:rPr>
              <a:t>, </a:t>
            </a:r>
            <a:r>
              <a:rPr lang="ko-KR" altLang="en-US" sz="1600" spc="-300" dirty="0" smtClean="0">
                <a:latin typeface="+mn-ea"/>
              </a:rPr>
              <a:t>취미</a:t>
            </a:r>
            <a:r>
              <a:rPr lang="en-US" altLang="ko-KR" sz="1600" spc="-300" dirty="0" smtClean="0">
                <a:latin typeface="+mn-ea"/>
              </a:rPr>
              <a:t>, </a:t>
            </a:r>
            <a:r>
              <a:rPr lang="ko-KR" altLang="en-US" sz="1600" spc="-300" dirty="0" smtClean="0">
                <a:latin typeface="+mn-ea"/>
              </a:rPr>
              <a:t>가치관을 가진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사람들을 만날 수 있고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이해의 폭을 넓힐 수도 있다</a:t>
            </a:r>
            <a:r>
              <a:rPr lang="en-US" altLang="ko-KR" sz="1600" spc="-300" dirty="0" smtClean="0">
                <a:latin typeface="+mn-ea"/>
              </a:rPr>
              <a:t>. </a:t>
            </a: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그러나 이러한 장점 외 인터넷 중독</a:t>
            </a:r>
            <a:r>
              <a:rPr lang="en-US" altLang="ko-KR" sz="1600" spc="-300" dirty="0" smtClean="0">
                <a:latin typeface="+mn-ea"/>
              </a:rPr>
              <a:t>,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스마트폰 중독을 호소하는 아동들이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늘어나고 있다</a:t>
            </a:r>
            <a:r>
              <a:rPr lang="en-US" altLang="ko-KR" sz="1600" spc="-300" dirty="0" smtClean="0">
                <a:latin typeface="+mn-ea"/>
              </a:rPr>
              <a:t>. </a:t>
            </a:r>
            <a:r>
              <a:rPr lang="ko-KR" altLang="en-US" sz="1600" spc="-300" dirty="0" smtClean="0">
                <a:latin typeface="+mn-ea"/>
              </a:rPr>
              <a:t>가정에서는 아동이 인터넷과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스마트폰을 적절하게 활용할 수 있도록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지도하여야 한다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유해 환경은 국가의 안전한 환경과 아동의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복지 및 삶의 질에 적극적으로 영향을 주는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매우 중요한 환경의 하나이다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우리나라에서 교통사고</a:t>
            </a:r>
            <a:r>
              <a:rPr lang="en-US" altLang="ko-KR" sz="1600" spc="-300" dirty="0" smtClean="0">
                <a:latin typeface="+mn-ea"/>
              </a:rPr>
              <a:t>, </a:t>
            </a:r>
            <a:r>
              <a:rPr lang="ko-KR" altLang="en-US" sz="1600" spc="-300" dirty="0" smtClean="0">
                <a:latin typeface="+mn-ea"/>
              </a:rPr>
              <a:t>익사</a:t>
            </a:r>
            <a:r>
              <a:rPr lang="en-US" altLang="ko-KR" sz="1600" spc="-300" dirty="0" smtClean="0">
                <a:latin typeface="+mn-ea"/>
              </a:rPr>
              <a:t>, </a:t>
            </a:r>
            <a:r>
              <a:rPr lang="ko-KR" altLang="en-US" sz="1600" spc="-300" dirty="0" smtClean="0">
                <a:latin typeface="+mn-ea"/>
              </a:rPr>
              <a:t>추락</a:t>
            </a:r>
            <a:r>
              <a:rPr lang="en-US" altLang="ko-KR" sz="1600" spc="-300" dirty="0" smtClean="0">
                <a:latin typeface="+mn-ea"/>
              </a:rPr>
              <a:t>, </a:t>
            </a:r>
            <a:r>
              <a:rPr lang="ko-KR" altLang="en-US" sz="1600" spc="-300" dirty="0" smtClean="0">
                <a:latin typeface="+mn-ea"/>
              </a:rPr>
              <a:t>화재</a:t>
            </a:r>
            <a:r>
              <a:rPr lang="en-US" altLang="ko-KR" sz="1600" spc="-300" dirty="0" smtClean="0">
                <a:latin typeface="+mn-ea"/>
              </a:rPr>
              <a:t>, </a:t>
            </a:r>
            <a:r>
              <a:rPr lang="ko-KR" altLang="en-US" sz="1600" spc="-300" dirty="0" smtClean="0">
                <a:latin typeface="+mn-ea"/>
              </a:rPr>
              <a:t>중독 등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안전사고로 사망하는 아동은 연간 </a:t>
            </a:r>
            <a:r>
              <a:rPr lang="en-US" altLang="ko-KR" sz="1600" spc="-300" dirty="0" smtClean="0">
                <a:latin typeface="+mn-ea"/>
              </a:rPr>
              <a:t>326</a:t>
            </a:r>
            <a:r>
              <a:rPr lang="ko-KR" altLang="en-US" sz="1600" spc="-300" dirty="0" smtClean="0">
                <a:latin typeface="+mn-ea"/>
              </a:rPr>
              <a:t>명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spc="-300" dirty="0" smtClean="0">
                <a:latin typeface="+mn-ea"/>
              </a:rPr>
              <a:t>(2012</a:t>
            </a:r>
            <a:r>
              <a:rPr lang="ko-KR" altLang="en-US" sz="1600" spc="-300" dirty="0" smtClean="0">
                <a:latin typeface="+mn-ea"/>
              </a:rPr>
              <a:t>년 통계 자료</a:t>
            </a:r>
            <a:r>
              <a:rPr lang="en-US" altLang="ko-KR" sz="1600" spc="-300" dirty="0" smtClean="0">
                <a:latin typeface="+mn-ea"/>
              </a:rPr>
              <a:t>)</a:t>
            </a:r>
            <a:r>
              <a:rPr lang="ko-KR" altLang="en-US" sz="1600" spc="-300" dirty="0" smtClean="0">
                <a:latin typeface="+mn-ea"/>
              </a:rPr>
              <a:t>으로 나타났다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아동 </a:t>
            </a:r>
            <a:r>
              <a:rPr lang="en-US" altLang="ko-KR" sz="1600" spc="-300" dirty="0" smtClean="0">
                <a:latin typeface="+mn-ea"/>
              </a:rPr>
              <a:t>10</a:t>
            </a:r>
            <a:r>
              <a:rPr lang="ko-KR" altLang="en-US" sz="1600" spc="-300" dirty="0" smtClean="0">
                <a:latin typeface="+mn-ea"/>
              </a:rPr>
              <a:t>만 명당 </a:t>
            </a:r>
            <a:r>
              <a:rPr lang="en-US" altLang="ko-KR" sz="1600" spc="-300" dirty="0" smtClean="0">
                <a:latin typeface="+mn-ea"/>
              </a:rPr>
              <a:t>2007</a:t>
            </a:r>
            <a:r>
              <a:rPr lang="ko-KR" altLang="en-US" sz="1600" spc="-300" dirty="0" smtClean="0">
                <a:latin typeface="+mn-ea"/>
              </a:rPr>
              <a:t>년 약 </a:t>
            </a:r>
            <a:r>
              <a:rPr lang="en-US" altLang="ko-KR" sz="1600" spc="-300" dirty="0" smtClean="0">
                <a:latin typeface="+mn-ea"/>
              </a:rPr>
              <a:t>6</a:t>
            </a:r>
            <a:r>
              <a:rPr lang="ko-KR" altLang="en-US" sz="1600" spc="-300" dirty="0" smtClean="0">
                <a:latin typeface="+mn-ea"/>
              </a:rPr>
              <a:t>명에서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spc="-300" dirty="0" smtClean="0">
                <a:latin typeface="+mn-ea"/>
              </a:rPr>
              <a:t>2012</a:t>
            </a:r>
            <a:r>
              <a:rPr lang="ko-KR" altLang="en-US" sz="1600" spc="-300" dirty="0" smtClean="0">
                <a:latin typeface="+mn-ea"/>
              </a:rPr>
              <a:t>년 약 </a:t>
            </a:r>
            <a:r>
              <a:rPr lang="en-US" altLang="ko-KR" sz="1600" spc="-300" dirty="0" smtClean="0">
                <a:latin typeface="+mn-ea"/>
              </a:rPr>
              <a:t>4</a:t>
            </a:r>
            <a:r>
              <a:rPr lang="ko-KR" altLang="en-US" sz="1600" spc="-300" dirty="0" smtClean="0">
                <a:latin typeface="+mn-ea"/>
              </a:rPr>
              <a:t>명으로 감소하였지만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향후 더욱 안전한 환경을 만들기 위해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노력하여야 할 것이다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 fontScale="925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변화하는 사회와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아동복지의 의의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400" b="1" spc="-150" dirty="0" smtClean="0">
                <a:latin typeface="+mn-ea"/>
              </a:rPr>
              <a:t>⑤ 아동과 사회 환경</a:t>
            </a: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64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817639" y="2409825"/>
            <a:ext cx="2236421" cy="76200"/>
          </a:xfrm>
          <a:prstGeom prst="rect">
            <a:avLst/>
          </a:prstGeom>
          <a:solidFill>
            <a:srgbClr val="ED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grpSp>
        <p:nvGrpSpPr>
          <p:cNvPr id="12" name="Group 508"/>
          <p:cNvGrpSpPr/>
          <p:nvPr/>
        </p:nvGrpSpPr>
        <p:grpSpPr>
          <a:xfrm>
            <a:off x="3261769" y="0"/>
            <a:ext cx="1666065" cy="4650665"/>
            <a:chOff x="-240163" y="-4116026"/>
            <a:chExt cx="2128090" cy="5940369"/>
          </a:xfrm>
        </p:grpSpPr>
        <p:sp>
          <p:nvSpPr>
            <p:cNvPr id="13" name="Shape 505"/>
            <p:cNvSpPr/>
            <p:nvPr/>
          </p:nvSpPr>
          <p:spPr>
            <a:xfrm>
              <a:off x="835970" y="-4116026"/>
              <a:ext cx="0" cy="5454977"/>
            </a:xfrm>
            <a:prstGeom prst="line">
              <a:avLst/>
            </a:prstGeom>
            <a:noFill/>
            <a:ln w="25400" cap="flat">
              <a:solidFill>
                <a:srgbClr val="56565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" name="Shape 506"/>
            <p:cNvSpPr/>
            <p:nvPr/>
          </p:nvSpPr>
          <p:spPr>
            <a:xfrm>
              <a:off x="-240163" y="-282677"/>
              <a:ext cx="2128090" cy="2107020"/>
            </a:xfrm>
            <a:prstGeom prst="ellipse">
              <a:avLst/>
            </a:prstGeom>
            <a:solidFill>
              <a:srgbClr val="565656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2" name="Shape 509"/>
          <p:cNvSpPr/>
          <p:nvPr/>
        </p:nvSpPr>
        <p:spPr>
          <a:xfrm rot="13500000">
            <a:off x="4838364" y="3252448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335643" y="3001097"/>
            <a:ext cx="1507964" cy="1473559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05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36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아동</a:t>
            </a:r>
            <a:endParaRPr lang="en-US" altLang="ko-KR" sz="36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60553" y="1151171"/>
            <a:ext cx="2727643" cy="2141229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000" spc="-15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교육자료를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잘 읽어보셨나요</a:t>
            </a:r>
            <a:r>
              <a:rPr lang="en-US" altLang="ko-KR" sz="2800" b="1" spc="-150" dirty="0" smtClean="0">
                <a:latin typeface="+mn-ea"/>
              </a:rPr>
              <a:t>?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92387" y="2624973"/>
            <a:ext cx="2727643" cy="3451631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코로나 </a:t>
            </a:r>
            <a:r>
              <a:rPr lang="en-US" altLang="ko-KR" sz="1600" spc="-150" dirty="0" smtClean="0">
                <a:latin typeface="+mn-ea"/>
              </a:rPr>
              <a:t>19</a:t>
            </a:r>
            <a:r>
              <a:rPr lang="ko-KR" altLang="en-US" sz="1600" spc="-150" dirty="0" smtClean="0">
                <a:latin typeface="+mn-ea"/>
              </a:rPr>
              <a:t>로 인해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첫 수업을 이렇게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비 대면으로 하게 되어 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아쉽습니다</a:t>
            </a:r>
            <a:r>
              <a:rPr lang="en-US" altLang="ko-KR" sz="1600" spc="-150" dirty="0" smtClean="0">
                <a:latin typeface="+mn-ea"/>
              </a:rPr>
              <a:t>.</a:t>
            </a:r>
            <a:r>
              <a:rPr lang="ko-KR" altLang="en-US" sz="1600" spc="-150" dirty="0" smtClean="0">
                <a:latin typeface="+mn-ea"/>
              </a:rPr>
              <a:t> 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아동복지론은 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아동에 대해 배우고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생각하고 그들의 삶의 질을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높이기 위한 사회복지사로서의 역할을 배우는 과목입니다</a:t>
            </a:r>
            <a:r>
              <a:rPr lang="en-US" altLang="ko-KR" sz="1600" spc="-15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한 학기 동안 열심히 </a:t>
            </a:r>
            <a:endParaRPr lang="en-US" altLang="ko-KR" sz="16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600" spc="-150" dirty="0" smtClean="0">
                <a:latin typeface="+mn-ea"/>
              </a:rPr>
              <a:t>공부해봅시다</a:t>
            </a:r>
            <a:r>
              <a:rPr lang="en-US" altLang="ko-KR" sz="1600" spc="-150" dirty="0" smtClean="0">
                <a:latin typeface="+mn-ea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507" y="511521"/>
            <a:ext cx="2868809" cy="269663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092" y="515819"/>
            <a:ext cx="2868809" cy="269234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028" y="3507516"/>
            <a:ext cx="2835967" cy="26971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111" y="3507515"/>
            <a:ext cx="2835967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95301" y="324878"/>
            <a:ext cx="11696699" cy="6331076"/>
          </a:xfrm>
          <a:prstGeom prst="rect">
            <a:avLst/>
          </a:prstGeom>
          <a:solidFill>
            <a:srgbClr val="ED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06804" y="2416233"/>
            <a:ext cx="2988896" cy="6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01163" y="765424"/>
            <a:ext cx="47146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  <a:t>FINISH</a:t>
            </a:r>
          </a:p>
          <a:p>
            <a:pPr eaLnBrk="1" hangingPunct="1"/>
            <a: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  <a:t>MY</a:t>
            </a:r>
            <a:b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</a:br>
            <a: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  <a:t>PRESENTATION</a:t>
            </a:r>
            <a:r>
              <a:rPr lang="en-US" altLang="ko-KR" b="1" spc="-150" dirty="0" smtClean="0">
                <a:latin typeface="+mj-lt"/>
                <a:ea typeface="나눔스퀘어 Bold" panose="020B0600000101010101" pitchFamily="50" charset="-127"/>
                <a:cs typeface="Calibri" panose="020F0502020204030204" pitchFamily="34" charset="0"/>
              </a:rPr>
              <a:t/>
            </a:r>
            <a:br>
              <a:rPr lang="en-US" altLang="ko-KR" b="1" spc="-150" dirty="0" smtClean="0">
                <a:latin typeface="+mj-lt"/>
                <a:ea typeface="나눔스퀘어 Bold" panose="020B0600000101010101" pitchFamily="50" charset="-127"/>
                <a:cs typeface="Calibri" panose="020F0502020204030204" pitchFamily="34" charset="0"/>
              </a:rPr>
            </a:br>
            <a:r>
              <a:rPr lang="en-US" altLang="ko-KR" b="1" spc="-150" dirty="0" smtClean="0">
                <a:latin typeface="+mj-lt"/>
                <a:ea typeface="나눔스퀘어 ExtraBold" panose="020B0600000101010101" pitchFamily="50" charset="-127"/>
                <a:cs typeface="Calibri" panose="020F0502020204030204" pitchFamily="34" charset="0"/>
              </a:rPr>
              <a:t>THANK YOU</a:t>
            </a:r>
            <a:endParaRPr lang="ru-RU" altLang="ko-KR" b="1" spc="-150" dirty="0">
              <a:latin typeface="+mj-lt"/>
              <a:ea typeface="나눔스퀘어 ExtraBold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968" y="2416233"/>
            <a:ext cx="3310977" cy="291135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090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95301" y="324878"/>
            <a:ext cx="11696699" cy="6331076"/>
          </a:xfrm>
          <a:prstGeom prst="rect">
            <a:avLst/>
          </a:prstGeom>
          <a:solidFill>
            <a:srgbClr val="ED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06804" y="2416233"/>
            <a:ext cx="2988896" cy="6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aseline="-2500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01163" y="765424"/>
            <a:ext cx="47146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  <a:t>OPENING,</a:t>
            </a:r>
            <a:endParaRPr lang="en-US" altLang="ko-KR" spc="-150" dirty="0" smtClean="0">
              <a:latin typeface="+mj-lt"/>
              <a:ea typeface="나눔스퀘어" panose="020B0600000101010101" pitchFamily="50" charset="-127"/>
              <a:cs typeface="Calibri" panose="020F0502020204030204" pitchFamily="34" charset="0"/>
            </a:endParaRPr>
          </a:p>
          <a:p>
            <a:pPr eaLnBrk="1" hangingPunct="1"/>
            <a: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  <a:t>MY</a:t>
            </a:r>
            <a:b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</a:br>
            <a:r>
              <a:rPr lang="en-US" altLang="ko-KR" spc="-150" dirty="0" smtClean="0">
                <a:latin typeface="+mj-lt"/>
                <a:ea typeface="나눔스퀘어" panose="020B0600000101010101" pitchFamily="50" charset="-127"/>
                <a:cs typeface="Calibri" panose="020F0502020204030204" pitchFamily="34" charset="0"/>
              </a:rPr>
              <a:t>GREETING</a:t>
            </a:r>
            <a:r>
              <a:rPr lang="en-US" altLang="ko-KR" b="1" spc="-150" dirty="0" smtClean="0">
                <a:latin typeface="+mj-lt"/>
                <a:ea typeface="나눔스퀘어 Bold" panose="020B0600000101010101" pitchFamily="50" charset="-127"/>
                <a:cs typeface="Calibri" panose="020F0502020204030204" pitchFamily="34" charset="0"/>
              </a:rPr>
              <a:t/>
            </a:r>
            <a:br>
              <a:rPr lang="en-US" altLang="ko-KR" b="1" spc="-150" dirty="0" smtClean="0">
                <a:latin typeface="+mj-lt"/>
                <a:ea typeface="나눔스퀘어 Bold" panose="020B0600000101010101" pitchFamily="50" charset="-127"/>
                <a:cs typeface="Calibri" panose="020F0502020204030204" pitchFamily="34" charset="0"/>
              </a:rPr>
            </a:br>
            <a:endParaRPr lang="ru-RU" altLang="ko-KR" b="1" spc="-150" dirty="0">
              <a:latin typeface="+mj-lt"/>
              <a:ea typeface="나눔스퀘어 Extra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17777" y="1418779"/>
            <a:ext cx="6687532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 lnSpcReduction="1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안녕하십니까</a:t>
            </a:r>
            <a:r>
              <a:rPr lang="en-US" altLang="ko-KR" sz="2000" b="1" spc="-300" dirty="0" smtClean="0">
                <a:latin typeface="+mn-ea"/>
              </a:rPr>
              <a:t>? </a:t>
            </a:r>
            <a:r>
              <a:rPr lang="ko-KR" altLang="en-US" sz="2000" b="1" spc="-300" dirty="0" smtClean="0">
                <a:latin typeface="+mn-ea"/>
              </a:rPr>
              <a:t>국제대학교 사회복지학과 신입생 여러분</a:t>
            </a:r>
            <a:r>
              <a:rPr lang="en-US" altLang="ko-KR" sz="2000" b="1" spc="-300" dirty="0" smtClean="0">
                <a:latin typeface="+mn-ea"/>
              </a:rPr>
              <a:t>!!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2000" b="1" spc="-300" dirty="0" smtClean="0">
                <a:latin typeface="+mn-ea"/>
              </a:rPr>
              <a:t>2020</a:t>
            </a:r>
            <a:r>
              <a:rPr lang="ko-KR" altLang="en-US" sz="2000" b="1" spc="-300" dirty="0" smtClean="0">
                <a:latin typeface="+mn-ea"/>
              </a:rPr>
              <a:t>학년도 </a:t>
            </a:r>
            <a:r>
              <a:rPr lang="en-US" altLang="ko-KR" sz="2000" b="1" spc="-300" dirty="0" smtClean="0">
                <a:latin typeface="+mn-ea"/>
              </a:rPr>
              <a:t>1</a:t>
            </a:r>
            <a:r>
              <a:rPr lang="ko-KR" altLang="en-US" sz="2000" b="1" spc="-300" dirty="0" smtClean="0">
                <a:latin typeface="+mn-ea"/>
              </a:rPr>
              <a:t>학기 아동복지론을 함께 할 박진영 교수입니다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50" b="1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코로나 </a:t>
            </a:r>
            <a:r>
              <a:rPr lang="en-US" altLang="ko-KR" sz="2000" b="1" spc="-300" dirty="0" smtClean="0">
                <a:latin typeface="+mn-ea"/>
              </a:rPr>
              <a:t>19</a:t>
            </a:r>
            <a:r>
              <a:rPr lang="ko-KR" altLang="en-US" sz="2000" b="1" spc="-300" dirty="0" smtClean="0">
                <a:latin typeface="+mn-ea"/>
              </a:rPr>
              <a:t>로 인해 너무도 궁금한 우리 신입생들의 얼굴을</a:t>
            </a:r>
            <a:endParaRPr lang="en-US" altLang="ko-KR" sz="20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마주하지 못하고 이렇게 비대면 수업으로 시작하게 되어</a:t>
            </a:r>
            <a:endParaRPr lang="en-US" altLang="ko-KR" sz="20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너무나 아쉽고 서운합니다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50" b="1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코로나 </a:t>
            </a:r>
            <a:r>
              <a:rPr lang="en-US" altLang="ko-KR" sz="2000" b="1" spc="-300" dirty="0" smtClean="0">
                <a:latin typeface="+mn-ea"/>
              </a:rPr>
              <a:t>19 </a:t>
            </a:r>
            <a:r>
              <a:rPr lang="ko-KR" altLang="en-US" sz="2000" b="1" spc="-300" dirty="0" smtClean="0">
                <a:latin typeface="+mn-ea"/>
              </a:rPr>
              <a:t>사태가 어서 진정이 되어 오프라인 수업에서</a:t>
            </a:r>
            <a:endParaRPr lang="en-US" altLang="ko-KR" sz="20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여러분들과 만나 따뜻한 캠퍼스의 봄을 만끽하고 싶습니다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50" b="1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아동복지론 </a:t>
            </a:r>
            <a:r>
              <a:rPr lang="en-US" altLang="ko-KR" sz="2000" b="1" spc="-300" dirty="0" smtClean="0">
                <a:latin typeface="+mn-ea"/>
              </a:rPr>
              <a:t>1</a:t>
            </a:r>
            <a:r>
              <a:rPr lang="ko-KR" altLang="en-US" sz="2000" b="1" spc="-300" dirty="0" smtClean="0">
                <a:latin typeface="+mn-ea"/>
              </a:rPr>
              <a:t>주차 첫 수업은 </a:t>
            </a:r>
            <a:r>
              <a:rPr lang="en-US" altLang="ko-KR" sz="2000" b="1" spc="-300" dirty="0" err="1" smtClean="0">
                <a:latin typeface="+mn-ea"/>
              </a:rPr>
              <a:t>ppt</a:t>
            </a:r>
            <a:r>
              <a:rPr lang="en-US" altLang="ko-KR" sz="2000" b="1" spc="-300" dirty="0" smtClean="0">
                <a:latin typeface="+mn-ea"/>
              </a:rPr>
              <a:t> </a:t>
            </a:r>
            <a:r>
              <a:rPr lang="ko-KR" altLang="en-US" sz="2000" b="1" spc="-300" dirty="0" smtClean="0">
                <a:latin typeface="+mn-ea"/>
              </a:rPr>
              <a:t>자료와 간단한 가정학습</a:t>
            </a:r>
            <a:r>
              <a:rPr lang="en-US" altLang="ko-KR" sz="2000" b="1" spc="-300" dirty="0" smtClean="0">
                <a:latin typeface="+mn-ea"/>
              </a:rPr>
              <a:t>(</a:t>
            </a:r>
            <a:r>
              <a:rPr lang="ko-KR" altLang="en-US" sz="2000" b="1" spc="-300" dirty="0" smtClean="0">
                <a:latin typeface="+mn-ea"/>
              </a:rPr>
              <a:t>과제</a:t>
            </a:r>
            <a:r>
              <a:rPr lang="en-US" altLang="ko-KR" sz="2000" b="1" spc="-300" dirty="0" smtClean="0">
                <a:latin typeface="+mn-ea"/>
              </a:rPr>
              <a:t>)</a:t>
            </a:r>
            <a:r>
              <a:rPr lang="ko-KR" altLang="en-US" sz="2000" b="1" spc="-300" dirty="0" smtClean="0">
                <a:latin typeface="+mn-ea"/>
              </a:rPr>
              <a:t>으로 </a:t>
            </a:r>
            <a:endParaRPr lang="en-US" altLang="ko-KR" sz="20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진행됩니다</a:t>
            </a:r>
            <a:r>
              <a:rPr lang="en-US" altLang="ko-KR" sz="2000" b="1" spc="-300" dirty="0" smtClean="0">
                <a:latin typeface="+mn-ea"/>
              </a:rPr>
              <a:t>. </a:t>
            </a:r>
            <a:r>
              <a:rPr lang="ko-KR" altLang="en-US" sz="2000" b="1" spc="-300" dirty="0" smtClean="0">
                <a:latin typeface="+mn-ea"/>
              </a:rPr>
              <a:t>우리</a:t>
            </a:r>
            <a:r>
              <a:rPr lang="en-US" altLang="ko-KR" sz="2000" b="1" spc="-300" dirty="0" smtClean="0">
                <a:latin typeface="+mn-ea"/>
              </a:rPr>
              <a:t>, </a:t>
            </a:r>
            <a:r>
              <a:rPr lang="ko-KR" altLang="en-US" sz="2000" b="1" spc="-300" dirty="0" smtClean="0">
                <a:latin typeface="+mn-ea"/>
              </a:rPr>
              <a:t>곧 만나게 될 오프라인 수업을 기대하면서 성실히 수업자료를 읽고 습득한 후 제시된 과제를 수행해봅시다</a:t>
            </a:r>
            <a:r>
              <a:rPr lang="en-US" altLang="ko-KR" sz="2000" b="1" spc="-300" dirty="0" smtClean="0">
                <a:latin typeface="+mn-ea"/>
              </a:rPr>
              <a:t>.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감사합니다</a:t>
            </a:r>
            <a:r>
              <a:rPr lang="en-US" altLang="ko-KR" sz="2000" b="1" spc="-300" dirty="0" smtClean="0">
                <a:latin typeface="+mn-ea"/>
              </a:rPr>
              <a:t>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22" y="2891198"/>
            <a:ext cx="2537459" cy="293694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310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 fontScale="925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변화하는 사회와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아동복지의 의의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400" b="1" spc="-150" dirty="0" smtClean="0">
                <a:latin typeface="+mn-ea"/>
              </a:rPr>
              <a:t>① </a:t>
            </a:r>
            <a:r>
              <a:rPr lang="ko-KR" altLang="en-US" sz="2400" b="1" spc="-150" dirty="0" err="1" smtClean="0">
                <a:latin typeface="+mn-ea"/>
              </a:rPr>
              <a:t>아동복지란</a:t>
            </a:r>
            <a:r>
              <a:rPr lang="en-US" altLang="ko-KR" sz="2400" b="1" spc="-150" dirty="0" smtClean="0">
                <a:latin typeface="+mn-ea"/>
              </a:rPr>
              <a:t>?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 lnSpcReduction="1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err="1" smtClean="0">
                <a:latin typeface="+mn-ea"/>
              </a:rPr>
              <a:t>아동복지란</a:t>
            </a:r>
            <a:r>
              <a:rPr lang="en-US" altLang="ko-KR" sz="2000" b="1" spc="-300" dirty="0" smtClean="0">
                <a:latin typeface="+mn-ea"/>
              </a:rPr>
              <a:t>?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아동의 건강한 삶을 보장하기 위한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국가와 사회 그리고 민간단체의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다양한 노력들을  총칭하는 말이다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&lt;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조금 더 자세하게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좁은 의미의 </a:t>
            </a:r>
            <a:r>
              <a:rPr lang="ko-KR" altLang="en-US" sz="1600" b="1" spc="-300" dirty="0" err="1" smtClean="0">
                <a:latin typeface="+mn-ea"/>
              </a:rPr>
              <a:t>아동복지란</a:t>
            </a:r>
            <a:r>
              <a:rPr lang="en-US" altLang="ko-KR" sz="1600" b="1" spc="-300" dirty="0" smtClean="0">
                <a:latin typeface="+mn-ea"/>
              </a:rPr>
              <a:t>? 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보호를 요하는 아동을 중심으로 한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복지활동을</a:t>
            </a:r>
            <a:r>
              <a:rPr lang="en-US" altLang="ko-KR" sz="1600" spc="-300" dirty="0">
                <a:latin typeface="+mn-ea"/>
              </a:rPr>
              <a:t> </a:t>
            </a:r>
            <a:r>
              <a:rPr lang="ko-KR" altLang="en-US" sz="1600" spc="-300" dirty="0" smtClean="0">
                <a:latin typeface="+mn-ea"/>
              </a:rPr>
              <a:t>의미한다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b="1" spc="-300" dirty="0" smtClean="0">
                <a:latin typeface="+mn-ea"/>
              </a:rPr>
              <a:t>넓은 의미의 </a:t>
            </a:r>
            <a:r>
              <a:rPr lang="ko-KR" altLang="en-US" sz="1600" b="1" spc="-300" dirty="0" err="1" smtClean="0">
                <a:latin typeface="+mn-ea"/>
              </a:rPr>
              <a:t>아동복지란</a:t>
            </a:r>
            <a:r>
              <a:rPr lang="en-US" altLang="ko-KR" sz="1600" b="1" spc="-300" dirty="0" smtClean="0">
                <a:latin typeface="+mn-ea"/>
              </a:rPr>
              <a:t>?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일반아동과 그 가족을 대상으로 한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복지활동을 의미한다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4200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이해를 돕기 위한 교수님의 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TIP!!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보호를 요한다는 것은</a:t>
            </a:r>
            <a:r>
              <a:rPr lang="en-US" altLang="ko-KR" sz="1600" spc="-300" dirty="0" smtClean="0">
                <a:latin typeface="+mn-ea"/>
              </a:rPr>
              <a:t>,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장애</a:t>
            </a:r>
            <a:r>
              <a:rPr lang="en-US" altLang="ko-KR" sz="1600" spc="-300" dirty="0" smtClean="0">
                <a:latin typeface="+mn-ea"/>
              </a:rPr>
              <a:t>, </a:t>
            </a:r>
            <a:r>
              <a:rPr lang="ko-KR" altLang="en-US" sz="1600" spc="-300" dirty="0" smtClean="0">
                <a:latin typeface="+mn-ea"/>
              </a:rPr>
              <a:t>빈곤</a:t>
            </a:r>
            <a:r>
              <a:rPr lang="en-US" altLang="ko-KR" sz="1600" spc="-300" dirty="0" smtClean="0">
                <a:latin typeface="+mn-ea"/>
              </a:rPr>
              <a:t>, </a:t>
            </a:r>
            <a:r>
              <a:rPr lang="ko-KR" altLang="en-US" sz="1600" spc="-300" dirty="0" smtClean="0">
                <a:latin typeface="+mn-ea"/>
              </a:rPr>
              <a:t>학대와 같이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명백한 위기나 욕구의 부족이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있는 아동을 의미합니다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즉</a:t>
            </a:r>
            <a:r>
              <a:rPr lang="en-US" altLang="ko-KR" sz="1600" spc="-300" dirty="0" smtClean="0">
                <a:latin typeface="+mn-ea"/>
              </a:rPr>
              <a:t>, </a:t>
            </a:r>
            <a:r>
              <a:rPr lang="ko-KR" altLang="en-US" sz="1600" spc="-300" dirty="0" smtClean="0">
                <a:latin typeface="+mn-ea"/>
              </a:rPr>
              <a:t>보호를 요하는 아동에게 먼저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사회복지 서비스를 실천하는 것은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좁은 의미의 아동복지이며</a:t>
            </a:r>
            <a:r>
              <a:rPr lang="en-US" altLang="ko-KR" sz="1600" spc="-300" dirty="0" smtClean="0">
                <a:latin typeface="+mn-ea"/>
              </a:rPr>
              <a:t>,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보호를 요하는 아동 뿐 아니라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모든 아동이라면 복지 서비스를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제공한다는 입장이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넓은 의미의 아동복지를 의미하는 것입니다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81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아동이라 함은</a:t>
            </a:r>
            <a:r>
              <a:rPr lang="en-US" altLang="ko-KR" sz="2000" b="1" spc="-300" dirty="0" smtClean="0">
                <a:latin typeface="+mn-ea"/>
              </a:rPr>
              <a:t>?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아동복지법에서는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spc="-300" dirty="0" smtClean="0">
                <a:latin typeface="+mn-ea"/>
              </a:rPr>
              <a:t>“18</a:t>
            </a:r>
            <a:r>
              <a:rPr lang="ko-KR" altLang="en-US" sz="1600" spc="-300" dirty="0" smtClean="0">
                <a:latin typeface="+mn-ea"/>
              </a:rPr>
              <a:t>세 미만의 자</a:t>
            </a:r>
            <a:r>
              <a:rPr lang="en-US" altLang="ko-KR" sz="1600" spc="-300" dirty="0" smtClean="0">
                <a:latin typeface="+mn-ea"/>
              </a:rPr>
              <a:t>”  </a:t>
            </a:r>
            <a:r>
              <a:rPr lang="ko-KR" altLang="en-US" sz="1600" spc="-300" dirty="0" smtClean="0">
                <a:latin typeface="+mn-ea"/>
              </a:rPr>
              <a:t>라고 규정하고 있다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err="1" smtClean="0">
                <a:latin typeface="+mn-ea"/>
              </a:rPr>
              <a:t>입양특례법</a:t>
            </a:r>
            <a:r>
              <a:rPr lang="ko-KR" altLang="en-US" sz="1600" spc="-300" dirty="0" smtClean="0">
                <a:latin typeface="+mn-ea"/>
              </a:rPr>
              <a:t> 역시</a:t>
            </a:r>
            <a:r>
              <a:rPr lang="en-US" altLang="ko-KR" sz="1600" spc="-300" dirty="0" smtClean="0">
                <a:latin typeface="+mn-ea"/>
              </a:rPr>
              <a:t>,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spc="-300" dirty="0" smtClean="0">
                <a:latin typeface="+mn-ea"/>
              </a:rPr>
              <a:t>“18</a:t>
            </a:r>
            <a:r>
              <a:rPr lang="ko-KR" altLang="en-US" sz="1600" spc="-300" dirty="0" smtClean="0">
                <a:latin typeface="+mn-ea"/>
              </a:rPr>
              <a:t>세 미만의 자</a:t>
            </a:r>
            <a:r>
              <a:rPr lang="en-US" altLang="ko-KR" sz="1600" spc="-300" dirty="0" smtClean="0">
                <a:latin typeface="+mn-ea"/>
              </a:rPr>
              <a:t>”  </a:t>
            </a:r>
            <a:r>
              <a:rPr lang="ko-KR" altLang="en-US" sz="1600" spc="-300" dirty="0" smtClean="0">
                <a:latin typeface="+mn-ea"/>
              </a:rPr>
              <a:t>라고 규정하고 있다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그러나 민법에서는 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“19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세 미만인 자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”  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라고 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규정하고 있고 소년법에서도 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“19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세 미만의 자를 소년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”  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이라고 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규정하고 있다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.</a:t>
            </a:r>
            <a:endParaRPr lang="en-US" altLang="ko-KR" sz="1600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 lnSpcReduction="1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교수님이 여러분께 질문합니다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!!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 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그렇다면</a:t>
            </a:r>
            <a:r>
              <a:rPr lang="en-US" altLang="ko-KR" sz="1600" spc="-300" dirty="0" smtClean="0">
                <a:latin typeface="+mn-ea"/>
              </a:rPr>
              <a:t>, </a:t>
            </a:r>
            <a:r>
              <a:rPr lang="ko-KR" altLang="en-US" sz="1600" spc="-300" dirty="0" smtClean="0">
                <a:latin typeface="+mn-ea"/>
              </a:rPr>
              <a:t>여러분들은 아동의 연령을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어떻게 규정하고 싶은가요</a:t>
            </a:r>
            <a:r>
              <a:rPr lang="en-US" altLang="ko-KR" sz="1600" spc="-300" dirty="0" smtClean="0">
                <a:latin typeface="+mn-ea"/>
              </a:rPr>
              <a:t>?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누군가는 초등학교 </a:t>
            </a:r>
            <a:r>
              <a:rPr lang="en-US" altLang="ko-KR" sz="1600" spc="-300" dirty="0" smtClean="0">
                <a:latin typeface="+mn-ea"/>
              </a:rPr>
              <a:t>6</a:t>
            </a:r>
            <a:r>
              <a:rPr lang="ko-KR" altLang="en-US" sz="1600" spc="-300" dirty="0" smtClean="0">
                <a:latin typeface="+mn-ea"/>
              </a:rPr>
              <a:t>학년까지 라고</a:t>
            </a:r>
            <a:r>
              <a:rPr lang="en-US" altLang="ko-KR" sz="1600" spc="-300" dirty="0" smtClean="0">
                <a:latin typeface="+mn-ea"/>
              </a:rPr>
              <a:t>..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누군가는 고등학교 </a:t>
            </a:r>
            <a:r>
              <a:rPr lang="en-US" altLang="ko-KR" sz="1600" spc="-300" dirty="0" smtClean="0">
                <a:latin typeface="+mn-ea"/>
              </a:rPr>
              <a:t>3</a:t>
            </a:r>
            <a:r>
              <a:rPr lang="ko-KR" altLang="en-US" sz="1600" spc="-300" dirty="0" smtClean="0">
                <a:latin typeface="+mn-ea"/>
              </a:rPr>
              <a:t>학년까지 라고</a:t>
            </a:r>
            <a:r>
              <a:rPr lang="en-US" altLang="ko-KR" sz="1600" spc="-300" dirty="0" smtClean="0">
                <a:latin typeface="+mn-ea"/>
              </a:rPr>
              <a:t>..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누군가는 대학교까지 포함하여 학교를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다니는 연령까지 </a:t>
            </a:r>
            <a:r>
              <a:rPr lang="ko-KR" altLang="en-US" sz="1600" spc="-300" dirty="0" err="1" smtClean="0">
                <a:latin typeface="+mn-ea"/>
              </a:rPr>
              <a:t>라고</a:t>
            </a:r>
            <a:r>
              <a:rPr lang="ko-KR" altLang="en-US" sz="1600" spc="-300" dirty="0" smtClean="0">
                <a:latin typeface="+mn-ea"/>
              </a:rPr>
              <a:t> 말할 수 있습니다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여러 가지 의견에 따라 아동 연령에 대한 규정은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달라질 수 있습니다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우리는 주 교재에서 규정한 대로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C00000"/>
                </a:solidFill>
                <a:latin typeface="+mn-ea"/>
              </a:rPr>
              <a:t>아동복지법에 근거하여 </a:t>
            </a:r>
            <a:r>
              <a:rPr lang="en-US" altLang="ko-KR" sz="1600" spc="-300" dirty="0" smtClean="0">
                <a:solidFill>
                  <a:srgbClr val="C00000"/>
                </a:solidFill>
                <a:latin typeface="+mn-ea"/>
              </a:rPr>
              <a:t>18</a:t>
            </a:r>
            <a:r>
              <a:rPr lang="ko-KR" altLang="en-US" sz="1600" spc="-300" dirty="0" smtClean="0">
                <a:solidFill>
                  <a:srgbClr val="C00000"/>
                </a:solidFill>
                <a:latin typeface="+mn-ea"/>
              </a:rPr>
              <a:t>세 미만인</a:t>
            </a:r>
            <a:r>
              <a:rPr lang="ko-KR" altLang="en-US" sz="1600" spc="-3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600" spc="-300" dirty="0" smtClean="0">
                <a:solidFill>
                  <a:srgbClr val="C00000"/>
                </a:solidFill>
                <a:latin typeface="+mn-ea"/>
              </a:rPr>
              <a:t>자</a:t>
            </a:r>
            <a:r>
              <a:rPr lang="ko-KR" altLang="en-US" sz="1600" spc="-300" dirty="0" smtClean="0">
                <a:latin typeface="+mn-ea"/>
              </a:rPr>
              <a:t>를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아동으로 정의하겠습니다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 fontScale="925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변화하는 사회와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아동복지의 의의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400" b="1" spc="-150" dirty="0">
                <a:latin typeface="+mn-ea"/>
              </a:rPr>
              <a:t>②</a:t>
            </a:r>
            <a:r>
              <a:rPr lang="ko-KR" altLang="en-US" sz="2400" b="1" spc="-150" dirty="0" smtClean="0">
                <a:latin typeface="+mn-ea"/>
              </a:rPr>
              <a:t> 아동이란</a:t>
            </a:r>
            <a:r>
              <a:rPr lang="en-US" altLang="ko-KR" sz="2400" b="1" spc="-150" dirty="0" smtClean="0">
                <a:latin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14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아동과 가족 환경</a:t>
            </a:r>
            <a:endParaRPr lang="en-US" altLang="ko-KR" sz="20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아동의 사회화 과정에서 많은 사회적 요인과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집단이 영향을 주지만 그 중에서 가장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강력한 영향력 있는 집단은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spc="-300" dirty="0" smtClean="0">
                <a:latin typeface="+mn-ea"/>
              </a:rPr>
              <a:t>“</a:t>
            </a:r>
            <a:r>
              <a:rPr lang="ko-KR" altLang="en-US" sz="1600" spc="-300" dirty="0" smtClean="0">
                <a:latin typeface="+mn-ea"/>
              </a:rPr>
              <a:t>가정</a:t>
            </a:r>
            <a:r>
              <a:rPr lang="en-US" altLang="ko-KR" sz="1600" spc="-300" dirty="0" smtClean="0">
                <a:latin typeface="+mn-ea"/>
              </a:rPr>
              <a:t>”</a:t>
            </a:r>
            <a:r>
              <a:rPr lang="ko-KR" altLang="en-US" sz="1600" spc="-300" dirty="0" smtClean="0">
                <a:latin typeface="+mn-ea"/>
              </a:rPr>
              <a:t>이다</a:t>
            </a:r>
            <a:r>
              <a:rPr lang="en-US" altLang="ko-KR" sz="1600" spc="-300" dirty="0" smtClean="0">
                <a:latin typeface="+mn-ea"/>
              </a:rPr>
              <a:t>.  </a:t>
            </a:r>
            <a:r>
              <a:rPr lang="ko-KR" altLang="en-US" sz="1600" spc="-300" dirty="0" smtClean="0">
                <a:latin typeface="+mn-ea"/>
              </a:rPr>
              <a:t>그 주된 이유는 아동은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가족구성원과 최초로 사회적 접촉을 가지며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많은 시간을 함께 보내기 때문이다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다시 말해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가정은 아동이 언어와 인간관계를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배우고 질서와 규칙을 익히는 최초의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err="1" smtClean="0">
                <a:solidFill>
                  <a:srgbClr val="0070C0"/>
                </a:solidFill>
                <a:latin typeface="+mn-ea"/>
              </a:rPr>
              <a:t>학교이자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 사회화 과정을 습득하는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공간이기 때문에 아동의 성장에 있어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가정은 지대한 영향을 미치게 된다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err="1" smtClean="0">
                <a:solidFill>
                  <a:srgbClr val="0070C0"/>
                </a:solidFill>
                <a:latin typeface="+mn-ea"/>
              </a:rPr>
              <a:t>아말라와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1600" spc="-300" dirty="0" err="1" smtClean="0">
                <a:solidFill>
                  <a:srgbClr val="0070C0"/>
                </a:solidFill>
                <a:latin typeface="+mn-ea"/>
              </a:rPr>
              <a:t>카말라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  두 소녀 이야기를 아시나요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?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1920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년 인도에서 처음 두 소녀가 발견되었을 때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두 소녀는 늑대와 함께 굴에서 살고 있었습니다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당시 작은 소녀는 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2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살이었고 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큰 소녀는 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7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살이었습니다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. </a:t>
            </a:r>
            <a:r>
              <a:rPr lang="ko-KR" altLang="en-US" sz="1600" spc="-300" dirty="0">
                <a:solidFill>
                  <a:srgbClr val="0070C0"/>
                </a:solidFill>
                <a:latin typeface="+mn-ea"/>
              </a:rPr>
              <a:t> 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작은 소녀에게는 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“</a:t>
            </a:r>
            <a:r>
              <a:rPr lang="ko-KR" altLang="en-US" sz="1600" spc="-300" dirty="0" err="1" smtClean="0">
                <a:solidFill>
                  <a:srgbClr val="0070C0"/>
                </a:solidFill>
                <a:latin typeface="+mn-ea"/>
              </a:rPr>
              <a:t>아말라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” 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라는 이름이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,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큰 소녀에게는 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“</a:t>
            </a:r>
            <a:r>
              <a:rPr lang="ko-KR" altLang="en-US" sz="1600" spc="-300" dirty="0" err="1" smtClean="0">
                <a:solidFill>
                  <a:srgbClr val="0070C0"/>
                </a:solidFill>
                <a:latin typeface="+mn-ea"/>
              </a:rPr>
              <a:t>카말라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” 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라는</a:t>
            </a:r>
            <a:r>
              <a:rPr lang="en-US" altLang="ko-KR" sz="1600" spc="-300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이름이 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붙여졌습니다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. </a:t>
            </a:r>
            <a:r>
              <a:rPr lang="ko-KR" altLang="en-US" sz="1600" spc="-300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그들은 늑대처럼 소리를 지르고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빛을 싫어했고 옷을 입히면 찢어버리고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음식을 땅에 놓고 핥아 먹기를 원했습니다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수많은 교육자들은 그들을 사람으로 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되돌리려 노력했지만 그들은 결국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,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인간사회에 적응하지 못하고 죽고 말았습니다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유아기 때 주변의 환경으로부터 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어떤 정보가 </a:t>
            </a:r>
            <a:r>
              <a:rPr lang="ko-KR" altLang="en-US" sz="1600" spc="-300" dirty="0" err="1" smtClean="0">
                <a:solidFill>
                  <a:srgbClr val="0070C0"/>
                </a:solidFill>
                <a:latin typeface="+mn-ea"/>
              </a:rPr>
              <a:t>입력되느냐에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 따라 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적응되는 습관이 달라진다는 것을 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알 수 있는 일화입니다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 fontScale="925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변화하는 사회와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아동복지의 의의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400" b="1" spc="-150" dirty="0" smtClean="0">
                <a:latin typeface="+mn-ea"/>
              </a:rPr>
              <a:t>③ 아동과 가족 환경</a:t>
            </a: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30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 fontScale="925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변화하는 사회와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아동복지의 의의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400" b="1" spc="-150" dirty="0" smtClean="0">
                <a:latin typeface="+mn-ea"/>
              </a:rPr>
              <a:t>③ 아동과 가족 환경</a:t>
            </a:r>
            <a:endParaRPr lang="en-US" altLang="ko-KR" sz="2400" b="1" spc="-150" dirty="0" smtClean="0">
              <a:latin typeface="+mn-ea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70300" y="1319752"/>
            <a:ext cx="3319318" cy="1864023"/>
          </a:xfrm>
          <a:prstGeom prst="rect">
            <a:avLst/>
          </a:prstGeom>
          <a:ln>
            <a:noFill/>
          </a:ln>
        </p:spPr>
        <p:txBody>
          <a:bodyPr rtlCol="0">
            <a:normAutofit fontScale="925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800" b="1" spc="-15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600" b="1" spc="-150" dirty="0" smtClean="0">
                <a:latin typeface="+mn-ea"/>
              </a:rPr>
              <a:t>&lt;</a:t>
            </a:r>
            <a:r>
              <a:rPr lang="ko-KR" altLang="en-US" sz="2600" b="1" spc="-150" dirty="0" smtClean="0">
                <a:latin typeface="+mn-ea"/>
              </a:rPr>
              <a:t>서프라이즈</a:t>
            </a:r>
            <a:r>
              <a:rPr lang="en-US" altLang="ko-KR" sz="26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600" b="1" spc="-150" dirty="0" smtClean="0">
                <a:latin typeface="+mn-ea"/>
              </a:rPr>
              <a:t>“</a:t>
            </a:r>
            <a:r>
              <a:rPr lang="ko-KR" altLang="en-US" sz="2600" b="1" spc="-150" dirty="0" smtClean="0">
                <a:latin typeface="+mn-ea"/>
              </a:rPr>
              <a:t>야생동물에게 </a:t>
            </a:r>
            <a:endParaRPr lang="en-US" altLang="ko-KR" sz="26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600" b="1" spc="-150" dirty="0" smtClean="0">
                <a:latin typeface="+mn-ea"/>
              </a:rPr>
              <a:t>길러진 아이들</a:t>
            </a:r>
            <a:r>
              <a:rPr lang="en-US" altLang="ko-KR" sz="2600" b="1" spc="-150" dirty="0" smtClean="0">
                <a:latin typeface="+mn-ea"/>
              </a:rPr>
              <a:t>,</a:t>
            </a:r>
            <a:r>
              <a:rPr lang="ko-KR" altLang="en-US" sz="2600" b="1" spc="-150" dirty="0" smtClean="0">
                <a:latin typeface="+mn-ea"/>
              </a:rPr>
              <a:t> </a:t>
            </a:r>
            <a:endParaRPr lang="en-US" altLang="ko-KR" sz="26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600" b="1" spc="-150" dirty="0" err="1" smtClean="0">
                <a:latin typeface="+mn-ea"/>
              </a:rPr>
              <a:t>모글리</a:t>
            </a:r>
            <a:r>
              <a:rPr lang="ko-KR" altLang="en-US" sz="2600" b="1" spc="-150" dirty="0" smtClean="0">
                <a:latin typeface="+mn-ea"/>
              </a:rPr>
              <a:t> 현상이란</a:t>
            </a:r>
            <a:r>
              <a:rPr lang="en-US" altLang="ko-KR" sz="2600" b="1" spc="-150" dirty="0" smtClean="0">
                <a:latin typeface="+mn-ea"/>
              </a:rPr>
              <a:t>?”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42" y="3183775"/>
            <a:ext cx="1751033" cy="971637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98765" y="4247804"/>
            <a:ext cx="3319318" cy="1429789"/>
          </a:xfrm>
          <a:prstGeom prst="rect">
            <a:avLst/>
          </a:prstGeom>
          <a:ln>
            <a:noFill/>
          </a:ln>
        </p:spPr>
        <p:txBody>
          <a:bodyPr rtlCol="0">
            <a:normAutofit fontScale="925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700" spc="-150" dirty="0" smtClean="0">
                <a:latin typeface="+mn-ea"/>
              </a:rPr>
              <a:t>유튜브에서 쉽게 찾을 수 있어요</a:t>
            </a:r>
            <a:r>
              <a:rPr lang="en-US" altLang="ko-KR" sz="1700" spc="-15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700" spc="-150" dirty="0" smtClean="0">
                <a:latin typeface="+mn-ea"/>
              </a:rPr>
              <a:t>검색어로 </a:t>
            </a:r>
            <a:r>
              <a:rPr lang="en-US" altLang="ko-KR" sz="1700" spc="-150" dirty="0" smtClean="0">
                <a:latin typeface="+mn-ea"/>
              </a:rPr>
              <a:t>“</a:t>
            </a:r>
            <a:r>
              <a:rPr lang="ko-KR" altLang="en-US" sz="1700" spc="-150" dirty="0" err="1" smtClean="0">
                <a:latin typeface="+mn-ea"/>
              </a:rPr>
              <a:t>아말라</a:t>
            </a:r>
            <a:r>
              <a:rPr lang="ko-KR" altLang="en-US" sz="1700" spc="-150" dirty="0" smtClean="0">
                <a:latin typeface="+mn-ea"/>
              </a:rPr>
              <a:t> </a:t>
            </a:r>
            <a:r>
              <a:rPr lang="ko-KR" altLang="en-US" sz="1700" spc="-150" dirty="0" err="1" smtClean="0">
                <a:latin typeface="+mn-ea"/>
              </a:rPr>
              <a:t>카말라</a:t>
            </a:r>
            <a:r>
              <a:rPr lang="en-US" altLang="ko-KR" sz="1700" spc="-150" dirty="0" smtClean="0">
                <a:latin typeface="+mn-ea"/>
              </a:rPr>
              <a:t>”</a:t>
            </a:r>
            <a:r>
              <a:rPr lang="ko-KR" altLang="en-US" sz="1700" spc="-150" dirty="0" smtClean="0">
                <a:latin typeface="+mn-ea"/>
              </a:rPr>
              <a:t>를 치면</a:t>
            </a:r>
            <a:endParaRPr lang="en-US" altLang="ko-KR" sz="1700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700" spc="-150" dirty="0" smtClean="0">
                <a:latin typeface="+mn-ea"/>
              </a:rPr>
              <a:t>위의 제목으로 영상이 나옵니다</a:t>
            </a:r>
            <a:r>
              <a:rPr lang="en-US" altLang="ko-KR" sz="1700" spc="-150" dirty="0" smtClean="0">
                <a:latin typeface="+mn-ea"/>
              </a:rPr>
              <a:t>.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1700" spc="-150" dirty="0" smtClean="0">
                <a:latin typeface="+mn-ea"/>
              </a:rPr>
              <a:t>늑대에게 길러진 두 소녀의 이야기를 영상으로 보시기 바랍니다</a:t>
            </a:r>
            <a:r>
              <a:rPr lang="en-US" altLang="ko-KR" sz="1700" spc="-150" dirty="0" smtClean="0">
                <a:latin typeface="+mn-ea"/>
              </a:rPr>
              <a:t>.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048" y="1170335"/>
            <a:ext cx="3459010" cy="46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 lnSpcReduction="1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아동과 가족 환경</a:t>
            </a:r>
            <a:endParaRPr lang="en-US" altLang="ko-KR" sz="20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가족관계의 양상이 시대에 따라 변화하면서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아동에게도 많은 영향을 미치게 되었다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남편 주도형 부부관계에서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부부 </a:t>
            </a:r>
            <a:r>
              <a:rPr lang="ko-KR" altLang="en-US" sz="1600" spc="-300" dirty="0" err="1" smtClean="0">
                <a:latin typeface="+mn-ea"/>
              </a:rPr>
              <a:t>의논형</a:t>
            </a:r>
            <a:r>
              <a:rPr lang="ko-KR" altLang="en-US" sz="1600" spc="-300" dirty="0" smtClean="0">
                <a:latin typeface="+mn-ea"/>
              </a:rPr>
              <a:t> 부부관계로</a:t>
            </a:r>
            <a:r>
              <a:rPr lang="en-US" altLang="ko-KR" sz="1600" spc="-300" dirty="0" smtClean="0">
                <a:latin typeface="+mn-ea"/>
              </a:rPr>
              <a:t>,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지배</a:t>
            </a:r>
            <a:r>
              <a:rPr lang="en-US" altLang="ko-KR" sz="1600" spc="-300" dirty="0" smtClean="0">
                <a:latin typeface="+mn-ea"/>
              </a:rPr>
              <a:t>-</a:t>
            </a:r>
            <a:r>
              <a:rPr lang="ko-KR" altLang="en-US" sz="1600" spc="-300" dirty="0" smtClean="0">
                <a:latin typeface="+mn-ea"/>
              </a:rPr>
              <a:t>복종인 부모자녀관계에서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민주적인 혹은 자녀 중심의 관계로</a:t>
            </a:r>
            <a:r>
              <a:rPr lang="en-US" altLang="ko-KR" sz="1600" spc="-300" dirty="0">
                <a:latin typeface="+mn-ea"/>
              </a:rPr>
              <a:t>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변화하고 있다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또한 </a:t>
            </a:r>
            <a:r>
              <a:rPr lang="ko-KR" altLang="en-US" sz="1600" spc="-300" dirty="0" err="1" smtClean="0">
                <a:latin typeface="+mn-ea"/>
              </a:rPr>
              <a:t>출산률의</a:t>
            </a:r>
            <a:r>
              <a:rPr lang="ko-KR" altLang="en-US" sz="1600" spc="-300" dirty="0" smtClean="0">
                <a:latin typeface="+mn-ea"/>
              </a:rPr>
              <a:t> 저하로 인해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부모</a:t>
            </a:r>
            <a:r>
              <a:rPr lang="en-US" altLang="ko-KR" sz="1600" spc="-300" dirty="0" smtClean="0">
                <a:latin typeface="+mn-ea"/>
              </a:rPr>
              <a:t>-</a:t>
            </a:r>
            <a:r>
              <a:rPr lang="ko-KR" altLang="en-US" sz="1600" spc="-300" dirty="0" smtClean="0">
                <a:latin typeface="+mn-ea"/>
              </a:rPr>
              <a:t>자녀 관계에서 부모의 권위가 낮아지고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오히려 부모가 자녀의 눈치를 보는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spc="-300" dirty="0" smtClean="0">
                <a:latin typeface="+mn-ea"/>
              </a:rPr>
              <a:t>“</a:t>
            </a:r>
            <a:r>
              <a:rPr lang="ko-KR" altLang="en-US" sz="1600" spc="-300" dirty="0" err="1" smtClean="0">
                <a:latin typeface="+mn-ea"/>
              </a:rPr>
              <a:t>역수직</a:t>
            </a:r>
            <a:r>
              <a:rPr lang="ko-KR" altLang="en-US" sz="1600" spc="-300" dirty="0" smtClean="0">
                <a:latin typeface="+mn-ea"/>
              </a:rPr>
              <a:t> 관계</a:t>
            </a:r>
            <a:r>
              <a:rPr lang="en-US" altLang="ko-KR" sz="1600" spc="-300" dirty="0" smtClean="0">
                <a:latin typeface="+mn-ea"/>
              </a:rPr>
              <a:t>“ </a:t>
            </a:r>
            <a:r>
              <a:rPr lang="ko-KR" altLang="en-US" sz="1600" spc="-300" dirty="0" smtClean="0">
                <a:latin typeface="+mn-ea"/>
              </a:rPr>
              <a:t>가 되는 변화도 있다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latin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813048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어머니의 경제활동참가율이 높아지는  현상도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아동에게 밀접한 영향을 미칠 수 있다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기혼여성의 취업률이 증가함에 따라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맞벌이 가정도 급증하고 있는데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맞벌이 가정 아동은 어머니의 취업으로 인하여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err="1" smtClean="0">
                <a:latin typeface="+mn-ea"/>
              </a:rPr>
              <a:t>홀벌이</a:t>
            </a:r>
            <a:r>
              <a:rPr lang="ko-KR" altLang="en-US" sz="1600" spc="-300" dirty="0" smtClean="0">
                <a:latin typeface="+mn-ea"/>
              </a:rPr>
              <a:t> 가정의 아동과는 달리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경제적인 여유로움 등의 긍정적 측면도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있지만</a:t>
            </a:r>
            <a:r>
              <a:rPr lang="en-US" altLang="ko-KR" sz="1600" spc="-300" dirty="0" smtClean="0">
                <a:latin typeface="+mn-ea"/>
              </a:rPr>
              <a:t>, </a:t>
            </a:r>
            <a:r>
              <a:rPr lang="ko-KR" altLang="en-US" sz="1600" spc="-300" dirty="0" smtClean="0">
                <a:latin typeface="+mn-ea"/>
              </a:rPr>
              <a:t>자기보호 </a:t>
            </a:r>
            <a:r>
              <a:rPr lang="en-US" altLang="ko-KR" sz="1600" spc="-150" dirty="0" smtClean="0">
                <a:latin typeface="+mn-ea"/>
              </a:rPr>
              <a:t>(self-care)</a:t>
            </a:r>
            <a:r>
              <a:rPr lang="ko-KR" altLang="en-US" sz="1600" spc="-300" dirty="0" smtClean="0">
                <a:latin typeface="+mn-ea"/>
              </a:rPr>
              <a:t>를</a:t>
            </a:r>
            <a:r>
              <a:rPr lang="en-US" altLang="ko-KR" sz="1600" spc="-300" dirty="0" smtClean="0">
                <a:latin typeface="+mn-ea"/>
              </a:rPr>
              <a:t> </a:t>
            </a:r>
            <a:r>
              <a:rPr lang="ko-KR" altLang="en-US" sz="1600" spc="-300" dirty="0" smtClean="0">
                <a:latin typeface="+mn-ea"/>
              </a:rPr>
              <a:t>해야하는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상황에 놓이기가 쉬워 삶의 질이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위협 받을 수도 있다</a:t>
            </a:r>
            <a:r>
              <a:rPr lang="en-US" altLang="ko-KR" sz="1600" spc="-300" dirty="0" smtClean="0">
                <a:latin typeface="+mn-ea"/>
              </a:rPr>
              <a:t>.</a:t>
            </a:r>
            <a:endParaRPr lang="en-US" altLang="ko-KR" sz="1600" spc="-300" dirty="0"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 fontScale="925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변화하는 사회와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아동복지의 의의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400" b="1" spc="-150" dirty="0" smtClean="0">
                <a:latin typeface="+mn-ea"/>
              </a:rPr>
              <a:t>③ 아동과 가족 환경</a:t>
            </a: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55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 lnSpcReduction="1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아동과 교육 환경</a:t>
            </a:r>
            <a:endParaRPr lang="en-US" altLang="ko-KR" sz="20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학교는 가정에 비해 다분히 계획적</a:t>
            </a:r>
            <a:r>
              <a:rPr lang="en-US" altLang="ko-KR" sz="1600" spc="-300" dirty="0" smtClean="0">
                <a:latin typeface="+mn-ea"/>
              </a:rPr>
              <a:t>, </a:t>
            </a:r>
            <a:r>
              <a:rPr lang="ko-KR" altLang="en-US" sz="1600" spc="-300" dirty="0" smtClean="0">
                <a:latin typeface="+mn-ea"/>
              </a:rPr>
              <a:t>조직적</a:t>
            </a:r>
            <a:r>
              <a:rPr lang="en-US" altLang="ko-KR" sz="1600" spc="-300" dirty="0" smtClean="0">
                <a:latin typeface="+mn-ea"/>
              </a:rPr>
              <a:t>,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합리적</a:t>
            </a:r>
            <a:r>
              <a:rPr lang="en-US" altLang="ko-KR" sz="1600" spc="-300" dirty="0" smtClean="0">
                <a:latin typeface="+mn-ea"/>
              </a:rPr>
              <a:t>, </a:t>
            </a:r>
            <a:r>
              <a:rPr lang="ko-KR" altLang="en-US" sz="1600" spc="-300" dirty="0" smtClean="0">
                <a:latin typeface="+mn-ea"/>
              </a:rPr>
              <a:t>의도적인 사회화 기관이며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오늘날과 같이 복잡</a:t>
            </a:r>
            <a:r>
              <a:rPr lang="en-US" altLang="ko-KR" sz="1600" spc="-300" dirty="0" smtClean="0">
                <a:latin typeface="+mn-ea"/>
              </a:rPr>
              <a:t>, </a:t>
            </a:r>
            <a:r>
              <a:rPr lang="ko-KR" altLang="en-US" sz="1600" spc="-300" dirty="0" smtClean="0">
                <a:latin typeface="+mn-ea"/>
              </a:rPr>
              <a:t>다양</a:t>
            </a:r>
            <a:r>
              <a:rPr lang="en-US" altLang="ko-KR" sz="1600" spc="-300" dirty="0" smtClean="0">
                <a:latin typeface="+mn-ea"/>
              </a:rPr>
              <a:t>, </a:t>
            </a:r>
            <a:r>
              <a:rPr lang="ko-KR" altLang="en-US" sz="1600" spc="-300" dirty="0" smtClean="0">
                <a:latin typeface="+mn-ea"/>
              </a:rPr>
              <a:t>첨단화해가는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사회에서 교사의 역할은 아동의 교육에 있어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그 어느 때보다 중요하다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교사는 아동이 가정 밖에서 만나는 첫 번째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성인으로서 부모의 대리 역할을 하게 된다</a:t>
            </a:r>
            <a:r>
              <a:rPr lang="en-US" altLang="ko-KR" sz="1600" spc="-300" dirty="0" smtClean="0">
                <a:latin typeface="+mn-ea"/>
              </a:rPr>
              <a:t>.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그리고 학교의 본질적 기능은 새로운 지식을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발견하고 가르치는 기능과 새로운 생활방식을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익히게 하는 사회화 기능 및 개인의 능력과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적성에 맞는 지위를 선택하도록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돕는 기능을</a:t>
            </a:r>
            <a:r>
              <a:rPr lang="en-US" altLang="ko-KR" sz="1600" spc="-300" dirty="0">
                <a:latin typeface="+mn-ea"/>
              </a:rPr>
              <a:t> </a:t>
            </a:r>
            <a:r>
              <a:rPr lang="ko-KR" altLang="en-US" sz="1600" spc="-300" dirty="0" smtClean="0">
                <a:latin typeface="+mn-ea"/>
              </a:rPr>
              <a:t>한다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하지만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,  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지나친 입시 위주의 교육으로 인한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아동의 교육 병리 현상이 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있을 수도 있다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.  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예를 들면 다음과 같다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solidFill>
                <a:srgbClr val="0070C0"/>
              </a:solidFill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 〮    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시험에 대한 중압감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ko-KR" sz="1600" spc="-300" dirty="0" smtClean="0">
                <a:solidFill>
                  <a:srgbClr val="0070C0"/>
                </a:solidFill>
                <a:latin typeface="+mn-ea"/>
              </a:rPr>
              <a:t>〮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    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지식 위주의 교육으로 정서교육이나 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spc="-300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     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의지력 훈련 기회가 부족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ko-KR" sz="1600" spc="-300" dirty="0" smtClean="0">
                <a:solidFill>
                  <a:srgbClr val="0070C0"/>
                </a:solidFill>
                <a:latin typeface="+mn-ea"/>
              </a:rPr>
              <a:t>〮</a:t>
            </a:r>
            <a:r>
              <a:rPr lang="en-US" altLang="ko-KR" sz="1600" spc="-300" dirty="0" smtClean="0">
                <a:solidFill>
                  <a:srgbClr val="0070C0"/>
                </a:solidFill>
                <a:latin typeface="+mn-ea"/>
              </a:rPr>
              <a:t>    </a:t>
            </a:r>
            <a:r>
              <a:rPr lang="ko-KR" altLang="en-US" sz="1600" spc="-300" dirty="0" smtClean="0">
                <a:solidFill>
                  <a:srgbClr val="0070C0"/>
                </a:solidFill>
                <a:latin typeface="+mn-ea"/>
              </a:rPr>
              <a:t>형식적인 생활지도교육</a:t>
            </a: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 fontScale="925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변화하는 사회와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아동복지의 의의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400" b="1" spc="-150" dirty="0">
                <a:latin typeface="+mn-ea"/>
              </a:rPr>
              <a:t>④</a:t>
            </a:r>
            <a:r>
              <a:rPr lang="ko-KR" altLang="en-US" sz="2400" b="1" spc="-150" dirty="0" smtClean="0">
                <a:latin typeface="+mn-ea"/>
              </a:rPr>
              <a:t> 아동과 교육 환경</a:t>
            </a: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33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4053888" y="0"/>
            <a:ext cx="188971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77992" y="1679874"/>
            <a:ext cx="3199252" cy="3199252"/>
          </a:xfrm>
          <a:prstGeom prst="diamond">
            <a:avLst/>
          </a:prstGeom>
          <a:solidFill>
            <a:srgbClr val="E4B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28410" y="1170335"/>
            <a:ext cx="3603101" cy="4685519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2000" b="1" spc="-300" dirty="0" smtClean="0">
                <a:latin typeface="+mn-ea"/>
              </a:rPr>
              <a:t>아동과 사회 환경</a:t>
            </a:r>
            <a:endParaRPr lang="en-US" altLang="ko-KR" sz="2000" b="1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아동이 자신을 인식하는데 있어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solidFill>
                  <a:srgbClr val="C00000"/>
                </a:solidFill>
                <a:latin typeface="+mn-ea"/>
              </a:rPr>
              <a:t>또래</a:t>
            </a:r>
            <a:r>
              <a:rPr lang="ko-KR" altLang="en-US" sz="1600" spc="-300" dirty="0" smtClean="0">
                <a:latin typeface="+mn-ea"/>
              </a:rPr>
              <a:t>는 자신을 비춰주는 거울 역할을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하기 때문에 또래의 의견이나 반응에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매우 민감해진다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아동은 연령이 증가함에 따라 점점 또래를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중요하게 생각하기 시작하고 또래와 관계를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맺고 의사소통 하려고 노력한다</a:t>
            </a:r>
            <a:r>
              <a:rPr lang="en-US" altLang="ko-KR" sz="1600" spc="-300" dirty="0" smtClean="0">
                <a:latin typeface="+mn-ea"/>
              </a:rPr>
              <a:t>. </a:t>
            </a: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이 시기에 또래집단에 수용된다는 것은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아동의 자아 발달에 매우 중요한 역할을 한다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41209" y="1105679"/>
            <a:ext cx="3603101" cy="4750175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0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 smtClean="0">
              <a:solidFill>
                <a:srgbClr val="0070C0"/>
              </a:solidFill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현대인에게 매체를 통한 생활은 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필수불가결하다</a:t>
            </a:r>
            <a:r>
              <a:rPr lang="en-US" altLang="ko-KR" sz="1600" spc="-300" dirty="0" smtClean="0">
                <a:latin typeface="+mn-ea"/>
              </a:rPr>
              <a:t>. </a:t>
            </a:r>
            <a:r>
              <a:rPr lang="ko-KR" altLang="en-US" sz="1600" spc="-300" dirty="0" smtClean="0">
                <a:solidFill>
                  <a:srgbClr val="C00000"/>
                </a:solidFill>
                <a:latin typeface="+mn-ea"/>
              </a:rPr>
              <a:t>대중매체</a:t>
            </a:r>
            <a:r>
              <a:rPr lang="ko-KR" altLang="en-US" sz="1600" spc="-300" dirty="0" smtClean="0">
                <a:latin typeface="+mn-ea"/>
              </a:rPr>
              <a:t>는 현대의 아동과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매우 밀접한 관련을 맺고 있다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특히</a:t>
            </a:r>
            <a:r>
              <a:rPr lang="en-US" altLang="ko-KR" sz="1600" spc="-300" dirty="0" smtClean="0">
                <a:latin typeface="+mn-ea"/>
              </a:rPr>
              <a:t>, </a:t>
            </a:r>
            <a:r>
              <a:rPr lang="ko-KR" altLang="en-US" sz="1600" spc="-300" dirty="0" smtClean="0">
                <a:latin typeface="+mn-ea"/>
              </a:rPr>
              <a:t>텔레비전은 긍정적 측면으로는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바람직한 행동을 습득하고 인지능력의 향상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및 학교에 대한 </a:t>
            </a:r>
            <a:r>
              <a:rPr lang="ko-KR" altLang="en-US" sz="1600" spc="-300" dirty="0" err="1" smtClean="0">
                <a:latin typeface="+mn-ea"/>
              </a:rPr>
              <a:t>준비도와</a:t>
            </a:r>
            <a:r>
              <a:rPr lang="ko-KR" altLang="en-US" sz="1600" spc="-300" dirty="0" smtClean="0">
                <a:latin typeface="+mn-ea"/>
              </a:rPr>
              <a:t> </a:t>
            </a:r>
            <a:r>
              <a:rPr lang="ko-KR" altLang="en-US" sz="1600" spc="-300" dirty="0" err="1" smtClean="0">
                <a:latin typeface="+mn-ea"/>
              </a:rPr>
              <a:t>흥미도를</a:t>
            </a:r>
            <a:r>
              <a:rPr lang="ko-KR" altLang="en-US" sz="1600" spc="-300" dirty="0" smtClean="0">
                <a:latin typeface="+mn-ea"/>
              </a:rPr>
              <a:t> 높여준다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en-US" altLang="ko-KR" sz="1600" spc="-300" dirty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하지만 부정적 측면으로는 폭력장면으로 인해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공격적이 되는 경향이 있을 수 있고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선정적인 광고물과 자극적인 정보로 인한</a:t>
            </a:r>
            <a:endParaRPr lang="en-US" altLang="ko-KR" sz="1600" spc="-30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ko-KR" altLang="en-US" sz="1600" spc="-300" dirty="0" smtClean="0">
                <a:latin typeface="+mn-ea"/>
              </a:rPr>
              <a:t>유해성도 있다</a:t>
            </a:r>
            <a:r>
              <a:rPr lang="en-US" altLang="ko-KR" sz="1600" spc="-300" dirty="0" smtClean="0">
                <a:latin typeface="+mn-ea"/>
              </a:rPr>
              <a:t>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13796" y="1937916"/>
            <a:ext cx="2727643" cy="2469647"/>
          </a:xfrm>
          <a:prstGeom prst="rect">
            <a:avLst/>
          </a:prstGeom>
          <a:ln>
            <a:noFill/>
          </a:ln>
        </p:spPr>
        <p:txBody>
          <a:bodyPr rtlCol="0">
            <a:normAutofit fontScale="925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1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1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ko-KR" sz="2400" b="1" spc="-150" dirty="0" smtClean="0">
                <a:latin typeface="+mn-ea"/>
              </a:rPr>
              <a:t>&lt;</a:t>
            </a:r>
            <a:r>
              <a:rPr lang="ko-KR" altLang="en-US" sz="2400" b="1" spc="-150" dirty="0" smtClean="0">
                <a:latin typeface="+mn-ea"/>
              </a:rPr>
              <a:t>제</a:t>
            </a:r>
            <a:r>
              <a:rPr lang="en-US" altLang="ko-KR" sz="2400" b="1" spc="-150" dirty="0" smtClean="0">
                <a:latin typeface="+mn-ea"/>
              </a:rPr>
              <a:t> 1</a:t>
            </a:r>
            <a:r>
              <a:rPr lang="ko-KR" altLang="en-US" sz="2400" b="1" spc="-150" dirty="0" smtClean="0">
                <a:latin typeface="+mn-ea"/>
              </a:rPr>
              <a:t>장</a:t>
            </a:r>
            <a:r>
              <a:rPr lang="en-US" altLang="ko-KR" sz="2400" b="1" spc="-150" dirty="0" smtClean="0">
                <a:latin typeface="+mn-ea"/>
              </a:rPr>
              <a:t>&gt;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변화하는 사회와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800" b="1" spc="-150" dirty="0" smtClean="0">
                <a:latin typeface="+mn-ea"/>
              </a:rPr>
              <a:t>아동복지의 의의</a:t>
            </a:r>
            <a:endParaRPr lang="en-US" altLang="ko-KR" sz="28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ko-KR" sz="2400" b="1" spc="-150" dirty="0" smtClean="0">
              <a:latin typeface="+mn-ea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2400" b="1" spc="-150" dirty="0" smtClean="0">
                <a:latin typeface="+mn-ea"/>
              </a:rPr>
              <a:t>⑤ 아동과 사회 환경</a:t>
            </a:r>
            <a:endParaRPr lang="en-US" altLang="ko-KR" sz="2400" b="1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73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1119</Words>
  <Application>Microsoft Office PowerPoint</Application>
  <PresentationFormat>와이드스크린</PresentationFormat>
  <Paragraphs>321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Helvetica Light</vt:lpstr>
      <vt:lpstr>Roboto Slab Regular</vt:lpstr>
      <vt:lpstr>나눔스퀘어</vt:lpstr>
      <vt:lpstr>나눔스퀘어 Bold</vt:lpstr>
      <vt:lpstr>나눔스퀘어 ExtraBold</vt:lpstr>
      <vt:lpstr>맑은 고딕</vt:lpstr>
      <vt:lpstr>휴먼모음T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admin</cp:lastModifiedBy>
  <cp:revision>81</cp:revision>
  <dcterms:created xsi:type="dcterms:W3CDTF">2017-09-09T13:40:14Z</dcterms:created>
  <dcterms:modified xsi:type="dcterms:W3CDTF">2020-03-31T00:37:18Z</dcterms:modified>
</cp:coreProperties>
</file>