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4" r:id="rId6"/>
    <p:sldId id="269" r:id="rId7"/>
    <p:sldId id="274" r:id="rId8"/>
    <p:sldId id="278" r:id="rId9"/>
    <p:sldId id="279" r:id="rId10"/>
    <p:sldId id="281" r:id="rId11"/>
    <p:sldId id="285" r:id="rId12"/>
    <p:sldId id="286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DED"/>
    <a:srgbClr val="EEEFCD"/>
    <a:srgbClr val="157EAD"/>
    <a:srgbClr val="B2B2B2"/>
    <a:srgbClr val="C8C9C9"/>
    <a:srgbClr val="B9E2F8"/>
    <a:srgbClr val="F2F2F2"/>
    <a:srgbClr val="0097DA"/>
    <a:srgbClr val="7C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89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29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25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91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8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6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1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65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2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6C3F-BB26-41AF-A66B-CE66780FBB7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9D1C6-AB91-4046-B5C5-81BE24DC50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53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0"/>
            <a:ext cx="12203922" cy="6858000"/>
            <a:chOff x="-1" y="386862"/>
            <a:chExt cx="12203922" cy="6858000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682"/>
            <a:stretch/>
          </p:blipFill>
          <p:spPr>
            <a:xfrm>
              <a:off x="-1" y="386862"/>
              <a:ext cx="12203922" cy="3609066"/>
            </a:xfrm>
            <a:prstGeom prst="rect">
              <a:avLst/>
            </a:prstGeom>
          </p:spPr>
        </p:pic>
        <p:sp>
          <p:nvSpPr>
            <p:cNvPr id="3" name="직사각형 2"/>
            <p:cNvSpPr/>
            <p:nvPr/>
          </p:nvSpPr>
          <p:spPr>
            <a:xfrm>
              <a:off x="-1" y="3931920"/>
              <a:ext cx="10479025" cy="3312942"/>
            </a:xfrm>
            <a:prstGeom prst="rect">
              <a:avLst/>
            </a:prstGeom>
            <a:solidFill>
              <a:srgbClr val="B9E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10469880" y="3822192"/>
              <a:ext cx="1734041" cy="3422670"/>
            </a:xfrm>
            <a:prstGeom prst="rect">
              <a:avLst/>
            </a:prstGeom>
            <a:solidFill>
              <a:srgbClr val="C8C9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83776" y="2290065"/>
            <a:ext cx="15386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solidFill>
                  <a:srgbClr val="B2B2B2"/>
                </a:solidFill>
              </a:rPr>
              <a:t>0</a:t>
            </a:r>
            <a:r>
              <a:rPr lang="en-US" altLang="ko-KR" sz="6600" b="1" dirty="0">
                <a:solidFill>
                  <a:srgbClr val="157EAD"/>
                </a:solidFill>
              </a:rPr>
              <a:t>1</a:t>
            </a:r>
            <a:endParaRPr lang="ko-KR" altLang="en-US" sz="6600" b="1" dirty="0">
              <a:solidFill>
                <a:srgbClr val="157EA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1830" y="2143068"/>
            <a:ext cx="5586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/>
              <a:t>인간행동과 사회환경 이해</a:t>
            </a:r>
            <a:endParaRPr lang="en-US" altLang="ko-KR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49651" y="3455015"/>
            <a:ext cx="4525598" cy="292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1900" dirty="0"/>
              <a:t>사회복지실천 가치 이해</a:t>
            </a:r>
            <a:endParaRPr lang="en-US" altLang="ko-KR" sz="1900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1900" dirty="0"/>
              <a:t>인간행동 이해</a:t>
            </a:r>
            <a:endParaRPr lang="en-US" altLang="ko-KR" sz="1900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1900" dirty="0"/>
              <a:t>사회환경 이해</a:t>
            </a:r>
            <a:endParaRPr lang="en-US" altLang="ko-KR" sz="1900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1900" dirty="0"/>
              <a:t>생애주기에 따른 과제 이해</a:t>
            </a:r>
            <a:endParaRPr lang="en-US" altLang="ko-KR" sz="1900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1900" dirty="0"/>
              <a:t>한국 사회복지실천의 주요 환경 이해</a:t>
            </a:r>
          </a:p>
        </p:txBody>
      </p:sp>
    </p:spTree>
    <p:extLst>
      <p:ext uri="{BB962C8B-B14F-4D97-AF65-F5344CB8AC3E}">
        <p14:creationId xmlns:p14="http://schemas.microsoft.com/office/powerpoint/2010/main" val="276110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6172" y="120873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최근 사회복지실천 형편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0680" y="1502748"/>
            <a:ext cx="9295822" cy="1127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사례관리의 확장과 발전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지역사회 </a:t>
            </a:r>
            <a:r>
              <a:rPr lang="ko-KR" altLang="en-US" sz="1400" dirty="0" err="1"/>
              <a:t>통합돌봄과</a:t>
            </a:r>
            <a:r>
              <a:rPr lang="ko-KR" altLang="en-US" sz="1400" dirty="0"/>
              <a:t> 함께 진행되고 있는 사례관리는 사회복지기관의 서비스가 보건의료에서와 같이 </a:t>
            </a:r>
            <a:r>
              <a:rPr lang="ko-KR" altLang="en-US" sz="1400" dirty="0" err="1"/>
              <a:t>수가적용을</a:t>
            </a:r>
            <a:r>
              <a:rPr lang="ko-KR" altLang="en-US" sz="1400" dirty="0"/>
              <a:t> 정상화할 것으로 예상</a:t>
            </a:r>
            <a:endParaRPr lang="en-US" altLang="ko-KR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D9FA5E-1F1F-4535-B808-C6E4EE4FF14A}"/>
              </a:ext>
            </a:extLst>
          </p:cNvPr>
          <p:cNvSpPr txBox="1"/>
          <p:nvPr/>
        </p:nvSpPr>
        <p:spPr>
          <a:xfrm>
            <a:off x="1631922" y="3665894"/>
            <a:ext cx="7889699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dirty="0"/>
              <a:t>(5) </a:t>
            </a:r>
            <a:r>
              <a:rPr lang="ko-KR" altLang="en-US" sz="1400" dirty="0" err="1"/>
              <a:t>저출산과</a:t>
            </a:r>
            <a:r>
              <a:rPr lang="ko-KR" altLang="en-US" sz="1400" dirty="0"/>
              <a:t> 고령화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현재 정부가 지역사회 </a:t>
            </a:r>
            <a:r>
              <a:rPr lang="ko-KR" altLang="en-US" sz="1400" dirty="0" err="1"/>
              <a:t>통합돌봄에</a:t>
            </a:r>
            <a:r>
              <a:rPr lang="ko-KR" altLang="en-US" sz="1400" dirty="0"/>
              <a:t> 주력하는 이유도 </a:t>
            </a:r>
            <a:r>
              <a:rPr lang="ko-KR" altLang="en-US" sz="1400" dirty="0" err="1"/>
              <a:t>저출산에</a:t>
            </a:r>
            <a:r>
              <a:rPr lang="ko-KR" altLang="en-US" sz="1400" dirty="0"/>
              <a:t> 의한 고령화와 무관하지 않음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/>
              <a:t>저출산은</a:t>
            </a:r>
            <a:r>
              <a:rPr lang="ko-KR" altLang="en-US" sz="1400" dirty="0"/>
              <a:t> 일자리와 매우 밀접히 관련되어 있고</a:t>
            </a:r>
            <a:r>
              <a:rPr lang="en-US" altLang="ko-KR" sz="1400" dirty="0"/>
              <a:t>, </a:t>
            </a:r>
            <a:r>
              <a:rPr lang="ko-KR" altLang="en-US" sz="1400" dirty="0"/>
              <a:t>고령사회 가속화에 주요인이 되고 있음</a:t>
            </a:r>
            <a:endParaRPr lang="en-US" altLang="ko-KR" sz="1400" dirty="0"/>
          </a:p>
          <a:p>
            <a:pPr algn="just">
              <a:lnSpc>
                <a:spcPct val="150000"/>
              </a:lnSpc>
            </a:pPr>
            <a:r>
              <a:rPr lang="ko-KR" altLang="en-US" sz="1400" dirty="0"/>
              <a:t>   예</a:t>
            </a:r>
            <a:r>
              <a:rPr lang="en-US" altLang="ko-KR" sz="1400" dirty="0"/>
              <a:t>) </a:t>
            </a:r>
            <a:r>
              <a:rPr lang="ko-KR" altLang="en-US" sz="1400" dirty="0"/>
              <a:t>결혼이나 출산을 압박 </a:t>
            </a:r>
            <a:r>
              <a:rPr lang="en-US" altLang="ko-KR" sz="1400" dirty="0"/>
              <a:t>&lt; </a:t>
            </a:r>
            <a:r>
              <a:rPr lang="ko-KR" altLang="en-US" sz="1400" dirty="0"/>
              <a:t>결혼하여 다자녀를 둔 가족의 경험 소개</a:t>
            </a:r>
            <a:r>
              <a:rPr lang="en-US" altLang="ko-KR" sz="1400" dirty="0"/>
              <a:t>, </a:t>
            </a:r>
            <a:r>
              <a:rPr lang="ko-KR" altLang="en-US" sz="1400" dirty="0"/>
              <a:t>실천방안을 모색</a:t>
            </a:r>
            <a:endParaRPr lang="en-US" altLang="ko-KR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285B3-E18E-47C8-A2B6-43DAC2961F4C}"/>
              </a:ext>
            </a:extLst>
          </p:cNvPr>
          <p:cNvSpPr txBox="1"/>
          <p:nvPr/>
        </p:nvSpPr>
        <p:spPr>
          <a:xfrm>
            <a:off x="1609344" y="2584051"/>
            <a:ext cx="8951976" cy="1127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(4) </a:t>
            </a:r>
            <a:r>
              <a:rPr lang="ko-KR" altLang="en-US" sz="1400" dirty="0" err="1"/>
              <a:t>다문화화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다문화로 나아가는 우리나라의 상황은 서구에서 진행되었던 것과 크게 달라 각별한 방안이 요구됨</a:t>
            </a:r>
            <a:endParaRPr lang="en-US" altLang="ko-KR" sz="1400" dirty="0"/>
          </a:p>
          <a:p>
            <a:pPr algn="just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/>
              <a:t>예</a:t>
            </a:r>
            <a:r>
              <a:rPr lang="en-US" altLang="ko-KR" sz="1400" dirty="0"/>
              <a:t>) ‘</a:t>
            </a:r>
            <a:r>
              <a:rPr lang="ko-KR" altLang="en-US" sz="1400" dirty="0"/>
              <a:t>다문화가족의 </a:t>
            </a:r>
            <a:r>
              <a:rPr lang="ko-KR" altLang="en-US" sz="1400" dirty="0" err="1"/>
              <a:t>중도입국</a:t>
            </a:r>
            <a:r>
              <a:rPr lang="ko-KR" altLang="en-US" sz="1400" dirty="0"/>
              <a:t> 자녀의 적응</a:t>
            </a:r>
            <a:r>
              <a:rPr lang="en-US" altLang="ko-KR" sz="1400" dirty="0"/>
              <a:t>’</a:t>
            </a:r>
            <a:r>
              <a:rPr lang="ko-KR" altLang="en-US" sz="1400" dirty="0"/>
              <a:t>과 관련된 준비 등</a:t>
            </a:r>
            <a:endParaRPr lang="en-US" altLang="ko-KR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DB87D5-4FFA-484A-828B-CD7DFB7B861B}"/>
              </a:ext>
            </a:extLst>
          </p:cNvPr>
          <p:cNvSpPr txBox="1"/>
          <p:nvPr/>
        </p:nvSpPr>
        <p:spPr>
          <a:xfrm>
            <a:off x="1630680" y="4923717"/>
            <a:ext cx="8951976" cy="145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(6) </a:t>
            </a:r>
            <a:r>
              <a:rPr lang="ko-KR" altLang="en-US" sz="1400" dirty="0"/>
              <a:t>재난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재난은 홍수</a:t>
            </a:r>
            <a:r>
              <a:rPr lang="en-US" altLang="ko-KR" sz="1400" dirty="0"/>
              <a:t>, </a:t>
            </a:r>
            <a:r>
              <a:rPr lang="ko-KR" altLang="en-US" sz="1400" dirty="0"/>
              <a:t>가뭄</a:t>
            </a:r>
            <a:r>
              <a:rPr lang="en-US" altLang="ko-KR" sz="1400" dirty="0"/>
              <a:t>, </a:t>
            </a:r>
            <a:r>
              <a:rPr lang="ko-KR" altLang="en-US" sz="1400" dirty="0"/>
              <a:t>폭풍</a:t>
            </a:r>
            <a:r>
              <a:rPr lang="en-US" altLang="ko-KR" sz="1400" dirty="0"/>
              <a:t>, </a:t>
            </a:r>
            <a:r>
              <a:rPr lang="ko-KR" altLang="en-US" sz="1400" dirty="0"/>
              <a:t>지진</a:t>
            </a:r>
            <a:r>
              <a:rPr lang="en-US" altLang="ko-KR" sz="1400" dirty="0"/>
              <a:t>, </a:t>
            </a:r>
            <a:r>
              <a:rPr lang="ko-KR" altLang="en-US" sz="1400" dirty="0"/>
              <a:t>이상기온 따위로 나타남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우리나라는 </a:t>
            </a:r>
            <a:r>
              <a:rPr lang="en-US" altLang="ko-KR" sz="1400" dirty="0"/>
              <a:t>2004</a:t>
            </a:r>
            <a:r>
              <a:rPr lang="ko-KR" altLang="en-US" sz="1400" dirty="0"/>
              <a:t>년에 </a:t>
            </a:r>
            <a:r>
              <a:rPr lang="en-US" altLang="ko-KR" sz="1400" dirty="0"/>
              <a:t>｢</a:t>
            </a:r>
            <a:r>
              <a:rPr lang="ko-KR" altLang="en-US" sz="1400" dirty="0"/>
              <a:t>재난 및 안전관리 기본법</a:t>
            </a:r>
            <a:r>
              <a:rPr lang="en-US" altLang="ko-KR" sz="1400" dirty="0"/>
              <a:t>｣</a:t>
            </a:r>
            <a:r>
              <a:rPr lang="ko-KR" altLang="en-US" sz="1400" dirty="0"/>
              <a:t>을 제정</a:t>
            </a:r>
            <a:r>
              <a:rPr lang="en-US" altLang="ko-KR" sz="1400" dirty="0"/>
              <a:t>, </a:t>
            </a:r>
            <a:r>
              <a:rPr lang="ko-KR" altLang="en-US" sz="1400" dirty="0"/>
              <a:t>시행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/>
              <a:t>자연재난과</a:t>
            </a:r>
            <a:r>
              <a:rPr lang="ko-KR" altLang="en-US" sz="1400" dirty="0"/>
              <a:t> 사회재난으로 구분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36423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0269" y="132650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최근 사회복지실천 형편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0012" y="1804763"/>
            <a:ext cx="8951976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(7) </a:t>
            </a:r>
            <a:r>
              <a:rPr lang="ko-KR" altLang="en-US" sz="1400" dirty="0"/>
              <a:t>반려 로봇 등장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인공지능산업</a:t>
            </a:r>
            <a:r>
              <a:rPr lang="en-US" altLang="ko-KR" sz="1400" dirty="0"/>
              <a:t>(artificial intelligence industry)</a:t>
            </a:r>
            <a:r>
              <a:rPr lang="ko-KR" altLang="en-US" sz="1400" dirty="0"/>
              <a:t>의 발달과 함께 반려 로봇이 독거노인의 생활을 지원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    예</a:t>
            </a:r>
            <a:r>
              <a:rPr lang="en-US" altLang="ko-KR" sz="1400" dirty="0"/>
              <a:t>) </a:t>
            </a:r>
            <a:r>
              <a:rPr lang="ko-KR" altLang="en-US" sz="1400" dirty="0"/>
              <a:t>독거노인에게 제공된 </a:t>
            </a:r>
            <a:r>
              <a:rPr lang="en-US" altLang="ko-KR" sz="1400" dirty="0"/>
              <a:t>AI</a:t>
            </a:r>
            <a:r>
              <a:rPr lang="ko-KR" altLang="en-US" sz="1400" dirty="0"/>
              <a:t>로봇</a:t>
            </a:r>
            <a:endParaRPr lang="en-US" altLang="ko-KR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72" y="2933910"/>
            <a:ext cx="3216139" cy="233506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417278" y="6276307"/>
            <a:ext cx="87747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000" dirty="0">
                <a:solidFill>
                  <a:schemeClr val="bg2">
                    <a:lumMod val="75000"/>
                  </a:schemeClr>
                </a:solidFill>
              </a:rPr>
              <a:t>출처 </a:t>
            </a:r>
            <a:r>
              <a:rPr lang="en-US" altLang="ko-KR" sz="1000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ko-KR" altLang="en-US" sz="1000" dirty="0">
                <a:solidFill>
                  <a:schemeClr val="bg2">
                    <a:lumMod val="75000"/>
                  </a:schemeClr>
                </a:solidFill>
              </a:rPr>
              <a:t>내외뉴스통신</a:t>
            </a:r>
            <a:r>
              <a:rPr lang="en-US" altLang="ko-KR" sz="1000" dirty="0">
                <a:solidFill>
                  <a:schemeClr val="bg2">
                    <a:lumMod val="75000"/>
                  </a:schemeClr>
                </a:solidFill>
              </a:rPr>
              <a:t>(http://www.nbnnews.co.kr), </a:t>
            </a:r>
          </a:p>
          <a:p>
            <a:pPr algn="r"/>
            <a:r>
              <a:rPr lang="en-US" altLang="ko-KR" sz="1000" dirty="0">
                <a:solidFill>
                  <a:schemeClr val="bg2">
                    <a:lumMod val="75000"/>
                  </a:schemeClr>
                </a:solidFill>
              </a:rPr>
              <a:t>https://blog.naver.com/minjiphill/221649439315 </a:t>
            </a:r>
          </a:p>
          <a:p>
            <a:pPr algn="r"/>
            <a:r>
              <a:rPr lang="en-US" altLang="ko-KR" sz="1000" dirty="0">
                <a:solidFill>
                  <a:schemeClr val="bg2">
                    <a:lumMod val="75000"/>
                  </a:schemeClr>
                </a:solidFill>
              </a:rPr>
              <a:t>https://news.naver.com/main/read.nhn?oid=469&amp;aid=0000418191 </a:t>
            </a:r>
            <a:endParaRPr lang="ko-KR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058" y="3101423"/>
            <a:ext cx="3008770" cy="217701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46"/>
          <a:stretch/>
        </p:blipFill>
        <p:spPr>
          <a:xfrm>
            <a:off x="4592311" y="2996463"/>
            <a:ext cx="3096794" cy="224216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03248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6172" y="129944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/>
              <a:t>사회복지실천 실제의 격차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917" y="1752916"/>
            <a:ext cx="7822586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400" dirty="0"/>
              <a:t>개인별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/>
              <a:t>사회복지사</a:t>
            </a:r>
            <a:r>
              <a:rPr lang="ko-KR" altLang="en-US" sz="1400" dirty="0"/>
              <a:t> 개인별로 사회복지실천 실제의 격차가 있음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   예</a:t>
            </a:r>
            <a:r>
              <a:rPr lang="en-US" altLang="ko-KR" sz="1400" dirty="0"/>
              <a:t>) </a:t>
            </a:r>
            <a:r>
              <a:rPr lang="ko-KR" altLang="en-US" sz="1400" dirty="0"/>
              <a:t>사회복지실천 사례를 과정에 따라 시작과 종결까지 온전히 해낼 능력을 갖춘 경우와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      </a:t>
            </a:r>
            <a:r>
              <a:rPr lang="ko-KR" altLang="en-US" sz="1400" dirty="0"/>
              <a:t>그렇지 않은 경우</a:t>
            </a:r>
            <a:endParaRPr lang="en-US" altLang="ko-KR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5195AA-267B-41DF-98A9-8E92D5BCA410}"/>
              </a:ext>
            </a:extLst>
          </p:cNvPr>
          <p:cNvSpPr txBox="1"/>
          <p:nvPr/>
        </p:nvSpPr>
        <p:spPr>
          <a:xfrm>
            <a:off x="1547917" y="3130612"/>
            <a:ext cx="7478637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 err="1"/>
              <a:t>현장별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사회복지사가 활동하는 </a:t>
            </a:r>
            <a:r>
              <a:rPr lang="ko-KR" altLang="en-US" sz="1400" dirty="0" err="1"/>
              <a:t>현장별로</a:t>
            </a:r>
            <a:r>
              <a:rPr lang="ko-KR" altLang="en-US" sz="1400" dirty="0"/>
              <a:t> 사회복지실천의 격차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사회복지기관과 사회복지 관련 공공조직에서 이러한 격차가 두드러지게 나타남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/>
              <a:t>직능별</a:t>
            </a:r>
            <a:r>
              <a:rPr lang="ko-KR" altLang="en-US" sz="1400" dirty="0"/>
              <a:t> 현장의 사회복지사가 쌓은 사회복지실천 경험이 다를 수 있음</a:t>
            </a:r>
            <a:endParaRPr lang="en-US" altLang="ko-KR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A62130-BBC4-4FED-AC4E-487D3C6BCC57}"/>
              </a:ext>
            </a:extLst>
          </p:cNvPr>
          <p:cNvSpPr txBox="1"/>
          <p:nvPr/>
        </p:nvSpPr>
        <p:spPr>
          <a:xfrm>
            <a:off x="1609344" y="4529973"/>
            <a:ext cx="6581015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지방별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대도시와 중소도시</a:t>
            </a:r>
            <a:r>
              <a:rPr lang="en-US" altLang="ko-KR" sz="1400" dirty="0"/>
              <a:t>, </a:t>
            </a:r>
            <a:r>
              <a:rPr lang="ko-KR" altLang="en-US" sz="1400" dirty="0"/>
              <a:t>중소도시와 농촌에서의 사회복지실천이 다름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지방을 구별하지 않고 사회복지실천의 수준은 균형을 이루는 것이 필요함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7039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7448" y="1600200"/>
            <a:ext cx="3751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3) </a:t>
            </a:r>
            <a:r>
              <a:rPr lang="ko-KR" altLang="en-US" sz="2000" b="1" dirty="0"/>
              <a:t>사회복지실천 전문성의 장벽</a:t>
            </a:r>
            <a:endParaRPr lang="ko-KR" alt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99032" y="2147608"/>
            <a:ext cx="10432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/>
              <a:t>사회복지사의 전문성을 </a:t>
            </a:r>
            <a:r>
              <a:rPr lang="ko-KR" altLang="en-US" b="1" dirty="0">
                <a:solidFill>
                  <a:srgbClr val="C00000"/>
                </a:solidFill>
              </a:rPr>
              <a:t>저해하는 요인</a:t>
            </a:r>
            <a:endParaRPr lang="en-US" altLang="ko-KR" b="1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dirty="0"/>
          </a:p>
        </p:txBody>
      </p:sp>
      <p:sp>
        <p:nvSpPr>
          <p:cNvPr id="15" name="TextBox 14"/>
          <p:cNvSpPr txBox="1"/>
          <p:nvPr/>
        </p:nvSpPr>
        <p:spPr>
          <a:xfrm>
            <a:off x="1773936" y="2656474"/>
            <a:ext cx="8951976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AutoNum type="arabicParenBoth"/>
            </a:pPr>
            <a:r>
              <a:rPr lang="ko-KR" altLang="en-US" sz="1400" dirty="0" err="1"/>
              <a:t>사회복지사</a:t>
            </a:r>
            <a:r>
              <a:rPr lang="ko-KR" altLang="en-US" sz="1400" dirty="0"/>
              <a:t> 자격</a:t>
            </a:r>
            <a:endParaRPr lang="en-US" altLang="ko-KR" sz="1400" dirty="0"/>
          </a:p>
          <a:p>
            <a:pPr algn="just"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 err="1"/>
              <a:t>사회복지사</a:t>
            </a:r>
            <a:r>
              <a:rPr lang="ko-KR" altLang="en-US" sz="1400" dirty="0"/>
              <a:t> 교육</a:t>
            </a:r>
            <a:endParaRPr lang="en-US" altLang="ko-KR" sz="1400" dirty="0"/>
          </a:p>
          <a:p>
            <a:pPr algn="just"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 err="1"/>
              <a:t>사회복지사</a:t>
            </a:r>
            <a:r>
              <a:rPr lang="ko-KR" altLang="en-US" sz="1400" dirty="0"/>
              <a:t> 활동과 처우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02388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482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err="1">
                <a:solidFill>
                  <a:srgbClr val="00B0F0"/>
                </a:solidFill>
              </a:rPr>
              <a:t>Ncs</a:t>
            </a:r>
            <a:r>
              <a:rPr lang="ko-KR" altLang="en-US" sz="2400" b="1" dirty="0">
                <a:solidFill>
                  <a:srgbClr val="00B0F0"/>
                </a:solidFill>
              </a:rPr>
              <a:t> 능력단위요소 </a:t>
            </a:r>
            <a:r>
              <a:rPr lang="en-US" altLang="ko-KR" sz="2400" b="1" dirty="0">
                <a:solidFill>
                  <a:srgbClr val="00B0F0"/>
                </a:solidFill>
              </a:rPr>
              <a:t>: </a:t>
            </a:r>
            <a:r>
              <a:rPr lang="ko-KR" altLang="en-US" sz="2400" b="1" dirty="0">
                <a:solidFill>
                  <a:srgbClr val="00B0F0"/>
                </a:solidFill>
              </a:rPr>
              <a:t>심리지원하기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EAA214C-5443-4C28-8ECE-D930DA0F0BFD}"/>
              </a:ext>
            </a:extLst>
          </p:cNvPr>
          <p:cNvSpPr/>
          <p:nvPr/>
        </p:nvSpPr>
        <p:spPr>
          <a:xfrm>
            <a:off x="1376172" y="1352756"/>
            <a:ext cx="9756019" cy="345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한양견고딕"/>
                <a:ea typeface="한양견고딕"/>
              </a:rPr>
              <a:t>1. </a:t>
            </a:r>
            <a:r>
              <a:rPr lang="ko-KR" altLang="en-US" sz="1400" kern="0" dirty="0">
                <a:solidFill>
                  <a:srgbClr val="000000"/>
                </a:solidFill>
                <a:latin typeface="한양견고딕"/>
                <a:ea typeface="한양견고딕"/>
              </a:rPr>
              <a:t>심리적 요인 파악하기 </a:t>
            </a:r>
            <a:endParaRPr lang="ko-KR" altLang="en-US" sz="14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한양견고딕"/>
                <a:ea typeface="한양견고딕"/>
              </a:rPr>
              <a:t>제</a:t>
            </a:r>
            <a:r>
              <a:rPr lang="en-US" altLang="ko-KR" sz="1000" kern="0" dirty="0">
                <a:solidFill>
                  <a:srgbClr val="000000"/>
                </a:solidFill>
                <a:latin typeface="한양견고딕"/>
                <a:ea typeface="한양견고딕"/>
              </a:rPr>
              <a:t>1</a:t>
            </a:r>
            <a:r>
              <a:rPr lang="ko-KR" altLang="en-US" sz="1000" kern="0" dirty="0">
                <a:solidFill>
                  <a:srgbClr val="000000"/>
                </a:solidFill>
                <a:latin typeface="한양견고딕"/>
                <a:ea typeface="한양견고딕"/>
              </a:rPr>
              <a:t>장 대상자별 정신 건강 특징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1.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노인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노인은 배우자와 주변인의 죽음으로 인한 상실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사회적 지위 상실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노화와 신체적 질병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상실감과 경제적 어려움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가족 간의 단절 등으로 다양한 정신 질환이 발생된다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함초롬바탕" panose="02030604000101010101" pitchFamily="18" charset="-127"/>
                <a:ea typeface="고딕"/>
              </a:rPr>
              <a:t>  (1) </a:t>
            </a:r>
            <a:r>
              <a:rPr lang="ko-KR" altLang="en-US" sz="1100" kern="0" dirty="0">
                <a:solidFill>
                  <a:srgbClr val="000000"/>
                </a:solidFill>
                <a:latin typeface="고딕"/>
                <a:ea typeface="고딕"/>
              </a:rPr>
              <a:t>기능적 정신 장애 </a:t>
            </a:r>
            <a:r>
              <a:rPr lang="en-US" altLang="ko-KR" sz="1100" kern="0" dirty="0">
                <a:solidFill>
                  <a:srgbClr val="000000"/>
                </a:solidFill>
                <a:latin typeface="함초롬바탕" panose="02030604000101010101" pitchFamily="18" charset="-127"/>
                <a:ea typeface="고딕"/>
              </a:rPr>
              <a:t>: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정신병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신경증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정신 신체 장애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함초롬바탕" panose="02030604000101010101" pitchFamily="18" charset="-127"/>
                <a:ea typeface="고딕"/>
              </a:rPr>
              <a:t>  (2) </a:t>
            </a:r>
            <a:r>
              <a:rPr lang="ko-KR" altLang="en-US" sz="1100" kern="0" dirty="0">
                <a:solidFill>
                  <a:srgbClr val="000000"/>
                </a:solidFill>
                <a:latin typeface="고딕"/>
                <a:ea typeface="고딕"/>
              </a:rPr>
              <a:t>기질적 정신 장애</a:t>
            </a:r>
            <a:r>
              <a:rPr lang="en-US" altLang="ko-KR" sz="1100" kern="0" dirty="0">
                <a:solidFill>
                  <a:srgbClr val="000000"/>
                </a:solidFill>
                <a:latin typeface="함초롬바탕" panose="02030604000101010101" pitchFamily="18" charset="-127"/>
                <a:ea typeface="고딕"/>
              </a:rPr>
              <a:t>: 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급성 </a:t>
            </a: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기질성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뇌증후군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나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만성 </a:t>
            </a: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기질성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뇌증후군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노인성 정신병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치매 또는 알츠하이머 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전노인성 치매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알츠하이머 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피크씨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빈스방거씨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병 등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2.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장애인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장애인의 적응과 관련된 심리적인 상태는 첫째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한번도 경험해 보지 못한 까닭에 이를 적절히 처리하기 어렵게 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둘째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문화가 요청하는 행동 수단을 갖지 못했기 때문에 새로운 사태에 놓이게 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셋째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불능자에 대해 사회가 자극하는 가치의 정도로 말미암아 새 사태에 놓이게 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36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482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err="1">
                <a:solidFill>
                  <a:srgbClr val="00B0F0"/>
                </a:solidFill>
              </a:rPr>
              <a:t>Ncs</a:t>
            </a:r>
            <a:r>
              <a:rPr lang="ko-KR" altLang="en-US" sz="2400" b="1" dirty="0">
                <a:solidFill>
                  <a:srgbClr val="00B0F0"/>
                </a:solidFill>
              </a:rPr>
              <a:t> 능력단위요소 </a:t>
            </a:r>
            <a:r>
              <a:rPr lang="en-US" altLang="ko-KR" sz="2400" b="1" dirty="0">
                <a:solidFill>
                  <a:srgbClr val="00B0F0"/>
                </a:solidFill>
              </a:rPr>
              <a:t>: </a:t>
            </a:r>
            <a:r>
              <a:rPr lang="ko-KR" altLang="en-US" sz="2400" b="1" dirty="0">
                <a:solidFill>
                  <a:srgbClr val="00B0F0"/>
                </a:solidFill>
              </a:rPr>
              <a:t>심리지원하기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525500B-BF2A-45E6-B91D-E0C42A79DA8A}"/>
              </a:ext>
            </a:extLst>
          </p:cNvPr>
          <p:cNvSpPr/>
          <p:nvPr/>
        </p:nvSpPr>
        <p:spPr>
          <a:xfrm>
            <a:off x="1493617" y="1238200"/>
            <a:ext cx="9588239" cy="4366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3.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아동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에릭슨의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사회 정서 발달 단계 이론을 바탕으로 영유아기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아동기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청소년기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성인기의 정서특징을 세분화하였다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아동 청소년의 경우에는 심리적으로 불안한 상태로 스트레스 요인에 대처할 수 있는 내적 힘이 약하다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학교 부적응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비행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문제 행동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자살 등이 양적으로 증가 추세에 있다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청소년기는 우울이 가장 높은 양상을 나타나고 그 다음에는 공격 행동이 나타난다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   (1)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발달장애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발달장애는 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18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세 이전에 발병하며 지적 기능이 유의하게 평균 이하이며 동시에 적응 기능의 결함이나 장애가 있는 것이 특징이다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주요 소인으로 는 유전적 요인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염색체 변화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출생 전 손상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태아의 영양실조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미성숙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저산소증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바이러스 감염 및 기타 감염 등이 추정되고 있다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  (2)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학습 장애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19050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학습 장애는 개인의 생활 연령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측정된 지능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나이에 맞는 교육에 비해 기대되는 수준 보다 실제적 학업 기능이 현저하게 낮은 것이 특징이며 성인기에도 지속될 수 있다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  (3)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의사소통 장애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언어장애가 있으면 학업적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직업적 성취는 물론 의사소통도 </a:t>
            </a:r>
            <a:r>
              <a:rPr lang="ko-KR" altLang="en-US" sz="10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방해받는다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의사소통장애에는 표현성 언어 장애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혼재수용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-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표현성 언어 장애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음성학적 장애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말 더듬기 </a:t>
            </a:r>
            <a:endParaRPr lang="en-US" altLang="ko-KR" sz="10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등 이 포함된다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한양견고딕"/>
                <a:ea typeface="한양견고딕"/>
              </a:rPr>
              <a:t>  (4) </a:t>
            </a:r>
            <a:r>
              <a:rPr lang="ko-KR" altLang="en-US" sz="1000" kern="0" dirty="0">
                <a:solidFill>
                  <a:srgbClr val="000000"/>
                </a:solidFill>
                <a:latin typeface="한양견고딕"/>
                <a:ea typeface="한양견고딕"/>
              </a:rPr>
              <a:t>자폐성 장애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자폐성 장애는 사회적 상호작용과 의사소통이 현저하게 비정상적이거나 발달에 장애가 있고 활동과 관심의 종류가 현저하게 제한되어 있는 것이 특징이며 초기 유아 </a:t>
            </a:r>
            <a:endParaRPr lang="en-US" altLang="ko-KR" sz="10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자폐증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소아 자폐증 등으로 불리기도 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  (5) </a:t>
            </a:r>
            <a:r>
              <a:rPr lang="ko-KR" altLang="en-US" sz="1100" kern="0" dirty="0">
                <a:solidFill>
                  <a:srgbClr val="000000"/>
                </a:solidFill>
                <a:latin typeface="한양견고딕"/>
                <a:ea typeface="한양견고딕"/>
              </a:rPr>
              <a:t>주의력결핍 과잉행동장애</a:t>
            </a:r>
            <a:endParaRPr lang="ko-KR" altLang="en-US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주의력결핍 과잉행동장애는 집중적 주의가 요구되는 활동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숙제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수업 참여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ko-KR" altLang="en-US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을 회피하거나 대단히 싫어하여 충동적이고 과도한 행동을 한다</a:t>
            </a:r>
            <a:r>
              <a:rPr lang="en-US" altLang="ko-KR" sz="1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endParaRPr lang="ko-KR" altLang="en-US" sz="1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24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1</a:t>
            </a:r>
            <a:endParaRPr lang="ko-KR" alt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사회복지실천 가치 이해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3492" y="1259185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/>
              <a:t>사회복지실천가치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702" y="1699917"/>
            <a:ext cx="724960" cy="72496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39" y="1612698"/>
            <a:ext cx="826480" cy="8264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3936" y="2504830"/>
            <a:ext cx="1128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인간존중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2773" y="2497772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사회정의 실현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703" y="1660893"/>
            <a:ext cx="763714" cy="76371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04738" y="2497771"/>
            <a:ext cx="86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인  권</a:t>
            </a:r>
          </a:p>
        </p:txBody>
      </p:sp>
      <p:sp>
        <p:nvSpPr>
          <p:cNvPr id="19" name="왼쪽 화살표 18"/>
          <p:cNvSpPr/>
          <p:nvPr/>
        </p:nvSpPr>
        <p:spPr>
          <a:xfrm>
            <a:off x="4796544" y="1988191"/>
            <a:ext cx="614355" cy="302003"/>
          </a:xfrm>
          <a:prstGeom prst="leftArrow">
            <a:avLst>
              <a:gd name="adj1" fmla="val 50000"/>
              <a:gd name="adj2" fmla="val 4245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462400" y="2818602"/>
            <a:ext cx="10108692" cy="373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사회복지사의 </a:t>
            </a:r>
            <a:r>
              <a:rPr lang="ko-KR" altLang="en-US" sz="1400" b="1" dirty="0">
                <a:solidFill>
                  <a:srgbClr val="C00000"/>
                </a:solidFill>
              </a:rPr>
              <a:t>인간관</a:t>
            </a:r>
            <a:r>
              <a:rPr lang="en-US" altLang="ko-KR" sz="1400" b="1" dirty="0">
                <a:solidFill>
                  <a:srgbClr val="C00000"/>
                </a:solidFill>
              </a:rPr>
              <a:t>, </a:t>
            </a:r>
            <a:r>
              <a:rPr lang="ko-KR" altLang="en-US" sz="1400" b="1" dirty="0">
                <a:solidFill>
                  <a:srgbClr val="C00000"/>
                </a:solidFill>
              </a:rPr>
              <a:t>사회관</a:t>
            </a:r>
            <a:r>
              <a:rPr lang="en-US" altLang="ko-KR" sz="1400" b="1" dirty="0">
                <a:solidFill>
                  <a:srgbClr val="C00000"/>
                </a:solidFill>
              </a:rPr>
              <a:t>, </a:t>
            </a:r>
            <a:r>
              <a:rPr lang="ko-KR" altLang="en-US" sz="1400" b="1" dirty="0" err="1">
                <a:solidFill>
                  <a:srgbClr val="C00000"/>
                </a:solidFill>
              </a:rPr>
              <a:t>실천관</a:t>
            </a:r>
            <a:r>
              <a:rPr lang="ko-KR" altLang="en-US" sz="1400" dirty="0"/>
              <a:t> 측면에서 사회복지실천 가치와 이를 위한 권리와 노력을 이해할 필요가 있음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4C665D-05A7-431C-882C-AF3532F46663}"/>
              </a:ext>
            </a:extLst>
          </p:cNvPr>
          <p:cNvSpPr txBox="1"/>
          <p:nvPr/>
        </p:nvSpPr>
        <p:spPr>
          <a:xfrm>
            <a:off x="1364033" y="3458847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인간관 측면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FC124F-F777-4187-A9C1-EB8E4A52F924}"/>
              </a:ext>
            </a:extLst>
          </p:cNvPr>
          <p:cNvSpPr txBox="1"/>
          <p:nvPr/>
        </p:nvSpPr>
        <p:spPr>
          <a:xfrm>
            <a:off x="1610868" y="3811334"/>
            <a:ext cx="8970264" cy="695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사회복지실천 가치는 </a:t>
            </a:r>
            <a:r>
              <a:rPr lang="ko-KR" altLang="en-US" sz="1400" b="1" dirty="0">
                <a:solidFill>
                  <a:srgbClr val="C00000"/>
                </a:solidFill>
              </a:rPr>
              <a:t>인간</a:t>
            </a:r>
            <a:r>
              <a:rPr lang="ko-KR" altLang="en-US" sz="1400" dirty="0"/>
              <a:t>에 중점을 두어 좁고 세세하게 보려는 입장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｢</a:t>
            </a:r>
            <a:r>
              <a:rPr lang="ko-KR" altLang="en-US" sz="1400" dirty="0"/>
              <a:t>헌법</a:t>
            </a:r>
            <a:r>
              <a:rPr lang="en-US" altLang="ko-KR" sz="1400" dirty="0"/>
              <a:t>｣</a:t>
            </a:r>
            <a:r>
              <a:rPr lang="ko-KR" altLang="en-US" sz="1400" dirty="0"/>
              <a:t>이 보장하는 것으로 인간을 존중하고</a:t>
            </a:r>
            <a:r>
              <a:rPr lang="en-US" altLang="ko-KR" sz="1400" dirty="0"/>
              <a:t>, </a:t>
            </a:r>
            <a:r>
              <a:rPr lang="ko-KR" altLang="en-US" sz="1400" dirty="0"/>
              <a:t>나아가 사회정의를 추구함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EBADC2-D739-4C0F-BD8F-4A8FFAA3396C}"/>
              </a:ext>
            </a:extLst>
          </p:cNvPr>
          <p:cNvSpPr txBox="1"/>
          <p:nvPr/>
        </p:nvSpPr>
        <p:spPr>
          <a:xfrm>
            <a:off x="1462400" y="4371633"/>
            <a:ext cx="8218495" cy="174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(1) </a:t>
            </a:r>
            <a:r>
              <a:rPr lang="ko-KR" altLang="en-US" sz="1400" dirty="0"/>
              <a:t>존엄하고 행복한 생명체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자유롭고 평등한 시민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변화의 힘을 지닌 개인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(4) </a:t>
            </a:r>
            <a:r>
              <a:rPr lang="ko-KR" altLang="en-US" sz="1400" dirty="0"/>
              <a:t>문화적 속성을 지닌 인격체</a:t>
            </a:r>
          </a:p>
        </p:txBody>
      </p:sp>
    </p:spTree>
    <p:extLst>
      <p:ext uri="{BB962C8B-B14F-4D97-AF65-F5344CB8AC3E}">
        <p14:creationId xmlns:p14="http://schemas.microsoft.com/office/powerpoint/2010/main" val="34942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1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사회복지실천 가치 이해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1004" y="133714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/>
              <a:t>사회관 측면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26" y="1852733"/>
            <a:ext cx="629900" cy="62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0895" y="1706472"/>
            <a:ext cx="8970264" cy="88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사람을 둘러싼 사회에서 인권이 실현되는 데 </a:t>
            </a:r>
            <a:r>
              <a:rPr lang="ko-KR" altLang="en-US" sz="1200" dirty="0" err="1"/>
              <a:t>중점된</a:t>
            </a:r>
            <a:r>
              <a:rPr lang="ko-KR" altLang="en-US" sz="1200" dirty="0"/>
              <a:t> 것으로 사회관 역시 </a:t>
            </a:r>
            <a:r>
              <a:rPr lang="en-US" altLang="ko-KR" sz="1200" dirty="0"/>
              <a:t>｢</a:t>
            </a:r>
            <a:r>
              <a:rPr lang="ko-KR" altLang="en-US" sz="1200" dirty="0"/>
              <a:t>헌법</a:t>
            </a:r>
            <a:r>
              <a:rPr lang="en-US" altLang="ko-KR" sz="1200" dirty="0"/>
              <a:t>｣</a:t>
            </a:r>
            <a:r>
              <a:rPr lang="ko-KR" altLang="en-US" sz="1200" dirty="0"/>
              <a:t>에서 명시하는 인간의 기본권</a:t>
            </a:r>
            <a:r>
              <a:rPr lang="en-US" altLang="ko-KR" sz="1200" dirty="0"/>
              <a:t>[</a:t>
            </a:r>
            <a:r>
              <a:rPr lang="ko-KR" altLang="en-US" sz="1200" dirty="0"/>
              <a:t>예</a:t>
            </a:r>
            <a:r>
              <a:rPr lang="en-US" altLang="ko-KR" sz="1200" dirty="0"/>
              <a:t>) </a:t>
            </a:r>
            <a:r>
              <a:rPr lang="ko-KR" altLang="en-US" sz="1200" dirty="0" err="1"/>
              <a:t>사회약자를</a:t>
            </a:r>
            <a:r>
              <a:rPr lang="ko-KR" altLang="en-US" sz="1200" dirty="0"/>
              <a:t> 위한 배려 등</a:t>
            </a:r>
            <a:r>
              <a:rPr lang="en-US" altLang="ko-KR" sz="1200" dirty="0"/>
              <a:t>]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인간관 </a:t>
            </a:r>
            <a:r>
              <a:rPr lang="ko-KR" altLang="en-US" sz="1200" dirty="0" err="1"/>
              <a:t>측면에서와</a:t>
            </a:r>
            <a:r>
              <a:rPr lang="ko-KR" altLang="en-US" sz="1200" dirty="0"/>
              <a:t> 달리 한층 더 넓게 보려는 것임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9344" y="2584137"/>
            <a:ext cx="8860117" cy="13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(1) </a:t>
            </a:r>
            <a:r>
              <a:rPr lang="ko-KR" altLang="en-US" sz="1400" dirty="0"/>
              <a:t>생활권 </a:t>
            </a:r>
            <a:r>
              <a:rPr lang="en-US" altLang="ko-KR" sz="1400" dirty="0"/>
              <a:t>: </a:t>
            </a:r>
            <a:r>
              <a:rPr lang="ko-KR" altLang="en-US" sz="1400" dirty="0"/>
              <a:t>살고 있는 자리에서 최저 생활을 할 수 있는 권리를 국가로부터 보장받음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노동권 </a:t>
            </a:r>
            <a:r>
              <a:rPr lang="en-US" altLang="ko-KR" sz="1400" dirty="0"/>
              <a:t>: </a:t>
            </a:r>
            <a:r>
              <a:rPr lang="ko-KR" altLang="en-US" sz="1400" dirty="0"/>
              <a:t>노동을 할 능력이 있는 자가 노동을 할 기회를 사회적으로 요구할 수 있는 권리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참정권 </a:t>
            </a:r>
            <a:r>
              <a:rPr lang="en-US" altLang="ko-KR" sz="1400" dirty="0"/>
              <a:t>: </a:t>
            </a:r>
            <a:r>
              <a:rPr lang="ko-KR" altLang="en-US" sz="1400" dirty="0"/>
              <a:t>정치 활동에 직 </a:t>
            </a:r>
            <a:r>
              <a:rPr lang="en-US" altLang="ko-KR" sz="1400" dirty="0"/>
              <a:t>‧ </a:t>
            </a:r>
            <a:r>
              <a:rPr lang="ko-KR" altLang="en-US" sz="1400" dirty="0"/>
              <a:t>간접으로 참여할 수 있는 권리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1D1634-E8F8-4BC4-955F-796CCAE6E08A}"/>
              </a:ext>
            </a:extLst>
          </p:cNvPr>
          <p:cNvSpPr txBox="1"/>
          <p:nvPr/>
        </p:nvSpPr>
        <p:spPr>
          <a:xfrm>
            <a:off x="1376172" y="4002507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3) </a:t>
            </a:r>
            <a:r>
              <a:rPr lang="ko-KR" altLang="en-US" b="1" dirty="0" err="1"/>
              <a:t>실천관</a:t>
            </a:r>
            <a:r>
              <a:rPr lang="ko-KR" altLang="en-US" b="1" dirty="0"/>
              <a:t> 측면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8942A7-582E-433D-8751-7CD134DB16FA}"/>
              </a:ext>
            </a:extLst>
          </p:cNvPr>
          <p:cNvSpPr txBox="1"/>
          <p:nvPr/>
        </p:nvSpPr>
        <p:spPr>
          <a:xfrm>
            <a:off x="1773936" y="4381403"/>
            <a:ext cx="8970264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실천가로서 평소 익힌 지식과 기술을 </a:t>
            </a:r>
            <a:r>
              <a:rPr lang="ko-KR" altLang="en-US" sz="1400" b="1" dirty="0">
                <a:solidFill>
                  <a:srgbClr val="C00000"/>
                </a:solidFill>
              </a:rPr>
              <a:t>적용</a:t>
            </a:r>
            <a:r>
              <a:rPr lang="ko-KR" altLang="en-US" sz="1400" dirty="0"/>
              <a:t>하면서 사회복지실천 가치를 충분히 </a:t>
            </a:r>
            <a:r>
              <a:rPr lang="ko-KR" altLang="en-US" sz="1400" b="1" dirty="0">
                <a:solidFill>
                  <a:srgbClr val="C00000"/>
                </a:solidFill>
              </a:rPr>
              <a:t>실현</a:t>
            </a:r>
            <a:r>
              <a:rPr lang="ko-KR" altLang="en-US" sz="1400" dirty="0"/>
              <a:t>하는 것을 고민해야 함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실천이 생각을 행위로 옮긴다는 깊은 뜻 외에도 다양한 중요점이 있음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A75E10-7D89-4FA3-8FD2-11620FFC6076}"/>
              </a:ext>
            </a:extLst>
          </p:cNvPr>
          <p:cNvSpPr txBox="1"/>
          <p:nvPr/>
        </p:nvSpPr>
        <p:spPr>
          <a:xfrm>
            <a:off x="1644611" y="4935147"/>
            <a:ext cx="9580052" cy="1880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/>
              <a:t>(1) </a:t>
            </a:r>
            <a:r>
              <a:rPr lang="ko-KR" altLang="en-US" sz="1200" dirty="0"/>
              <a:t>윤리 체득</a:t>
            </a:r>
            <a:endParaRPr lang="en-US" altLang="ko-KR" sz="1200" dirty="0"/>
          </a:p>
          <a:p>
            <a:pPr>
              <a:lnSpc>
                <a:spcPct val="200000"/>
              </a:lnSpc>
            </a:pPr>
            <a:r>
              <a:rPr lang="en-US" altLang="ko-KR" sz="1200" dirty="0"/>
              <a:t>(2) </a:t>
            </a:r>
            <a:r>
              <a:rPr lang="ko-KR" altLang="en-US" sz="1200" dirty="0"/>
              <a:t>이론 형성과 적용</a:t>
            </a:r>
            <a:endParaRPr lang="en-US" altLang="ko-KR" sz="1200" dirty="0"/>
          </a:p>
          <a:p>
            <a:pPr>
              <a:lnSpc>
                <a:spcPct val="200000"/>
              </a:lnSpc>
            </a:pPr>
            <a:r>
              <a:rPr lang="en-US" altLang="ko-KR" sz="1200" dirty="0"/>
              <a:t>(3) </a:t>
            </a:r>
            <a:r>
              <a:rPr lang="ko-KR" altLang="en-US" sz="1200" dirty="0"/>
              <a:t>사회복지실천의 공공성 인식</a:t>
            </a:r>
            <a:endParaRPr lang="en-US" altLang="ko-KR" sz="1200" dirty="0"/>
          </a:p>
          <a:p>
            <a:pPr>
              <a:lnSpc>
                <a:spcPct val="200000"/>
              </a:lnSpc>
            </a:pPr>
            <a:r>
              <a:rPr lang="en-US" altLang="ko-KR" sz="1200" dirty="0"/>
              <a:t>(4) </a:t>
            </a:r>
            <a:r>
              <a:rPr lang="ko-KR" altLang="en-US" sz="1200" dirty="0"/>
              <a:t>사회복지기관의 일원으로서 충실한 활동</a:t>
            </a:r>
            <a:endParaRPr lang="en-US" altLang="ko-KR" sz="1200" dirty="0"/>
          </a:p>
          <a:p>
            <a:pPr>
              <a:lnSpc>
                <a:spcPct val="200000"/>
              </a:lnSpc>
            </a:pPr>
            <a:r>
              <a:rPr lang="en-US" altLang="ko-KR" sz="1200" dirty="0"/>
              <a:t>(5) </a:t>
            </a:r>
            <a:r>
              <a:rPr lang="ko-KR" altLang="en-US" sz="1200" dirty="0"/>
              <a:t>사회복지기관장으로서 기관의 합당한 운영</a:t>
            </a:r>
          </a:p>
        </p:txBody>
      </p:sp>
    </p:spTree>
    <p:extLst>
      <p:ext uri="{BB962C8B-B14F-4D97-AF65-F5344CB8AC3E}">
        <p14:creationId xmlns:p14="http://schemas.microsoft.com/office/powerpoint/2010/main" val="285426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2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인간행동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1343343"/>
            <a:ext cx="6601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1400" dirty="0"/>
              <a:t>인간행동의 이해는 대체로 </a:t>
            </a:r>
            <a:r>
              <a:rPr lang="ko-KR" altLang="en-US" sz="1400" b="1" dirty="0">
                <a:solidFill>
                  <a:srgbClr val="C00000"/>
                </a:solidFill>
              </a:rPr>
              <a:t>심리학</a:t>
            </a:r>
            <a:r>
              <a:rPr lang="ko-KR" altLang="en-US" sz="1400" dirty="0"/>
              <a:t>에서 강조하는 이론에 중점을 두어 진행 됨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4" y="1979367"/>
            <a:ext cx="890479" cy="8904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모서리가 둥근 사각형 설명선 5"/>
          <p:cNvSpPr/>
          <p:nvPr/>
        </p:nvSpPr>
        <p:spPr>
          <a:xfrm>
            <a:off x="3759590" y="1850998"/>
            <a:ext cx="4159618" cy="1370374"/>
          </a:xfrm>
          <a:prstGeom prst="wedgeRoundRectCallout">
            <a:avLst>
              <a:gd name="adj1" fmla="val -62020"/>
              <a:gd name="adj2" fmla="val 20947"/>
              <a:gd name="adj3" fmla="val 16667"/>
            </a:avLst>
          </a:prstGeom>
          <a:solidFill>
            <a:srgbClr val="FBFDE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</a:rPr>
              <a:t>심리학적 지식에 대해서 익히는 것은 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solidFill>
                  <a:schemeClr val="tx1"/>
                </a:solidFill>
              </a:rPr>
              <a:t>사회복지사에게</a:t>
            </a:r>
            <a:r>
              <a:rPr lang="ko-KR" altLang="en-US" sz="1200" dirty="0">
                <a:solidFill>
                  <a:schemeClr val="tx1"/>
                </a:solidFill>
              </a:rPr>
              <a:t> 매우 중요한 과업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</a:rPr>
              <a:t>“인간에 관한 이해가 없는 사회는 무지막지한 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</a:rPr>
              <a:t>사회일 뿐이다</a:t>
            </a:r>
            <a:r>
              <a:rPr lang="en-US" altLang="ko-KR" sz="1200" dirty="0">
                <a:solidFill>
                  <a:schemeClr val="tx1"/>
                </a:solidFill>
              </a:rPr>
              <a:t>.” </a:t>
            </a:r>
            <a:r>
              <a:rPr lang="ko-KR" altLang="en-US" sz="1200" dirty="0">
                <a:solidFill>
                  <a:schemeClr val="tx1"/>
                </a:solidFill>
              </a:rPr>
              <a:t>라는 점과 맥락을 같이 함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995F2-0BE8-4CF3-AB9C-DB7A99B5926F}"/>
              </a:ext>
            </a:extLst>
          </p:cNvPr>
          <p:cNvSpPr txBox="1"/>
          <p:nvPr/>
        </p:nvSpPr>
        <p:spPr>
          <a:xfrm>
            <a:off x="1376172" y="380348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정신역동적 관점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11D6CE-78A8-40FF-9896-BB60A7436DF0}"/>
              </a:ext>
            </a:extLst>
          </p:cNvPr>
          <p:cNvSpPr txBox="1"/>
          <p:nvPr/>
        </p:nvSpPr>
        <p:spPr>
          <a:xfrm>
            <a:off x="1560332" y="4187173"/>
            <a:ext cx="3944546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인간행동 이해를 위한 시초 노력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무의식 이해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가족치료에의 영향</a:t>
            </a:r>
            <a:endParaRPr lang="en-US" altLang="ko-KR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613895-91AA-4C42-A434-DFA3692ECE83}"/>
              </a:ext>
            </a:extLst>
          </p:cNvPr>
          <p:cNvSpPr txBox="1"/>
          <p:nvPr/>
        </p:nvSpPr>
        <p:spPr>
          <a:xfrm>
            <a:off x="5696503" y="3736917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/>
              <a:t>행동주의 관점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511773-5D20-4837-AAD0-24E9866E7B23}"/>
              </a:ext>
            </a:extLst>
          </p:cNvPr>
          <p:cNvSpPr txBox="1"/>
          <p:nvPr/>
        </p:nvSpPr>
        <p:spPr>
          <a:xfrm>
            <a:off x="5839399" y="4172821"/>
            <a:ext cx="3382106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일상화된 적용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관찰과 학습 중시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정확한 계획과 신뢰 속의 </a:t>
            </a:r>
            <a:r>
              <a:rPr lang="ko-KR" altLang="en-US" sz="1400" b="1" dirty="0"/>
              <a:t>적용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198135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2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인간행동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FB6F9F-AE3E-4A5B-996F-98AB984CD576}"/>
              </a:ext>
            </a:extLst>
          </p:cNvPr>
          <p:cNvSpPr txBox="1"/>
          <p:nvPr/>
        </p:nvSpPr>
        <p:spPr>
          <a:xfrm>
            <a:off x="1609344" y="1463477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3) </a:t>
            </a:r>
            <a:r>
              <a:rPr lang="ko-KR" altLang="en-US" b="1" dirty="0"/>
              <a:t>인본주의 관점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661BA-CCFF-4572-875C-A9A44DB8164C}"/>
              </a:ext>
            </a:extLst>
          </p:cNvPr>
          <p:cNvSpPr txBox="1"/>
          <p:nvPr/>
        </p:nvSpPr>
        <p:spPr>
          <a:xfrm>
            <a:off x="1773936" y="1898013"/>
            <a:ext cx="3524718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긍정적 인간관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인간의 선한 본성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클라이언트 욕구 중심의 근거</a:t>
            </a:r>
            <a:endParaRPr lang="en-US" altLang="ko-KR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CF3569-4DBD-46A4-B13D-DE1E8E3ABCDF}"/>
              </a:ext>
            </a:extLst>
          </p:cNvPr>
          <p:cNvSpPr txBox="1"/>
          <p:nvPr/>
        </p:nvSpPr>
        <p:spPr>
          <a:xfrm>
            <a:off x="5797171" y="1486547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4) </a:t>
            </a:r>
            <a:r>
              <a:rPr lang="ko-KR" altLang="en-US" b="1" dirty="0"/>
              <a:t>성향 </a:t>
            </a:r>
            <a:r>
              <a:rPr lang="en-US" altLang="ko-KR" b="1" dirty="0"/>
              <a:t>․ </a:t>
            </a:r>
            <a:r>
              <a:rPr lang="ko-KR" altLang="en-US" b="1" dirty="0"/>
              <a:t>생물학적 관점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5EE4A5-B459-4908-9B73-9282418A3CD2}"/>
              </a:ext>
            </a:extLst>
          </p:cNvPr>
          <p:cNvSpPr txBox="1"/>
          <p:nvPr/>
        </p:nvSpPr>
        <p:spPr>
          <a:xfrm>
            <a:off x="6096000" y="1898013"/>
            <a:ext cx="3787481" cy="174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성격유형으로부터 발전과 오랜 역사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생물학적 결정론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 err="1"/>
              <a:t>행동유전학</a:t>
            </a:r>
            <a:r>
              <a:rPr lang="en-US" altLang="ko-KR" sz="1400" dirty="0"/>
              <a:t>(Behavioral Genetics)</a:t>
            </a:r>
          </a:p>
          <a:p>
            <a:pPr>
              <a:lnSpc>
                <a:spcPct val="200000"/>
              </a:lnSpc>
            </a:pPr>
            <a:r>
              <a:rPr lang="en-US" altLang="ko-KR" sz="1400" dirty="0"/>
              <a:t>(4) </a:t>
            </a:r>
            <a:r>
              <a:rPr lang="ko-KR" altLang="en-US" sz="1400" dirty="0"/>
              <a:t>심리생물학과 사회생물학</a:t>
            </a:r>
            <a:endParaRPr lang="en-US" altLang="ko-KR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B7DECD-AD0E-4E76-A92E-D0869C429C9C}"/>
              </a:ext>
            </a:extLst>
          </p:cNvPr>
          <p:cNvSpPr txBox="1"/>
          <p:nvPr/>
        </p:nvSpPr>
        <p:spPr>
          <a:xfrm>
            <a:off x="1609344" y="3643537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5) </a:t>
            </a:r>
            <a:r>
              <a:rPr lang="ko-KR" altLang="en-US" b="1" dirty="0" err="1"/>
              <a:t>인간발달</a:t>
            </a:r>
            <a:r>
              <a:rPr lang="ko-KR" altLang="en-US" b="1" dirty="0"/>
              <a:t> 관점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311E8B-FD1F-4119-A2CF-E48912C4A097}"/>
              </a:ext>
            </a:extLst>
          </p:cNvPr>
          <p:cNvSpPr txBox="1"/>
          <p:nvPr/>
        </p:nvSpPr>
        <p:spPr>
          <a:xfrm>
            <a:off x="1690530" y="3985666"/>
            <a:ext cx="3493866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전 생애 발달 이해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주관적 존재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개인의 도덕성 규명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23585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3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사회환경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0176" y="1213882"/>
            <a:ext cx="6359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1400" dirty="0"/>
              <a:t>사회구조가 사회를 구성하는 모든 계층의 사람들이 지니는 성격에 투영됨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4E24E-2438-45E7-B071-2D971C687EAC}"/>
              </a:ext>
            </a:extLst>
          </p:cNvPr>
          <p:cNvSpPr txBox="1"/>
          <p:nvPr/>
        </p:nvSpPr>
        <p:spPr>
          <a:xfrm>
            <a:off x="1210670" y="17782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구조기능주의 관점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4FE53-8E0D-4E36-8443-FDF3225E09BC}"/>
              </a:ext>
            </a:extLst>
          </p:cNvPr>
          <p:cNvSpPr txBox="1"/>
          <p:nvPr/>
        </p:nvSpPr>
        <p:spPr>
          <a:xfrm>
            <a:off x="5669616" y="2122794"/>
            <a:ext cx="3854593" cy="174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(1) </a:t>
            </a:r>
            <a:r>
              <a:rPr lang="ko-KR" altLang="en-US" sz="1400" dirty="0"/>
              <a:t>성</a:t>
            </a:r>
            <a:r>
              <a:rPr lang="en-US" altLang="ko-KR" sz="1400" dirty="0"/>
              <a:t>, </a:t>
            </a:r>
            <a:r>
              <a:rPr lang="ko-KR" altLang="en-US" sz="1400" dirty="0"/>
              <a:t>계층</a:t>
            </a:r>
            <a:r>
              <a:rPr lang="en-US" altLang="ko-KR" sz="1400" dirty="0"/>
              <a:t>, </a:t>
            </a:r>
            <a:r>
              <a:rPr lang="ko-KR" altLang="en-US" sz="1400" dirty="0"/>
              <a:t>민족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공동체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동네와 마을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(4) </a:t>
            </a:r>
            <a:r>
              <a:rPr lang="ko-KR" altLang="en-US" sz="1400" dirty="0"/>
              <a:t>지방과 지역</a:t>
            </a:r>
            <a:endParaRPr lang="en-US" altLang="ko-KR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D51BE-CF0A-4DEF-9B0A-EEC5206833EA}"/>
              </a:ext>
            </a:extLst>
          </p:cNvPr>
          <p:cNvSpPr txBox="1"/>
          <p:nvPr/>
        </p:nvSpPr>
        <p:spPr>
          <a:xfrm>
            <a:off x="5363269" y="176458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 err="1"/>
              <a:t>갈등주의와</a:t>
            </a:r>
            <a:r>
              <a:rPr lang="ko-KR" altLang="en-US" b="1" dirty="0"/>
              <a:t> 상호작용 관점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A3A92-5B1E-48CE-BD0F-005774865102}"/>
              </a:ext>
            </a:extLst>
          </p:cNvPr>
          <p:cNvSpPr txBox="1"/>
          <p:nvPr/>
        </p:nvSpPr>
        <p:spPr>
          <a:xfrm>
            <a:off x="1620012" y="2147608"/>
            <a:ext cx="3908333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사회 속의 피할 수 없는 갈등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상호작용에 의한 성장과 발달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최소 비용에 의한 최대 이익 추구</a:t>
            </a:r>
            <a:endParaRPr lang="en-US" altLang="ko-KR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A58DB7-E099-46CF-BDC7-173195D472B0}"/>
              </a:ext>
            </a:extLst>
          </p:cNvPr>
          <p:cNvSpPr txBox="1"/>
          <p:nvPr/>
        </p:nvSpPr>
        <p:spPr>
          <a:xfrm>
            <a:off x="1210176" y="4111355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3) </a:t>
            </a:r>
            <a:r>
              <a:rPr lang="ko-KR" altLang="en-US" b="1" dirty="0"/>
              <a:t>사회적 차별과 억압 관점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79A1AE-4A31-42F5-81E8-A00A1128FB53}"/>
              </a:ext>
            </a:extLst>
          </p:cNvPr>
          <p:cNvSpPr txBox="1"/>
          <p:nvPr/>
        </p:nvSpPr>
        <p:spPr>
          <a:xfrm>
            <a:off x="1620012" y="4475411"/>
            <a:ext cx="2831136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다문화 이해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성 차별 이해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계층 이해</a:t>
            </a:r>
            <a:endParaRPr lang="en-US" altLang="ko-KR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778870-5C27-41B1-B2C5-05730A2E88D2}"/>
              </a:ext>
            </a:extLst>
          </p:cNvPr>
          <p:cNvSpPr txBox="1"/>
          <p:nvPr/>
        </p:nvSpPr>
        <p:spPr>
          <a:xfrm>
            <a:off x="5441260" y="412674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4) </a:t>
            </a:r>
            <a:r>
              <a:rPr lang="ko-KR" altLang="en-US" b="1" dirty="0"/>
              <a:t>생태체계적 관점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3C4214-5451-40DA-A39E-2928EE55A7B8}"/>
              </a:ext>
            </a:extLst>
          </p:cNvPr>
          <p:cNvSpPr txBox="1"/>
          <p:nvPr/>
        </p:nvSpPr>
        <p:spPr>
          <a:xfrm>
            <a:off x="5698563" y="4475411"/>
            <a:ext cx="3846204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총체적 이해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다양한 </a:t>
            </a:r>
            <a:r>
              <a:rPr lang="ko-KR" altLang="en-US" sz="1400" dirty="0" err="1"/>
              <a:t>체계수준</a:t>
            </a:r>
            <a:r>
              <a:rPr lang="ko-KR" altLang="en-US" sz="1400" dirty="0"/>
              <a:t> 인정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체계 간 </a:t>
            </a:r>
            <a:r>
              <a:rPr lang="ko-KR" altLang="en-US" sz="1400" dirty="0" err="1"/>
              <a:t>상호영향</a:t>
            </a:r>
            <a:r>
              <a:rPr lang="ko-KR" altLang="en-US" sz="1400" dirty="0"/>
              <a:t> 규명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4195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4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생애주기에 따른 과제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257102"/>
            <a:ext cx="8386894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/>
              <a:t>생애주기에 따른 과제</a:t>
            </a:r>
            <a:r>
              <a:rPr lang="en-US" altLang="ko-KR" sz="1400" dirty="0"/>
              <a:t> :</a:t>
            </a:r>
            <a:r>
              <a:rPr lang="ko-KR" altLang="en-US" sz="1400" dirty="0"/>
              <a:t> 환경 속의 인간이 태어나 살아가는 과정에서 </a:t>
            </a:r>
            <a:r>
              <a:rPr lang="ko-KR" altLang="en-US" sz="1400" dirty="0" err="1"/>
              <a:t>주기별로</a:t>
            </a:r>
            <a:r>
              <a:rPr lang="ko-KR" altLang="en-US" sz="1400" dirty="0"/>
              <a:t> 해결해야 할 과업</a:t>
            </a:r>
            <a:endParaRPr lang="en-US" altLang="ko-KR" sz="1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/>
              <a:t>과제는 각 </a:t>
            </a:r>
            <a:r>
              <a:rPr lang="ko-KR" altLang="en-US" sz="1400" b="1" dirty="0">
                <a:solidFill>
                  <a:srgbClr val="C00000"/>
                </a:solidFill>
              </a:rPr>
              <a:t>생애주기에서 나타나는 특성</a:t>
            </a:r>
            <a:r>
              <a:rPr lang="ko-KR" altLang="en-US" sz="1400" dirty="0"/>
              <a:t>과 밀접히 관련됨</a:t>
            </a:r>
            <a:endParaRPr lang="en-US" altLang="ko-KR" sz="1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/>
              <a:t>전 생애 관점은 사람의 임신에서부터 죽음에 이르기까지 전 생애를 통해 발달한다는 점을 강조</a:t>
            </a:r>
            <a:endParaRPr lang="en-US" altLang="ko-KR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41" y="2357154"/>
            <a:ext cx="1071846" cy="107184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53" y="2457768"/>
            <a:ext cx="812949" cy="812949"/>
          </a:xfrm>
          <a:prstGeom prst="rect">
            <a:avLst/>
          </a:prstGeom>
        </p:spPr>
      </p:pic>
      <p:sp>
        <p:nvSpPr>
          <p:cNvPr id="5" name="오른쪽 화살표 4"/>
          <p:cNvSpPr/>
          <p:nvPr/>
        </p:nvSpPr>
        <p:spPr>
          <a:xfrm>
            <a:off x="3722546" y="2592139"/>
            <a:ext cx="552937" cy="3482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44C8C4-2E27-4CB6-86E3-FF3D18F0BD93}"/>
              </a:ext>
            </a:extLst>
          </p:cNvPr>
          <p:cNvSpPr txBox="1"/>
          <p:nvPr/>
        </p:nvSpPr>
        <p:spPr>
          <a:xfrm>
            <a:off x="1286171" y="3732985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태아기</a:t>
            </a:r>
            <a:r>
              <a:rPr lang="en-US" altLang="ko-KR" b="1" dirty="0"/>
              <a:t>, </a:t>
            </a:r>
            <a:r>
              <a:rPr lang="ko-KR" altLang="en-US" b="1" dirty="0"/>
              <a:t>영아기</a:t>
            </a:r>
            <a:r>
              <a:rPr lang="en-US" altLang="ko-KR" b="1" dirty="0"/>
              <a:t>, </a:t>
            </a:r>
            <a:r>
              <a:rPr lang="ko-KR" altLang="en-US" b="1" dirty="0"/>
              <a:t>유아기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B4BBE6-42FA-4BB9-B2FE-C4E3F28EAECD}"/>
              </a:ext>
            </a:extLst>
          </p:cNvPr>
          <p:cNvSpPr txBox="1"/>
          <p:nvPr/>
        </p:nvSpPr>
        <p:spPr>
          <a:xfrm>
            <a:off x="1514560" y="4061433"/>
            <a:ext cx="3451723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부모의 태교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양육을 위한 부모의 노력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유아기의 도덕성 발달</a:t>
            </a:r>
            <a:endParaRPr lang="en-US" altLang="ko-KR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252610-4C0B-4747-BADE-0833A08D96C5}"/>
              </a:ext>
            </a:extLst>
          </p:cNvPr>
          <p:cNvSpPr txBox="1"/>
          <p:nvPr/>
        </p:nvSpPr>
        <p:spPr>
          <a:xfrm>
            <a:off x="4737675" y="3733814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/>
              <a:t>아동기와 청소년기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3B069E-5A51-45D7-9FF8-444ECBE58AC0}"/>
              </a:ext>
            </a:extLst>
          </p:cNvPr>
          <p:cNvSpPr txBox="1"/>
          <p:nvPr/>
        </p:nvSpPr>
        <p:spPr>
          <a:xfrm>
            <a:off x="4965121" y="4061432"/>
            <a:ext cx="2558111" cy="131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dirty="0"/>
              <a:t>(1) </a:t>
            </a:r>
            <a:r>
              <a:rPr lang="ko-KR" altLang="en-US" sz="1400" dirty="0"/>
              <a:t>아동학대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청소년의 부적응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/>
              <a:t>교육복지의 활성화</a:t>
            </a:r>
            <a:endParaRPr lang="en-US" altLang="ko-KR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F87473-60E3-4243-9536-D0D0FD3AB48D}"/>
              </a:ext>
            </a:extLst>
          </p:cNvPr>
          <p:cNvSpPr txBox="1"/>
          <p:nvPr/>
        </p:nvSpPr>
        <p:spPr>
          <a:xfrm>
            <a:off x="7688937" y="3732985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3) </a:t>
            </a:r>
            <a:r>
              <a:rPr lang="ko-KR" altLang="en-US" b="1" dirty="0"/>
              <a:t>청년기</a:t>
            </a:r>
            <a:r>
              <a:rPr lang="en-US" altLang="ko-KR" b="1" dirty="0"/>
              <a:t>, </a:t>
            </a:r>
            <a:r>
              <a:rPr lang="ko-KR" altLang="en-US" b="1" dirty="0"/>
              <a:t>장년기</a:t>
            </a:r>
            <a:r>
              <a:rPr lang="en-US" altLang="ko-KR" b="1" dirty="0"/>
              <a:t>, </a:t>
            </a:r>
            <a:r>
              <a:rPr lang="ko-KR" altLang="en-US" b="1" dirty="0"/>
              <a:t>노년기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EB5672-1D7A-44F4-AC15-B2C878C2D21F}"/>
              </a:ext>
            </a:extLst>
          </p:cNvPr>
          <p:cNvSpPr txBox="1"/>
          <p:nvPr/>
        </p:nvSpPr>
        <p:spPr>
          <a:xfrm>
            <a:off x="7982212" y="4061432"/>
            <a:ext cx="3451723" cy="174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청년의 취업과 결혼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(2) ‘</a:t>
            </a:r>
            <a:r>
              <a:rPr lang="ko-KR" altLang="en-US" sz="1400" dirty="0" err="1"/>
              <a:t>신중년</a:t>
            </a:r>
            <a:r>
              <a:rPr lang="en-US" altLang="ko-KR" sz="1400" dirty="0"/>
              <a:t>(50~64</a:t>
            </a:r>
            <a:r>
              <a:rPr lang="ko-KR" altLang="en-US" sz="1400" dirty="0"/>
              <a:t>세 장년층</a:t>
            </a:r>
            <a:r>
              <a:rPr lang="en-US" altLang="ko-KR" sz="1400" dirty="0"/>
              <a:t>)</a:t>
            </a:r>
            <a:r>
              <a:rPr lang="ko-KR" altLang="en-US" sz="1400" dirty="0"/>
              <a:t>’의 일자리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(3) </a:t>
            </a:r>
            <a:r>
              <a:rPr lang="ko-KR" altLang="en-US" sz="1400" dirty="0" err="1"/>
              <a:t>장애노인을</a:t>
            </a:r>
            <a:r>
              <a:rPr lang="ko-KR" altLang="en-US" sz="1400" dirty="0"/>
              <a:t> 위한 과제</a:t>
            </a:r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en-US" altLang="ko-KR" sz="1400" dirty="0"/>
              <a:t>(4) </a:t>
            </a:r>
            <a:r>
              <a:rPr lang="ko-KR" altLang="en-US" sz="1400" dirty="0"/>
              <a:t>노인의 자기결정 존중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69436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382" y="2451280"/>
            <a:ext cx="2456688" cy="245668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773936" y="5135114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인간행동과 사회환경에 관한 </a:t>
            </a:r>
            <a:r>
              <a:rPr lang="ko-KR" altLang="en-US" b="1" dirty="0">
                <a:solidFill>
                  <a:srgbClr val="C00000"/>
                </a:solidFill>
              </a:rPr>
              <a:t>공부</a:t>
            </a:r>
            <a:endParaRPr lang="ko-KR" altLang="en-US" dirty="0"/>
          </a:p>
        </p:txBody>
      </p:sp>
      <p:sp>
        <p:nvSpPr>
          <p:cNvPr id="5" name="덧셈 기호 4"/>
          <p:cNvSpPr/>
          <p:nvPr/>
        </p:nvSpPr>
        <p:spPr>
          <a:xfrm>
            <a:off x="5324944" y="2895879"/>
            <a:ext cx="1511529" cy="1511529"/>
          </a:xfrm>
          <a:prstGeom prst="mathPlus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347" y="2214294"/>
            <a:ext cx="2805761" cy="280576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7131269" y="5050154"/>
            <a:ext cx="319991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dirty="0"/>
              <a:t>우리나라의 </a:t>
            </a:r>
            <a:r>
              <a:rPr lang="ko-KR" altLang="en-US" b="1" dirty="0">
                <a:solidFill>
                  <a:srgbClr val="C00000"/>
                </a:solidFill>
              </a:rPr>
              <a:t>환경</a:t>
            </a:r>
            <a:r>
              <a:rPr lang="ko-KR" altLang="en-US" dirty="0"/>
              <a:t>에 관한 이해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41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43000" y="701748"/>
            <a:ext cx="466344" cy="374904"/>
          </a:xfrm>
          <a:prstGeom prst="roundRect">
            <a:avLst/>
          </a:prstGeom>
          <a:solidFill>
            <a:srgbClr val="157E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/>
              <a:t>5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73936" y="665172"/>
            <a:ext cx="523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</a:rPr>
              <a:t>한국 사회복지실천의 주요 환경 이해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900" cy="6629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53549" y="2147608"/>
            <a:ext cx="73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chapter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835" y="25258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01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3624" y="2996463"/>
            <a:ext cx="369332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200"/>
              <a:t>인간행동과 사회환경 이해의 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059" y="129944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최근 사회복지실천 형편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0012" y="1560555"/>
            <a:ext cx="8951976" cy="145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Both"/>
            </a:pPr>
            <a:r>
              <a:rPr lang="ko-KR" altLang="en-US" sz="1400" dirty="0"/>
              <a:t>복지사각지대 대응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법적 보호를 받는 사람보다 조금 나은 생활을 하여 정부의 지원에서 제외되는 차상위 계층의 사정을 비유적으로 이르는 말</a:t>
            </a:r>
            <a:endParaRPr lang="en-US" altLang="ko-KR" sz="1400" dirty="0"/>
          </a:p>
          <a:p>
            <a:pPr algn="just">
              <a:lnSpc>
                <a:spcPct val="150000"/>
              </a:lnSpc>
            </a:pPr>
            <a:r>
              <a:rPr lang="ko-KR" altLang="en-US" sz="1400" dirty="0"/>
              <a:t>   예</a:t>
            </a:r>
            <a:r>
              <a:rPr lang="en-US" altLang="ko-KR" sz="1400" dirty="0"/>
              <a:t>) </a:t>
            </a:r>
            <a:r>
              <a:rPr lang="ko-KR" altLang="en-US" sz="1400" dirty="0"/>
              <a:t>서울의 ‘찾아가는 </a:t>
            </a:r>
            <a:r>
              <a:rPr lang="ko-KR" altLang="en-US" sz="1400" dirty="0" err="1"/>
              <a:t>동네복지</a:t>
            </a:r>
            <a:r>
              <a:rPr lang="ko-KR" altLang="en-US" sz="1400" dirty="0"/>
              <a:t>’</a:t>
            </a:r>
            <a:endParaRPr lang="en-US" altLang="ko-K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97133" y="6506289"/>
            <a:ext cx="3494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2">
                    <a:lumMod val="75000"/>
                  </a:schemeClr>
                </a:solidFill>
              </a:rPr>
              <a:t>출처</a:t>
            </a:r>
            <a:r>
              <a:rPr lang="en-US" altLang="ko-KR" sz="1000" dirty="0">
                <a:solidFill>
                  <a:schemeClr val="bg2">
                    <a:lumMod val="75000"/>
                  </a:schemeClr>
                </a:solidFill>
              </a:rPr>
              <a:t>; https://blog.naver.com/dangjin2030/220965465645</a:t>
            </a:r>
            <a:endParaRPr lang="ko-KR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EA61A1-1B93-45CA-8B76-CF4B18A79450}"/>
              </a:ext>
            </a:extLst>
          </p:cNvPr>
          <p:cNvSpPr txBox="1"/>
          <p:nvPr/>
        </p:nvSpPr>
        <p:spPr>
          <a:xfrm>
            <a:off x="1620012" y="3223430"/>
            <a:ext cx="8951976" cy="305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dirty="0"/>
              <a:t>(2) </a:t>
            </a:r>
            <a:r>
              <a:rPr lang="ko-KR" altLang="en-US" sz="1400" dirty="0"/>
              <a:t>지역사회 </a:t>
            </a:r>
            <a:r>
              <a:rPr lang="ko-KR" altLang="en-US" sz="1400" dirty="0" err="1"/>
              <a:t>통합돌봄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주민이 살던 곳에서 개인의 욕구에 맞는 서비스를 누리고 지역사회와 어울려 살아갈 수 있게 주거</a:t>
            </a:r>
            <a:r>
              <a:rPr lang="en-US" altLang="ko-KR" sz="1400" dirty="0"/>
              <a:t>, </a:t>
            </a:r>
            <a:r>
              <a:rPr lang="ko-KR" altLang="en-US" sz="1400" dirty="0"/>
              <a:t>보건의료</a:t>
            </a:r>
            <a:r>
              <a:rPr lang="en-US" altLang="ko-KR" sz="1400" dirty="0"/>
              <a:t>, </a:t>
            </a:r>
            <a:r>
              <a:rPr lang="ko-KR" altLang="en-US" sz="1400" dirty="0"/>
              <a:t>요양</a:t>
            </a:r>
            <a:r>
              <a:rPr lang="en-US" altLang="ko-KR" sz="1400" dirty="0"/>
              <a:t>, </a:t>
            </a:r>
            <a:r>
              <a:rPr lang="ko-KR" altLang="en-US" sz="1400" dirty="0"/>
              <a:t>돌봄</a:t>
            </a:r>
            <a:r>
              <a:rPr lang="en-US" altLang="ko-KR" sz="1400" dirty="0"/>
              <a:t>, </a:t>
            </a:r>
            <a:r>
              <a:rPr lang="ko-KR" altLang="en-US" sz="1400" dirty="0"/>
              <a:t>독립생활 지원이 통합적으로 확보되는 지역 주도형 사회서비스 정책으로 정의</a:t>
            </a:r>
            <a:endParaRPr lang="en-US" altLang="ko-KR" sz="1400" dirty="0"/>
          </a:p>
          <a:p>
            <a:pPr marL="800100" lvl="1" indent="-342900" algn="just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/>
              <a:t>일자리 창출과 노동력 공급을 동시에 이룰 수 있는 정책</a:t>
            </a:r>
            <a:endParaRPr lang="en-US" altLang="ko-KR" sz="1400" dirty="0"/>
          </a:p>
          <a:p>
            <a:pPr marL="800100" lvl="1" indent="-342900" algn="just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/>
              <a:t>기존의 열악한 인력과 시설의 변화</a:t>
            </a:r>
            <a:endParaRPr lang="en-US" altLang="ko-KR" sz="1400" dirty="0"/>
          </a:p>
          <a:p>
            <a:pPr marL="800100" lvl="1" indent="-342900" algn="just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 err="1"/>
              <a:t>탈시설화와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탈가족화</a:t>
            </a:r>
            <a:endParaRPr lang="en-US" altLang="ko-KR" sz="1400" dirty="0"/>
          </a:p>
          <a:p>
            <a:pPr marL="800100" lvl="1" indent="-342900" algn="just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/>
              <a:t>프로그램과 인프라 확충</a:t>
            </a:r>
            <a:endParaRPr lang="en-US" altLang="ko-KR" sz="1400" dirty="0"/>
          </a:p>
          <a:p>
            <a:pPr marL="800100" lvl="1" indent="-342900" algn="just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/>
              <a:t>주거</a:t>
            </a:r>
            <a:r>
              <a:rPr lang="en-US" altLang="ko-KR" sz="1400" dirty="0"/>
              <a:t>, </a:t>
            </a:r>
            <a:r>
              <a:rPr lang="ko-KR" altLang="en-US" sz="1400" dirty="0"/>
              <a:t>보건</a:t>
            </a:r>
            <a:r>
              <a:rPr lang="en-US" altLang="ko-KR" sz="1400" dirty="0"/>
              <a:t>, </a:t>
            </a:r>
            <a:r>
              <a:rPr lang="ko-KR" altLang="en-US" sz="1400" dirty="0"/>
              <a:t>복지의 통합</a:t>
            </a:r>
            <a:endParaRPr lang="en-US" altLang="ko-KR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복지사각지대를 해소하는 데 도움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5992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1562</Words>
  <Application>Microsoft Office PowerPoint</Application>
  <PresentationFormat>와이드스크린</PresentationFormat>
  <Paragraphs>243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고딕</vt:lpstr>
      <vt:lpstr>맑은 고딕</vt:lpstr>
      <vt:lpstr>한양견고딕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kim yoongon</cp:lastModifiedBy>
  <cp:revision>78</cp:revision>
  <dcterms:created xsi:type="dcterms:W3CDTF">2020-02-17T15:38:44Z</dcterms:created>
  <dcterms:modified xsi:type="dcterms:W3CDTF">2020-03-31T08:02:36Z</dcterms:modified>
</cp:coreProperties>
</file>