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70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402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0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554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2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558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62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64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01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16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089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AB7E-32D2-4FB8-8190-7E8B2864F4E9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BFEC-0644-41B3-91BA-E558658678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234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가족 상담 및 치료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작성일 </a:t>
            </a:r>
            <a:r>
              <a:rPr lang="en-US" altLang="ko-KR" dirty="0" smtClean="0"/>
              <a:t>:2020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     </a:t>
            </a:r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주차 비대면 수업자료</a:t>
            </a:r>
            <a:endParaRPr lang="en-US" altLang="ko-KR" dirty="0" smtClean="0"/>
          </a:p>
          <a:p>
            <a:r>
              <a:rPr lang="ko-KR" altLang="en-US" dirty="0" smtClean="0"/>
              <a:t>작성자</a:t>
            </a:r>
            <a:r>
              <a:rPr lang="en-US" altLang="ko-KR" dirty="0"/>
              <a:t>:</a:t>
            </a:r>
            <a:r>
              <a:rPr lang="ko-KR" altLang="en-US" dirty="0" smtClean="0"/>
              <a:t>사회복지학과 임 현자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8272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4">
            <a:extLst>
              <a:ext uri="{FF2B5EF4-FFF2-40B4-BE49-F238E27FC236}">
                <a16:creationId xmlns:a16="http://schemas.microsoft.com/office/drawing/2014/main" id="{6C33246D-8330-46D6-89C6-F20D95598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400" b="1" dirty="0"/>
              <a:t>2) </a:t>
            </a:r>
            <a:r>
              <a:rPr lang="ko-KR" altLang="en-US" sz="2400" b="1" dirty="0" err="1"/>
              <a:t>체계론적</a:t>
            </a:r>
            <a:r>
              <a:rPr lang="ko-KR" altLang="en-US" sz="2400" b="1" dirty="0"/>
              <a:t> 관점</a:t>
            </a:r>
            <a:endParaRPr lang="en-US" altLang="ko-KR" sz="2400" b="1" dirty="0"/>
          </a:p>
          <a:p>
            <a:pPr marL="182563" lvl="1" indent="0">
              <a:buNone/>
            </a:pPr>
            <a:r>
              <a:rPr lang="en-US" altLang="ko-KR" sz="2000" dirty="0"/>
              <a:t>(2) </a:t>
            </a:r>
            <a:r>
              <a:rPr lang="ko-KR" altLang="en-US" sz="2000" dirty="0"/>
              <a:t>가족 하위체계</a:t>
            </a:r>
            <a:endParaRPr lang="en-US" altLang="ko-KR" sz="2000" dirty="0"/>
          </a:p>
          <a:p>
            <a:pPr lvl="3"/>
            <a:endParaRPr lang="en-US" altLang="ko-KR" dirty="0"/>
          </a:p>
        </p:txBody>
      </p:sp>
      <p:graphicFrame>
        <p:nvGraphicFramePr>
          <p:cNvPr id="5" name="표 3">
            <a:extLst>
              <a:ext uri="{FF2B5EF4-FFF2-40B4-BE49-F238E27FC236}">
                <a16:creationId xmlns:a16="http://schemas.microsoft.com/office/drawing/2014/main" id="{7CF15EAA-025C-4413-9F14-C293BBF68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68772"/>
              </p:ext>
            </p:extLst>
          </p:nvPr>
        </p:nvGraphicFramePr>
        <p:xfrm>
          <a:off x="683568" y="2687320"/>
          <a:ext cx="7848872" cy="914400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335093512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1961120928"/>
                    </a:ext>
                  </a:extLst>
                </a:gridCol>
              </a:tblGrid>
              <a:tr h="9055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부모</a:t>
                      </a:r>
                      <a:r>
                        <a:rPr lang="en-US" altLang="ko-KR" dirty="0"/>
                        <a:t>-</a:t>
                      </a:r>
                      <a:r>
                        <a:rPr lang="ko-KR" altLang="en-US" dirty="0"/>
                        <a:t>자녀 하위체계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dirty="0"/>
                        <a:t>다른 세대의 사람들로 구성</a:t>
                      </a:r>
                      <a:endParaRPr lang="en-US" altLang="ko-KR" dirty="0"/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dirty="0"/>
                        <a:t>체계 간에 권위의 한계가 분명하면 건강한 가족구조를 유지할 수 있음</a:t>
                      </a:r>
                      <a:endParaRPr lang="en-US" altLang="ko-K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2194104"/>
                  </a:ext>
                </a:extLst>
              </a:tr>
            </a:tbl>
          </a:graphicData>
        </a:graphic>
      </p:graphicFrame>
      <p:grpSp>
        <p:nvGrpSpPr>
          <p:cNvPr id="6" name="그룹 5">
            <a:extLst>
              <a:ext uri="{FF2B5EF4-FFF2-40B4-BE49-F238E27FC236}">
                <a16:creationId xmlns:a16="http://schemas.microsoft.com/office/drawing/2014/main" id="{087FC745-DC4D-413A-ADEF-87CF32A29C56}"/>
              </a:ext>
            </a:extLst>
          </p:cNvPr>
          <p:cNvGrpSpPr/>
          <p:nvPr/>
        </p:nvGrpSpPr>
        <p:grpSpPr>
          <a:xfrm>
            <a:off x="1220328" y="3861048"/>
            <a:ext cx="7240104" cy="2743926"/>
            <a:chOff x="1220328" y="3504256"/>
            <a:chExt cx="7240104" cy="2743926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212B2CA1-A274-4E98-8E25-1FD4D247806E}"/>
                </a:ext>
              </a:extLst>
            </p:cNvPr>
            <p:cNvSpPr/>
            <p:nvPr/>
          </p:nvSpPr>
          <p:spPr>
            <a:xfrm>
              <a:off x="2339752" y="4078357"/>
              <a:ext cx="6120680" cy="2169825"/>
            </a:xfrm>
            <a:prstGeom prst="rect">
              <a:avLst/>
            </a:prstGeom>
            <a:solidFill>
              <a:srgbClr val="FAE6EC"/>
            </a:solidFill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r>
                <a:rPr lang="ko-KR" altLang="en-US" dirty="0"/>
                <a:t>가족치료에서 매우 주요한 관심을 받음</a:t>
              </a:r>
              <a:endParaRPr lang="en-US" altLang="ko-KR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r>
                <a:rPr lang="ko-KR" altLang="en-US" dirty="0"/>
                <a:t>역할이 혼돈되어 부모가 </a:t>
              </a:r>
              <a:r>
                <a:rPr lang="ko-KR" altLang="en-US" dirty="0" err="1"/>
                <a:t>집행체계로서의</a:t>
              </a:r>
              <a:r>
                <a:rPr lang="ko-KR" altLang="en-US" dirty="0"/>
                <a:t> 역할을 하지 못하는 경우가 있거나</a:t>
              </a:r>
              <a:r>
                <a:rPr lang="en-US" altLang="ko-KR" dirty="0"/>
                <a:t>, 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v"/>
              </a:pPr>
              <a:r>
                <a:rPr lang="ko-KR" altLang="en-US" dirty="0"/>
                <a:t>융합되어 각자의 역할을 수행하기가 힘들고</a:t>
              </a:r>
              <a:r>
                <a:rPr lang="en-US" altLang="ko-KR" dirty="0"/>
                <a:t>, </a:t>
              </a:r>
              <a:r>
                <a:rPr lang="ko-KR" altLang="en-US" dirty="0"/>
                <a:t>이러한 과정에서 가장 불편해지는 </a:t>
              </a:r>
              <a:r>
                <a:rPr lang="ko-KR" altLang="en-US" dirty="0" smtClean="0"/>
                <a:t>가족 구성원이 </a:t>
              </a:r>
              <a:r>
                <a:rPr lang="ko-KR" altLang="en-US" dirty="0"/>
                <a:t>생겨나게 됨</a:t>
              </a:r>
            </a:p>
          </p:txBody>
        </p:sp>
        <p:pic>
          <p:nvPicPr>
            <p:cNvPr id="8" name="그래픽 7" descr="조금 굽은 화살표">
              <a:extLst>
                <a:ext uri="{FF2B5EF4-FFF2-40B4-BE49-F238E27FC236}">
                  <a16:creationId xmlns:a16="http://schemas.microsoft.com/office/drawing/2014/main" id="{48610176-0B63-498F-90D4-92882BDCA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rot="2604939">
              <a:off x="1220328" y="3504256"/>
              <a:ext cx="1202536" cy="120253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427872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400" b="1" dirty="0" smtClean="0"/>
              <a:t>2) </a:t>
            </a:r>
            <a:r>
              <a:rPr lang="ko-KR" altLang="en-US" sz="2400" b="1" dirty="0" err="1" smtClean="0"/>
              <a:t>체계론적</a:t>
            </a:r>
            <a:r>
              <a:rPr lang="ko-KR" altLang="en-US" sz="2400" b="1" dirty="0" smtClean="0"/>
              <a:t> 관점</a:t>
            </a:r>
            <a:endParaRPr lang="en-US" altLang="ko-KR" sz="2400" b="1" dirty="0" smtClean="0"/>
          </a:p>
          <a:p>
            <a:pPr marL="182563" lvl="1" indent="0"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smtClean="0"/>
              <a:t>순환적 인과관계 </a:t>
            </a:r>
            <a:r>
              <a:rPr lang="en-US" altLang="ko-KR" sz="2000" dirty="0" smtClean="0"/>
              <a:t>(circular causality)</a:t>
            </a:r>
          </a:p>
          <a:p>
            <a:pPr lvl="2"/>
            <a:r>
              <a:rPr lang="ko-KR" altLang="en-US" dirty="0" smtClean="0"/>
              <a:t>가족 구성원 간의 행동은 서로 긴밀하게 연결되어 있으므로 그 원인과 결과를 정확히 식별해 내는 것은 불가능하며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서로 영향을 미치고 있는 것으로 봄</a:t>
            </a:r>
            <a:endParaRPr lang="en-US" altLang="ko-KR" dirty="0" smtClean="0"/>
          </a:p>
          <a:p>
            <a:endParaRPr lang="ko-KR" altLang="en-US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1F41B6F4-96EA-44BC-81E3-A27F73F4D33D}"/>
              </a:ext>
            </a:extLst>
          </p:cNvPr>
          <p:cNvGrpSpPr/>
          <p:nvPr/>
        </p:nvGrpSpPr>
        <p:grpSpPr>
          <a:xfrm>
            <a:off x="1043608" y="3821900"/>
            <a:ext cx="7272808" cy="2448272"/>
            <a:chOff x="1043608" y="3821900"/>
            <a:chExt cx="7272808" cy="2448272"/>
          </a:xfrm>
        </p:grpSpPr>
        <p:sp>
          <p:nvSpPr>
            <p:cNvPr id="5" name="사각형: 모서리가 접힌 도형 2">
              <a:extLst>
                <a:ext uri="{FF2B5EF4-FFF2-40B4-BE49-F238E27FC236}">
                  <a16:creationId xmlns:a16="http://schemas.microsoft.com/office/drawing/2014/main" id="{D9B42E6B-1C34-4922-8020-2CBA891F7DD6}"/>
                </a:ext>
              </a:extLst>
            </p:cNvPr>
            <p:cNvSpPr/>
            <p:nvPr/>
          </p:nvSpPr>
          <p:spPr>
            <a:xfrm>
              <a:off x="1043608" y="3821900"/>
              <a:ext cx="7272808" cy="2448272"/>
            </a:xfrm>
            <a:custGeom>
              <a:avLst/>
              <a:gdLst>
                <a:gd name="connsiteX0" fmla="*/ 0 w 7272808"/>
                <a:gd name="connsiteY0" fmla="*/ 0 h 2448272"/>
                <a:gd name="connsiteX1" fmla="*/ 704903 w 7272808"/>
                <a:gd name="connsiteY1" fmla="*/ 0 h 2448272"/>
                <a:gd name="connsiteX2" fmla="*/ 1118894 w 7272808"/>
                <a:gd name="connsiteY2" fmla="*/ 0 h 2448272"/>
                <a:gd name="connsiteX3" fmla="*/ 1751068 w 7272808"/>
                <a:gd name="connsiteY3" fmla="*/ 0 h 2448272"/>
                <a:gd name="connsiteX4" fmla="*/ 2092331 w 7272808"/>
                <a:gd name="connsiteY4" fmla="*/ 0 h 2448272"/>
                <a:gd name="connsiteX5" fmla="*/ 2506322 w 7272808"/>
                <a:gd name="connsiteY5" fmla="*/ 0 h 2448272"/>
                <a:gd name="connsiteX6" fmla="*/ 3065768 w 7272808"/>
                <a:gd name="connsiteY6" fmla="*/ 0 h 2448272"/>
                <a:gd name="connsiteX7" fmla="*/ 3407031 w 7272808"/>
                <a:gd name="connsiteY7" fmla="*/ 0 h 2448272"/>
                <a:gd name="connsiteX8" fmla="*/ 4111934 w 7272808"/>
                <a:gd name="connsiteY8" fmla="*/ 0 h 2448272"/>
                <a:gd name="connsiteX9" fmla="*/ 4598652 w 7272808"/>
                <a:gd name="connsiteY9" fmla="*/ 0 h 2448272"/>
                <a:gd name="connsiteX10" fmla="*/ 5230827 w 7272808"/>
                <a:gd name="connsiteY10" fmla="*/ 0 h 2448272"/>
                <a:gd name="connsiteX11" fmla="*/ 5572090 w 7272808"/>
                <a:gd name="connsiteY11" fmla="*/ 0 h 2448272"/>
                <a:gd name="connsiteX12" fmla="*/ 6204265 w 7272808"/>
                <a:gd name="connsiteY12" fmla="*/ 0 h 2448272"/>
                <a:gd name="connsiteX13" fmla="*/ 7272808 w 7272808"/>
                <a:gd name="connsiteY13" fmla="*/ 0 h 2448272"/>
                <a:gd name="connsiteX14" fmla="*/ 7272808 w 7272808"/>
                <a:gd name="connsiteY14" fmla="*/ 489653 h 2448272"/>
                <a:gd name="connsiteX15" fmla="*/ 7272808 w 7272808"/>
                <a:gd name="connsiteY15" fmla="*/ 999707 h 2448272"/>
                <a:gd name="connsiteX16" fmla="*/ 7272808 w 7272808"/>
                <a:gd name="connsiteY16" fmla="*/ 1468958 h 2448272"/>
                <a:gd name="connsiteX17" fmla="*/ 7272808 w 7272808"/>
                <a:gd name="connsiteY17" fmla="*/ 2040219 h 2448272"/>
                <a:gd name="connsiteX18" fmla="*/ 6864755 w 7272808"/>
                <a:gd name="connsiteY18" fmla="*/ 2448272 h 2448272"/>
                <a:gd name="connsiteX19" fmla="*/ 6429987 w 7272808"/>
                <a:gd name="connsiteY19" fmla="*/ 2448272 h 2448272"/>
                <a:gd name="connsiteX20" fmla="*/ 5789277 w 7272808"/>
                <a:gd name="connsiteY20" fmla="*/ 2448272 h 2448272"/>
                <a:gd name="connsiteX21" fmla="*/ 5354509 w 7272808"/>
                <a:gd name="connsiteY21" fmla="*/ 2448272 h 2448272"/>
                <a:gd name="connsiteX22" fmla="*/ 4988389 w 7272808"/>
                <a:gd name="connsiteY22" fmla="*/ 2448272 h 2448272"/>
                <a:gd name="connsiteX23" fmla="*/ 4484973 w 7272808"/>
                <a:gd name="connsiteY23" fmla="*/ 2448272 h 2448272"/>
                <a:gd name="connsiteX24" fmla="*/ 4118853 w 7272808"/>
                <a:gd name="connsiteY24" fmla="*/ 2448272 h 2448272"/>
                <a:gd name="connsiteX25" fmla="*/ 3752733 w 7272808"/>
                <a:gd name="connsiteY25" fmla="*/ 2448272 h 2448272"/>
                <a:gd name="connsiteX26" fmla="*/ 3112022 w 7272808"/>
                <a:gd name="connsiteY26" fmla="*/ 2448272 h 2448272"/>
                <a:gd name="connsiteX27" fmla="*/ 2539959 w 7272808"/>
                <a:gd name="connsiteY27" fmla="*/ 2448272 h 2448272"/>
                <a:gd name="connsiteX28" fmla="*/ 2105192 w 7272808"/>
                <a:gd name="connsiteY28" fmla="*/ 2448272 h 2448272"/>
                <a:gd name="connsiteX29" fmla="*/ 1670424 w 7272808"/>
                <a:gd name="connsiteY29" fmla="*/ 2448272 h 2448272"/>
                <a:gd name="connsiteX30" fmla="*/ 1304303 w 7272808"/>
                <a:gd name="connsiteY30" fmla="*/ 2448272 h 2448272"/>
                <a:gd name="connsiteX31" fmla="*/ 594945 w 7272808"/>
                <a:gd name="connsiteY31" fmla="*/ 2448272 h 2448272"/>
                <a:gd name="connsiteX32" fmla="*/ 0 w 7272808"/>
                <a:gd name="connsiteY32" fmla="*/ 2448272 h 2448272"/>
                <a:gd name="connsiteX33" fmla="*/ 0 w 7272808"/>
                <a:gd name="connsiteY33" fmla="*/ 2007583 h 2448272"/>
                <a:gd name="connsiteX34" fmla="*/ 0 w 7272808"/>
                <a:gd name="connsiteY34" fmla="*/ 1517929 h 2448272"/>
                <a:gd name="connsiteX35" fmla="*/ 0 w 7272808"/>
                <a:gd name="connsiteY35" fmla="*/ 1028274 h 2448272"/>
                <a:gd name="connsiteX36" fmla="*/ 0 w 7272808"/>
                <a:gd name="connsiteY36" fmla="*/ 514137 h 2448272"/>
                <a:gd name="connsiteX37" fmla="*/ 0 w 7272808"/>
                <a:gd name="connsiteY37" fmla="*/ 0 h 2448272"/>
                <a:gd name="connsiteX0" fmla="*/ 6864755 w 7272808"/>
                <a:gd name="connsiteY0" fmla="*/ 2448272 h 2448272"/>
                <a:gd name="connsiteX1" fmla="*/ 6946365 w 7272808"/>
                <a:gd name="connsiteY1" fmla="*/ 2121829 h 2448272"/>
                <a:gd name="connsiteX2" fmla="*/ 7272808 w 7272808"/>
                <a:gd name="connsiteY2" fmla="*/ 2040219 h 2448272"/>
                <a:gd name="connsiteX3" fmla="*/ 6864755 w 7272808"/>
                <a:gd name="connsiteY3" fmla="*/ 2448272 h 2448272"/>
                <a:gd name="connsiteX0" fmla="*/ 6864755 w 7272808"/>
                <a:gd name="connsiteY0" fmla="*/ 2448272 h 2448272"/>
                <a:gd name="connsiteX1" fmla="*/ 6946365 w 7272808"/>
                <a:gd name="connsiteY1" fmla="*/ 2121829 h 2448272"/>
                <a:gd name="connsiteX2" fmla="*/ 7272808 w 7272808"/>
                <a:gd name="connsiteY2" fmla="*/ 2040219 h 2448272"/>
                <a:gd name="connsiteX3" fmla="*/ 6864755 w 7272808"/>
                <a:gd name="connsiteY3" fmla="*/ 2448272 h 2448272"/>
                <a:gd name="connsiteX4" fmla="*/ 6429987 w 7272808"/>
                <a:gd name="connsiteY4" fmla="*/ 2448272 h 2448272"/>
                <a:gd name="connsiteX5" fmla="*/ 5789277 w 7272808"/>
                <a:gd name="connsiteY5" fmla="*/ 2448272 h 2448272"/>
                <a:gd name="connsiteX6" fmla="*/ 5354509 w 7272808"/>
                <a:gd name="connsiteY6" fmla="*/ 2448272 h 2448272"/>
                <a:gd name="connsiteX7" fmla="*/ 4782446 w 7272808"/>
                <a:gd name="connsiteY7" fmla="*/ 2448272 h 2448272"/>
                <a:gd name="connsiteX8" fmla="*/ 4210383 w 7272808"/>
                <a:gd name="connsiteY8" fmla="*/ 2448272 h 2448272"/>
                <a:gd name="connsiteX9" fmla="*/ 3501025 w 7272808"/>
                <a:gd name="connsiteY9" fmla="*/ 2448272 h 2448272"/>
                <a:gd name="connsiteX10" fmla="*/ 2928962 w 7272808"/>
                <a:gd name="connsiteY10" fmla="*/ 2448272 h 2448272"/>
                <a:gd name="connsiteX11" fmla="*/ 2219604 w 7272808"/>
                <a:gd name="connsiteY11" fmla="*/ 2448272 h 2448272"/>
                <a:gd name="connsiteX12" fmla="*/ 1510246 w 7272808"/>
                <a:gd name="connsiteY12" fmla="*/ 2448272 h 2448272"/>
                <a:gd name="connsiteX13" fmla="*/ 1075478 w 7272808"/>
                <a:gd name="connsiteY13" fmla="*/ 2448272 h 2448272"/>
                <a:gd name="connsiteX14" fmla="*/ 709358 w 7272808"/>
                <a:gd name="connsiteY14" fmla="*/ 2448272 h 2448272"/>
                <a:gd name="connsiteX15" fmla="*/ 0 w 7272808"/>
                <a:gd name="connsiteY15" fmla="*/ 2448272 h 2448272"/>
                <a:gd name="connsiteX16" fmla="*/ 0 w 7272808"/>
                <a:gd name="connsiteY16" fmla="*/ 1958618 h 2448272"/>
                <a:gd name="connsiteX17" fmla="*/ 0 w 7272808"/>
                <a:gd name="connsiteY17" fmla="*/ 1468963 h 2448272"/>
                <a:gd name="connsiteX18" fmla="*/ 0 w 7272808"/>
                <a:gd name="connsiteY18" fmla="*/ 954826 h 2448272"/>
                <a:gd name="connsiteX19" fmla="*/ 0 w 7272808"/>
                <a:gd name="connsiteY19" fmla="*/ 538620 h 2448272"/>
                <a:gd name="connsiteX20" fmla="*/ 0 w 7272808"/>
                <a:gd name="connsiteY20" fmla="*/ 0 h 2448272"/>
                <a:gd name="connsiteX21" fmla="*/ 559447 w 7272808"/>
                <a:gd name="connsiteY21" fmla="*/ 0 h 2448272"/>
                <a:gd name="connsiteX22" fmla="*/ 1264350 w 7272808"/>
                <a:gd name="connsiteY22" fmla="*/ 0 h 2448272"/>
                <a:gd name="connsiteX23" fmla="*/ 1678340 w 7272808"/>
                <a:gd name="connsiteY23" fmla="*/ 0 h 2448272"/>
                <a:gd name="connsiteX24" fmla="*/ 2165059 w 7272808"/>
                <a:gd name="connsiteY24" fmla="*/ 0 h 2448272"/>
                <a:gd name="connsiteX25" fmla="*/ 2724506 w 7272808"/>
                <a:gd name="connsiteY25" fmla="*/ 0 h 2448272"/>
                <a:gd name="connsiteX26" fmla="*/ 3429409 w 7272808"/>
                <a:gd name="connsiteY26" fmla="*/ 0 h 2448272"/>
                <a:gd name="connsiteX27" fmla="*/ 4061584 w 7272808"/>
                <a:gd name="connsiteY27" fmla="*/ 0 h 2448272"/>
                <a:gd name="connsiteX28" fmla="*/ 4693758 w 7272808"/>
                <a:gd name="connsiteY28" fmla="*/ 0 h 2448272"/>
                <a:gd name="connsiteX29" fmla="*/ 5325933 w 7272808"/>
                <a:gd name="connsiteY29" fmla="*/ 0 h 2448272"/>
                <a:gd name="connsiteX30" fmla="*/ 5812652 w 7272808"/>
                <a:gd name="connsiteY30" fmla="*/ 0 h 2448272"/>
                <a:gd name="connsiteX31" fmla="*/ 6299371 w 7272808"/>
                <a:gd name="connsiteY31" fmla="*/ 0 h 2448272"/>
                <a:gd name="connsiteX32" fmla="*/ 6640633 w 7272808"/>
                <a:gd name="connsiteY32" fmla="*/ 0 h 2448272"/>
                <a:gd name="connsiteX33" fmla="*/ 7272808 w 7272808"/>
                <a:gd name="connsiteY33" fmla="*/ 0 h 2448272"/>
                <a:gd name="connsiteX34" fmla="*/ 7272808 w 7272808"/>
                <a:gd name="connsiteY34" fmla="*/ 550859 h 2448272"/>
                <a:gd name="connsiteX35" fmla="*/ 7272808 w 7272808"/>
                <a:gd name="connsiteY35" fmla="*/ 1040512 h 2448272"/>
                <a:gd name="connsiteX36" fmla="*/ 7272808 w 7272808"/>
                <a:gd name="connsiteY36" fmla="*/ 1509762 h 2448272"/>
                <a:gd name="connsiteX37" fmla="*/ 7272808 w 7272808"/>
                <a:gd name="connsiteY37" fmla="*/ 2040219 h 244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7272808" h="2448272" stroke="0" extrusionOk="0">
                  <a:moveTo>
                    <a:pt x="0" y="0"/>
                  </a:moveTo>
                  <a:cubicBezTo>
                    <a:pt x="300960" y="-83312"/>
                    <a:pt x="556170" y="11464"/>
                    <a:pt x="704903" y="0"/>
                  </a:cubicBezTo>
                  <a:cubicBezTo>
                    <a:pt x="853636" y="-11464"/>
                    <a:pt x="983368" y="35029"/>
                    <a:pt x="1118894" y="0"/>
                  </a:cubicBezTo>
                  <a:cubicBezTo>
                    <a:pt x="1254420" y="-35029"/>
                    <a:pt x="1563260" y="15244"/>
                    <a:pt x="1751068" y="0"/>
                  </a:cubicBezTo>
                  <a:cubicBezTo>
                    <a:pt x="1938876" y="-15244"/>
                    <a:pt x="2014138" y="22427"/>
                    <a:pt x="2092331" y="0"/>
                  </a:cubicBezTo>
                  <a:cubicBezTo>
                    <a:pt x="2170524" y="-22427"/>
                    <a:pt x="2350384" y="41586"/>
                    <a:pt x="2506322" y="0"/>
                  </a:cubicBezTo>
                  <a:cubicBezTo>
                    <a:pt x="2662260" y="-41586"/>
                    <a:pt x="2951120" y="38439"/>
                    <a:pt x="3065768" y="0"/>
                  </a:cubicBezTo>
                  <a:cubicBezTo>
                    <a:pt x="3180416" y="-38439"/>
                    <a:pt x="3329094" y="34402"/>
                    <a:pt x="3407031" y="0"/>
                  </a:cubicBezTo>
                  <a:cubicBezTo>
                    <a:pt x="3484968" y="-34402"/>
                    <a:pt x="3914868" y="33369"/>
                    <a:pt x="4111934" y="0"/>
                  </a:cubicBezTo>
                  <a:cubicBezTo>
                    <a:pt x="4309000" y="-33369"/>
                    <a:pt x="4465436" y="13890"/>
                    <a:pt x="4598652" y="0"/>
                  </a:cubicBezTo>
                  <a:cubicBezTo>
                    <a:pt x="4731868" y="-13890"/>
                    <a:pt x="4948086" y="72658"/>
                    <a:pt x="5230827" y="0"/>
                  </a:cubicBezTo>
                  <a:cubicBezTo>
                    <a:pt x="5513568" y="-72658"/>
                    <a:pt x="5457247" y="16095"/>
                    <a:pt x="5572090" y="0"/>
                  </a:cubicBezTo>
                  <a:cubicBezTo>
                    <a:pt x="5686933" y="-16095"/>
                    <a:pt x="5996898" y="60535"/>
                    <a:pt x="6204265" y="0"/>
                  </a:cubicBezTo>
                  <a:cubicBezTo>
                    <a:pt x="6411632" y="-60535"/>
                    <a:pt x="6755487" y="49629"/>
                    <a:pt x="7272808" y="0"/>
                  </a:cubicBezTo>
                  <a:cubicBezTo>
                    <a:pt x="7329632" y="102592"/>
                    <a:pt x="7220147" y="313962"/>
                    <a:pt x="7272808" y="489653"/>
                  </a:cubicBezTo>
                  <a:cubicBezTo>
                    <a:pt x="7325469" y="665344"/>
                    <a:pt x="7225640" y="881482"/>
                    <a:pt x="7272808" y="999707"/>
                  </a:cubicBezTo>
                  <a:cubicBezTo>
                    <a:pt x="7319976" y="1117932"/>
                    <a:pt x="7252795" y="1281507"/>
                    <a:pt x="7272808" y="1468958"/>
                  </a:cubicBezTo>
                  <a:cubicBezTo>
                    <a:pt x="7292821" y="1656409"/>
                    <a:pt x="7243079" y="1908862"/>
                    <a:pt x="7272808" y="2040219"/>
                  </a:cubicBezTo>
                  <a:cubicBezTo>
                    <a:pt x="7121333" y="2252105"/>
                    <a:pt x="7028222" y="2258132"/>
                    <a:pt x="6864755" y="2448272"/>
                  </a:cubicBezTo>
                  <a:cubicBezTo>
                    <a:pt x="6689327" y="2467428"/>
                    <a:pt x="6519830" y="2410754"/>
                    <a:pt x="6429987" y="2448272"/>
                  </a:cubicBezTo>
                  <a:cubicBezTo>
                    <a:pt x="6340144" y="2485790"/>
                    <a:pt x="5959402" y="2374699"/>
                    <a:pt x="5789277" y="2448272"/>
                  </a:cubicBezTo>
                  <a:cubicBezTo>
                    <a:pt x="5619152" y="2521845"/>
                    <a:pt x="5510941" y="2417960"/>
                    <a:pt x="5354509" y="2448272"/>
                  </a:cubicBezTo>
                  <a:cubicBezTo>
                    <a:pt x="5198077" y="2478584"/>
                    <a:pt x="5095848" y="2412118"/>
                    <a:pt x="4988389" y="2448272"/>
                  </a:cubicBezTo>
                  <a:cubicBezTo>
                    <a:pt x="4880930" y="2484426"/>
                    <a:pt x="4704396" y="2431633"/>
                    <a:pt x="4484973" y="2448272"/>
                  </a:cubicBezTo>
                  <a:cubicBezTo>
                    <a:pt x="4265550" y="2464911"/>
                    <a:pt x="4281596" y="2445314"/>
                    <a:pt x="4118853" y="2448272"/>
                  </a:cubicBezTo>
                  <a:cubicBezTo>
                    <a:pt x="3956110" y="2451230"/>
                    <a:pt x="3920237" y="2420189"/>
                    <a:pt x="3752733" y="2448272"/>
                  </a:cubicBezTo>
                  <a:cubicBezTo>
                    <a:pt x="3585229" y="2476355"/>
                    <a:pt x="3391753" y="2397288"/>
                    <a:pt x="3112022" y="2448272"/>
                  </a:cubicBezTo>
                  <a:cubicBezTo>
                    <a:pt x="2832291" y="2499256"/>
                    <a:pt x="2682397" y="2419522"/>
                    <a:pt x="2539959" y="2448272"/>
                  </a:cubicBezTo>
                  <a:cubicBezTo>
                    <a:pt x="2397521" y="2477022"/>
                    <a:pt x="2235027" y="2408518"/>
                    <a:pt x="2105192" y="2448272"/>
                  </a:cubicBezTo>
                  <a:cubicBezTo>
                    <a:pt x="1975357" y="2488026"/>
                    <a:pt x="1847065" y="2426079"/>
                    <a:pt x="1670424" y="2448272"/>
                  </a:cubicBezTo>
                  <a:cubicBezTo>
                    <a:pt x="1493783" y="2470465"/>
                    <a:pt x="1452395" y="2428450"/>
                    <a:pt x="1304303" y="2448272"/>
                  </a:cubicBezTo>
                  <a:cubicBezTo>
                    <a:pt x="1156211" y="2468094"/>
                    <a:pt x="773484" y="2443022"/>
                    <a:pt x="594945" y="2448272"/>
                  </a:cubicBezTo>
                  <a:cubicBezTo>
                    <a:pt x="416406" y="2453522"/>
                    <a:pt x="204664" y="2441104"/>
                    <a:pt x="0" y="2448272"/>
                  </a:cubicBezTo>
                  <a:cubicBezTo>
                    <a:pt x="-26896" y="2344869"/>
                    <a:pt x="12049" y="2121738"/>
                    <a:pt x="0" y="2007583"/>
                  </a:cubicBezTo>
                  <a:cubicBezTo>
                    <a:pt x="-12049" y="1893428"/>
                    <a:pt x="53946" y="1736499"/>
                    <a:pt x="0" y="1517929"/>
                  </a:cubicBezTo>
                  <a:cubicBezTo>
                    <a:pt x="-53946" y="1299359"/>
                    <a:pt x="47630" y="1210482"/>
                    <a:pt x="0" y="1028274"/>
                  </a:cubicBezTo>
                  <a:cubicBezTo>
                    <a:pt x="-47630" y="846067"/>
                    <a:pt x="31913" y="664404"/>
                    <a:pt x="0" y="514137"/>
                  </a:cubicBezTo>
                  <a:cubicBezTo>
                    <a:pt x="-31913" y="363870"/>
                    <a:pt x="47430" y="184667"/>
                    <a:pt x="0" y="0"/>
                  </a:cubicBezTo>
                  <a:close/>
                </a:path>
                <a:path w="7272808" h="2448272" fill="darkenLess" stroke="0" extrusionOk="0">
                  <a:moveTo>
                    <a:pt x="6864755" y="2448272"/>
                  </a:moveTo>
                  <a:cubicBezTo>
                    <a:pt x="6887134" y="2351946"/>
                    <a:pt x="6946589" y="2273734"/>
                    <a:pt x="6946365" y="2121829"/>
                  </a:cubicBezTo>
                  <a:cubicBezTo>
                    <a:pt x="7015498" y="2094301"/>
                    <a:pt x="7133499" y="2089934"/>
                    <a:pt x="7272808" y="2040219"/>
                  </a:cubicBezTo>
                  <a:cubicBezTo>
                    <a:pt x="7133781" y="2249750"/>
                    <a:pt x="6950485" y="2276560"/>
                    <a:pt x="6864755" y="2448272"/>
                  </a:cubicBezTo>
                  <a:close/>
                </a:path>
                <a:path w="7272808" h="2448272" fill="none" extrusionOk="0">
                  <a:moveTo>
                    <a:pt x="6864755" y="2448272"/>
                  </a:moveTo>
                  <a:cubicBezTo>
                    <a:pt x="6889567" y="2322683"/>
                    <a:pt x="6932281" y="2201718"/>
                    <a:pt x="6946365" y="2121829"/>
                  </a:cubicBezTo>
                  <a:cubicBezTo>
                    <a:pt x="7014626" y="2066002"/>
                    <a:pt x="7146420" y="2083936"/>
                    <a:pt x="7272808" y="2040219"/>
                  </a:cubicBezTo>
                  <a:cubicBezTo>
                    <a:pt x="7129473" y="2246395"/>
                    <a:pt x="6931519" y="2289100"/>
                    <a:pt x="6864755" y="2448272"/>
                  </a:cubicBezTo>
                  <a:cubicBezTo>
                    <a:pt x="6667968" y="2496319"/>
                    <a:pt x="6639588" y="2401855"/>
                    <a:pt x="6429987" y="2448272"/>
                  </a:cubicBezTo>
                  <a:cubicBezTo>
                    <a:pt x="6220386" y="2494689"/>
                    <a:pt x="6092092" y="2446519"/>
                    <a:pt x="5789277" y="2448272"/>
                  </a:cubicBezTo>
                  <a:cubicBezTo>
                    <a:pt x="5486462" y="2450025"/>
                    <a:pt x="5543178" y="2447932"/>
                    <a:pt x="5354509" y="2448272"/>
                  </a:cubicBezTo>
                  <a:cubicBezTo>
                    <a:pt x="5165840" y="2448612"/>
                    <a:pt x="4976127" y="2444879"/>
                    <a:pt x="4782446" y="2448272"/>
                  </a:cubicBezTo>
                  <a:cubicBezTo>
                    <a:pt x="4588765" y="2451665"/>
                    <a:pt x="4328934" y="2426078"/>
                    <a:pt x="4210383" y="2448272"/>
                  </a:cubicBezTo>
                  <a:cubicBezTo>
                    <a:pt x="4091832" y="2470466"/>
                    <a:pt x="3820477" y="2377163"/>
                    <a:pt x="3501025" y="2448272"/>
                  </a:cubicBezTo>
                  <a:cubicBezTo>
                    <a:pt x="3181573" y="2519381"/>
                    <a:pt x="3106896" y="2437670"/>
                    <a:pt x="2928962" y="2448272"/>
                  </a:cubicBezTo>
                  <a:cubicBezTo>
                    <a:pt x="2751028" y="2458874"/>
                    <a:pt x="2500815" y="2426731"/>
                    <a:pt x="2219604" y="2448272"/>
                  </a:cubicBezTo>
                  <a:cubicBezTo>
                    <a:pt x="1938393" y="2469813"/>
                    <a:pt x="1842023" y="2410329"/>
                    <a:pt x="1510246" y="2448272"/>
                  </a:cubicBezTo>
                  <a:cubicBezTo>
                    <a:pt x="1178469" y="2486215"/>
                    <a:pt x="1283401" y="2427447"/>
                    <a:pt x="1075478" y="2448272"/>
                  </a:cubicBezTo>
                  <a:cubicBezTo>
                    <a:pt x="867555" y="2469097"/>
                    <a:pt x="878323" y="2434075"/>
                    <a:pt x="709358" y="2448272"/>
                  </a:cubicBezTo>
                  <a:cubicBezTo>
                    <a:pt x="540393" y="2462469"/>
                    <a:pt x="167375" y="2448048"/>
                    <a:pt x="0" y="2448272"/>
                  </a:cubicBezTo>
                  <a:cubicBezTo>
                    <a:pt x="-56914" y="2256869"/>
                    <a:pt x="49608" y="2072675"/>
                    <a:pt x="0" y="1958618"/>
                  </a:cubicBezTo>
                  <a:cubicBezTo>
                    <a:pt x="-49608" y="1844561"/>
                    <a:pt x="56642" y="1610513"/>
                    <a:pt x="0" y="1468963"/>
                  </a:cubicBezTo>
                  <a:cubicBezTo>
                    <a:pt x="-56642" y="1327413"/>
                    <a:pt x="37526" y="1088500"/>
                    <a:pt x="0" y="954826"/>
                  </a:cubicBezTo>
                  <a:cubicBezTo>
                    <a:pt x="-37526" y="821152"/>
                    <a:pt x="5995" y="628242"/>
                    <a:pt x="0" y="538620"/>
                  </a:cubicBezTo>
                  <a:cubicBezTo>
                    <a:pt x="-5995" y="448998"/>
                    <a:pt x="29192" y="108770"/>
                    <a:pt x="0" y="0"/>
                  </a:cubicBezTo>
                  <a:cubicBezTo>
                    <a:pt x="179881" y="-10936"/>
                    <a:pt x="301541" y="5552"/>
                    <a:pt x="559447" y="0"/>
                  </a:cubicBezTo>
                  <a:cubicBezTo>
                    <a:pt x="817353" y="-5552"/>
                    <a:pt x="1045225" y="34355"/>
                    <a:pt x="1264350" y="0"/>
                  </a:cubicBezTo>
                  <a:cubicBezTo>
                    <a:pt x="1483475" y="-34355"/>
                    <a:pt x="1515250" y="2937"/>
                    <a:pt x="1678340" y="0"/>
                  </a:cubicBezTo>
                  <a:cubicBezTo>
                    <a:pt x="1841430" y="-2937"/>
                    <a:pt x="2013544" y="50538"/>
                    <a:pt x="2165059" y="0"/>
                  </a:cubicBezTo>
                  <a:cubicBezTo>
                    <a:pt x="2316574" y="-50538"/>
                    <a:pt x="2580762" y="58609"/>
                    <a:pt x="2724506" y="0"/>
                  </a:cubicBezTo>
                  <a:cubicBezTo>
                    <a:pt x="2868250" y="-58609"/>
                    <a:pt x="3133948" y="24698"/>
                    <a:pt x="3429409" y="0"/>
                  </a:cubicBezTo>
                  <a:cubicBezTo>
                    <a:pt x="3724870" y="-24698"/>
                    <a:pt x="3860901" y="32085"/>
                    <a:pt x="4061584" y="0"/>
                  </a:cubicBezTo>
                  <a:cubicBezTo>
                    <a:pt x="4262268" y="-32085"/>
                    <a:pt x="4502822" y="65426"/>
                    <a:pt x="4693758" y="0"/>
                  </a:cubicBezTo>
                  <a:cubicBezTo>
                    <a:pt x="4884694" y="-65426"/>
                    <a:pt x="5190151" y="42975"/>
                    <a:pt x="5325933" y="0"/>
                  </a:cubicBezTo>
                  <a:cubicBezTo>
                    <a:pt x="5461716" y="-42975"/>
                    <a:pt x="5639313" y="9118"/>
                    <a:pt x="5812652" y="0"/>
                  </a:cubicBezTo>
                  <a:cubicBezTo>
                    <a:pt x="5985991" y="-9118"/>
                    <a:pt x="6086332" y="787"/>
                    <a:pt x="6299371" y="0"/>
                  </a:cubicBezTo>
                  <a:cubicBezTo>
                    <a:pt x="6512410" y="-787"/>
                    <a:pt x="6559332" y="1319"/>
                    <a:pt x="6640633" y="0"/>
                  </a:cubicBezTo>
                  <a:cubicBezTo>
                    <a:pt x="6721934" y="-1319"/>
                    <a:pt x="6968525" y="46000"/>
                    <a:pt x="7272808" y="0"/>
                  </a:cubicBezTo>
                  <a:cubicBezTo>
                    <a:pt x="7305041" y="250006"/>
                    <a:pt x="7241788" y="312745"/>
                    <a:pt x="7272808" y="550859"/>
                  </a:cubicBezTo>
                  <a:cubicBezTo>
                    <a:pt x="7303828" y="788973"/>
                    <a:pt x="7230434" y="926864"/>
                    <a:pt x="7272808" y="1040512"/>
                  </a:cubicBezTo>
                  <a:cubicBezTo>
                    <a:pt x="7315182" y="1154160"/>
                    <a:pt x="7224475" y="1334869"/>
                    <a:pt x="7272808" y="1509762"/>
                  </a:cubicBezTo>
                  <a:cubicBezTo>
                    <a:pt x="7321141" y="1684655"/>
                    <a:pt x="7221072" y="1887897"/>
                    <a:pt x="7272808" y="2040219"/>
                  </a:cubicBezTo>
                </a:path>
                <a:path w="7272808" h="2448272" fill="none" stroke="0" extrusionOk="0">
                  <a:moveTo>
                    <a:pt x="6864755" y="2448272"/>
                  </a:moveTo>
                  <a:cubicBezTo>
                    <a:pt x="6888885" y="2321854"/>
                    <a:pt x="6960984" y="2197488"/>
                    <a:pt x="6946365" y="2121829"/>
                  </a:cubicBezTo>
                  <a:cubicBezTo>
                    <a:pt x="7085740" y="2053806"/>
                    <a:pt x="7151381" y="2079419"/>
                    <a:pt x="7272808" y="2040219"/>
                  </a:cubicBezTo>
                  <a:cubicBezTo>
                    <a:pt x="7127956" y="2219683"/>
                    <a:pt x="6975743" y="2292617"/>
                    <a:pt x="6864755" y="2448272"/>
                  </a:cubicBezTo>
                  <a:cubicBezTo>
                    <a:pt x="6707385" y="2463134"/>
                    <a:pt x="6643133" y="2405189"/>
                    <a:pt x="6498635" y="2448272"/>
                  </a:cubicBezTo>
                  <a:cubicBezTo>
                    <a:pt x="6354137" y="2491355"/>
                    <a:pt x="6253650" y="2421374"/>
                    <a:pt x="6063867" y="2448272"/>
                  </a:cubicBezTo>
                  <a:cubicBezTo>
                    <a:pt x="5874084" y="2475170"/>
                    <a:pt x="5726016" y="2403103"/>
                    <a:pt x="5629099" y="2448272"/>
                  </a:cubicBezTo>
                  <a:cubicBezTo>
                    <a:pt x="5532182" y="2493441"/>
                    <a:pt x="5346561" y="2409852"/>
                    <a:pt x="5262979" y="2448272"/>
                  </a:cubicBezTo>
                  <a:cubicBezTo>
                    <a:pt x="5179397" y="2486692"/>
                    <a:pt x="4726557" y="2435484"/>
                    <a:pt x="4553621" y="2448272"/>
                  </a:cubicBezTo>
                  <a:cubicBezTo>
                    <a:pt x="4380685" y="2461060"/>
                    <a:pt x="4208933" y="2430507"/>
                    <a:pt x="4118853" y="2448272"/>
                  </a:cubicBezTo>
                  <a:cubicBezTo>
                    <a:pt x="4028773" y="2466037"/>
                    <a:pt x="3754009" y="2377062"/>
                    <a:pt x="3409495" y="2448272"/>
                  </a:cubicBezTo>
                  <a:cubicBezTo>
                    <a:pt x="3064981" y="2519482"/>
                    <a:pt x="2988809" y="2428063"/>
                    <a:pt x="2700137" y="2448272"/>
                  </a:cubicBezTo>
                  <a:cubicBezTo>
                    <a:pt x="2411465" y="2468481"/>
                    <a:pt x="2482547" y="2409323"/>
                    <a:pt x="2334017" y="2448272"/>
                  </a:cubicBezTo>
                  <a:cubicBezTo>
                    <a:pt x="2185487" y="2487221"/>
                    <a:pt x="1934162" y="2445678"/>
                    <a:pt x="1693306" y="2448272"/>
                  </a:cubicBezTo>
                  <a:cubicBezTo>
                    <a:pt x="1452450" y="2450866"/>
                    <a:pt x="1447629" y="2443129"/>
                    <a:pt x="1327186" y="2448272"/>
                  </a:cubicBezTo>
                  <a:cubicBezTo>
                    <a:pt x="1206743" y="2453415"/>
                    <a:pt x="889372" y="2446314"/>
                    <a:pt x="617828" y="2448272"/>
                  </a:cubicBezTo>
                  <a:cubicBezTo>
                    <a:pt x="346284" y="2450230"/>
                    <a:pt x="283854" y="2422157"/>
                    <a:pt x="0" y="2448272"/>
                  </a:cubicBezTo>
                  <a:cubicBezTo>
                    <a:pt x="-28234" y="2184753"/>
                    <a:pt x="43864" y="2145462"/>
                    <a:pt x="0" y="1909652"/>
                  </a:cubicBezTo>
                  <a:cubicBezTo>
                    <a:pt x="-43864" y="1673842"/>
                    <a:pt x="15368" y="1588097"/>
                    <a:pt x="0" y="1371032"/>
                  </a:cubicBezTo>
                  <a:cubicBezTo>
                    <a:pt x="-15368" y="1153967"/>
                    <a:pt x="51635" y="1025702"/>
                    <a:pt x="0" y="930343"/>
                  </a:cubicBezTo>
                  <a:cubicBezTo>
                    <a:pt x="-51635" y="834984"/>
                    <a:pt x="100759" y="370089"/>
                    <a:pt x="0" y="0"/>
                  </a:cubicBezTo>
                  <a:cubicBezTo>
                    <a:pt x="145375" y="-12593"/>
                    <a:pt x="265055" y="19484"/>
                    <a:pt x="341263" y="0"/>
                  </a:cubicBezTo>
                  <a:cubicBezTo>
                    <a:pt x="417471" y="-19484"/>
                    <a:pt x="594294" y="38843"/>
                    <a:pt x="755253" y="0"/>
                  </a:cubicBezTo>
                  <a:cubicBezTo>
                    <a:pt x="916212" y="-38843"/>
                    <a:pt x="1155914" y="60848"/>
                    <a:pt x="1387428" y="0"/>
                  </a:cubicBezTo>
                  <a:cubicBezTo>
                    <a:pt x="1618943" y="-60848"/>
                    <a:pt x="1616170" y="5957"/>
                    <a:pt x="1801419" y="0"/>
                  </a:cubicBezTo>
                  <a:cubicBezTo>
                    <a:pt x="1986668" y="-5957"/>
                    <a:pt x="2189066" y="50479"/>
                    <a:pt x="2360865" y="0"/>
                  </a:cubicBezTo>
                  <a:cubicBezTo>
                    <a:pt x="2532664" y="-50479"/>
                    <a:pt x="2741766" y="4790"/>
                    <a:pt x="2847584" y="0"/>
                  </a:cubicBezTo>
                  <a:cubicBezTo>
                    <a:pt x="2953402" y="-4790"/>
                    <a:pt x="3231522" y="33782"/>
                    <a:pt x="3334303" y="0"/>
                  </a:cubicBezTo>
                  <a:cubicBezTo>
                    <a:pt x="3437084" y="-33782"/>
                    <a:pt x="3892448" y="2366"/>
                    <a:pt x="4039206" y="0"/>
                  </a:cubicBezTo>
                  <a:cubicBezTo>
                    <a:pt x="4185964" y="-2366"/>
                    <a:pt x="4400531" y="27787"/>
                    <a:pt x="4598652" y="0"/>
                  </a:cubicBezTo>
                  <a:cubicBezTo>
                    <a:pt x="4796773" y="-27787"/>
                    <a:pt x="4934333" y="65504"/>
                    <a:pt x="5158099" y="0"/>
                  </a:cubicBezTo>
                  <a:cubicBezTo>
                    <a:pt x="5381865" y="-65504"/>
                    <a:pt x="5506571" y="50875"/>
                    <a:pt x="5717546" y="0"/>
                  </a:cubicBezTo>
                  <a:cubicBezTo>
                    <a:pt x="5928521" y="-50875"/>
                    <a:pt x="5972746" y="11287"/>
                    <a:pt x="6131537" y="0"/>
                  </a:cubicBezTo>
                  <a:cubicBezTo>
                    <a:pt x="6290328" y="-11287"/>
                    <a:pt x="6705536" y="132751"/>
                    <a:pt x="7272808" y="0"/>
                  </a:cubicBezTo>
                  <a:cubicBezTo>
                    <a:pt x="7286811" y="204436"/>
                    <a:pt x="7228539" y="327455"/>
                    <a:pt x="7272808" y="530457"/>
                  </a:cubicBezTo>
                  <a:cubicBezTo>
                    <a:pt x="7317077" y="733459"/>
                    <a:pt x="7266682" y="883399"/>
                    <a:pt x="7272808" y="1040512"/>
                  </a:cubicBezTo>
                  <a:cubicBezTo>
                    <a:pt x="7278934" y="1197625"/>
                    <a:pt x="7239123" y="1373363"/>
                    <a:pt x="7272808" y="1591371"/>
                  </a:cubicBezTo>
                  <a:cubicBezTo>
                    <a:pt x="7306493" y="1809379"/>
                    <a:pt x="7261227" y="1877665"/>
                    <a:pt x="7272808" y="2040219"/>
                  </a:cubicBezTo>
                </a:path>
              </a:pathLst>
            </a:custGeom>
            <a:solidFill>
              <a:srgbClr val="F2F8FC"/>
            </a:solidFill>
            <a:ln w="6350">
              <a:solidFill>
                <a:schemeClr val="accent3">
                  <a:lumMod val="40000"/>
                  <a:lumOff val="6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xmlns="" sd="4181055857">
                    <a:prstGeom prst="foldedCorner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0" bIns="0" rtlCol="0" anchor="ctr"/>
            <a:lstStyle/>
            <a:p>
              <a:r>
                <a:rPr lang="ko-KR" altLang="en-US" dirty="0">
                  <a:solidFill>
                    <a:schemeClr val="bg2">
                      <a:lumMod val="25000"/>
                    </a:schemeClr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남편의 입장에서는 아내의 잔소리가 듣기 싫어 술을 마신다</a:t>
              </a:r>
              <a:r>
                <a:rPr lang="en-US" altLang="ko-KR" dirty="0">
                  <a:solidFill>
                    <a:schemeClr val="bg2">
                      <a:lumMod val="25000"/>
                    </a:schemeClr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. </a:t>
              </a:r>
              <a:r>
                <a:rPr lang="ko-KR" altLang="en-US" dirty="0">
                  <a:solidFill>
                    <a:schemeClr val="bg2">
                      <a:lumMod val="25000"/>
                    </a:schemeClr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아내의 입장에서는 거의 매일 술을 마시는 남편으로 인해 잔소리를 하게 된다</a:t>
              </a:r>
              <a:r>
                <a:rPr lang="en-US" altLang="ko-KR" dirty="0">
                  <a:solidFill>
                    <a:schemeClr val="bg2">
                      <a:lumMod val="25000"/>
                    </a:schemeClr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. </a:t>
              </a:r>
              <a:r>
                <a:rPr lang="ko-KR" altLang="en-US" dirty="0">
                  <a:solidFill>
                    <a:schemeClr val="bg2">
                      <a:lumMod val="25000"/>
                    </a:schemeClr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따라서 이 부부관계에서 남편과 아내의 행동은 무엇이 원인이고</a:t>
              </a:r>
              <a:r>
                <a:rPr lang="en-US" altLang="ko-KR" dirty="0">
                  <a:solidFill>
                    <a:schemeClr val="bg2">
                      <a:lumMod val="25000"/>
                    </a:schemeClr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, </a:t>
              </a:r>
              <a:r>
                <a:rPr lang="ko-KR" altLang="en-US" dirty="0">
                  <a:solidFill>
                    <a:schemeClr val="bg2">
                      <a:lumMod val="25000"/>
                    </a:schemeClr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무엇이 결과인지 명확히 구분 지을 수 없게 된다</a:t>
              </a:r>
              <a:r>
                <a:rPr lang="en-US" altLang="ko-KR" dirty="0">
                  <a:solidFill>
                    <a:schemeClr val="bg2">
                      <a:lumMod val="25000"/>
                    </a:schemeClr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. </a:t>
              </a:r>
            </a:p>
            <a:p>
              <a:endParaRPr lang="en-US" altLang="ko-KR" dirty="0">
                <a:solidFill>
                  <a:schemeClr val="bg2">
                    <a:lumMod val="25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  <a:p>
              <a:pPr marL="992188" indent="-992188">
                <a:lnSpc>
                  <a:spcPct val="150000"/>
                </a:lnSpc>
              </a:pPr>
              <a:r>
                <a:rPr lang="ko-KR" altLang="en-US" dirty="0">
                  <a:solidFill>
                    <a:schemeClr val="bg2">
                      <a:lumMod val="25000"/>
                    </a:schemeClr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             </a:t>
              </a:r>
              <a:r>
                <a:rPr lang="ko-KR" altLang="en-US" b="1" dirty="0">
                  <a:solidFill>
                    <a:schemeClr val="tx1"/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이와 같이 서로 영향을 </a:t>
              </a:r>
              <a:r>
                <a:rPr lang="ko-KR" altLang="en-US" b="1" dirty="0" smtClean="0">
                  <a:solidFill>
                    <a:schemeClr val="tx1"/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주고받으면서 </a:t>
              </a:r>
              <a:r>
                <a:rPr lang="ko-KR" altLang="en-US" b="1" dirty="0">
                  <a:solidFill>
                    <a:schemeClr val="tx1"/>
                  </a:solidFill>
                  <a:latin typeface="HY그래픽M" panose="02030600000101010101" pitchFamily="18" charset="-127"/>
                  <a:ea typeface="HY그래픽M" panose="02030600000101010101" pitchFamily="18" charset="-127"/>
                </a:rPr>
                <a:t>원인인 동시에 결과가 되는 행동들 간의 관계를 순환적 인과관계라고 함</a:t>
              </a:r>
            </a:p>
          </p:txBody>
        </p:sp>
        <p:sp>
          <p:nvSpPr>
            <p:cNvPr id="6" name="화살표: 오른쪽 3">
              <a:extLst>
                <a:ext uri="{FF2B5EF4-FFF2-40B4-BE49-F238E27FC236}">
                  <a16:creationId xmlns:a16="http://schemas.microsoft.com/office/drawing/2014/main" id="{60BD54C5-BD3B-4916-9D31-111FF855F27F}"/>
                </a:ext>
              </a:extLst>
            </p:cNvPr>
            <p:cNvSpPr/>
            <p:nvPr/>
          </p:nvSpPr>
          <p:spPr>
            <a:xfrm>
              <a:off x="1187624" y="5373216"/>
              <a:ext cx="792088" cy="432048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136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600" b="1" dirty="0" smtClean="0"/>
              <a:t>2) </a:t>
            </a:r>
            <a:r>
              <a:rPr lang="ko-KR" altLang="en-US" sz="2600" b="1" dirty="0" err="1" smtClean="0"/>
              <a:t>체계론적</a:t>
            </a:r>
            <a:r>
              <a:rPr lang="ko-KR" altLang="en-US" sz="2600" b="1" dirty="0" smtClean="0"/>
              <a:t> 관점</a:t>
            </a:r>
            <a:endParaRPr lang="en-US" altLang="ko-KR" sz="2600" b="1" dirty="0" smtClean="0"/>
          </a:p>
          <a:p>
            <a:pPr marL="182563" lvl="1" indent="0">
              <a:buNone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4) </a:t>
            </a:r>
            <a:r>
              <a:rPr lang="ko-KR" altLang="en-US" sz="2000" dirty="0"/>
              <a:t>항상성 </a:t>
            </a:r>
            <a:r>
              <a:rPr lang="en-US" altLang="ko-KR" sz="2000" dirty="0"/>
              <a:t>(</a:t>
            </a:r>
            <a:r>
              <a:rPr lang="en-US" altLang="ko-KR" sz="2000" dirty="0" smtClean="0"/>
              <a:t>homeostasis)</a:t>
            </a:r>
          </a:p>
          <a:p>
            <a:pPr lvl="2"/>
            <a:r>
              <a:rPr lang="ko-KR" altLang="en-US" b="0" dirty="0" smtClean="0"/>
              <a:t>체계가 하나의 구심점을 중심으로 역동적인 균형을 유지하고</a:t>
            </a:r>
            <a:r>
              <a:rPr lang="en-US" altLang="ko-KR" b="0" dirty="0" smtClean="0"/>
              <a:t>, </a:t>
            </a:r>
            <a:r>
              <a:rPr lang="ko-KR" altLang="en-US" b="0" dirty="0" smtClean="0"/>
              <a:t>그것이 깨졌을 때 균형을 회복하려는 경향</a:t>
            </a:r>
            <a:endParaRPr lang="en-US" altLang="ko-KR" b="0" dirty="0" smtClean="0"/>
          </a:p>
          <a:p>
            <a:pPr lvl="2"/>
            <a:endParaRPr lang="en-US" altLang="ko-KR" b="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ko-KR" altLang="en-US" b="0" dirty="0" smtClean="0"/>
              <a:t>항상성 개념은 가족이 변화를 필요로 할 때 나타나는 가족 구성원의 저항과 두려움을 이해하는 데 도움이 됨</a:t>
            </a:r>
            <a:endParaRPr lang="en-US" altLang="ko-KR" b="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ko-KR" altLang="en-US" b="0" dirty="0" smtClean="0"/>
              <a:t>어려움을 겪는 가족의 경우 가장 필요한 변화조차도 가족이 완고하게 예전의 패턴을 고집함에 따라 벽에 부딪힐 수 있음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4971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400" b="1" dirty="0" smtClean="0"/>
              <a:t>2) </a:t>
            </a:r>
            <a:r>
              <a:rPr lang="ko-KR" altLang="en-US" sz="2400" b="1" dirty="0" err="1" smtClean="0"/>
              <a:t>체계론적</a:t>
            </a:r>
            <a:r>
              <a:rPr lang="ko-KR" altLang="en-US" sz="2400" b="1" dirty="0" smtClean="0"/>
              <a:t> 관점</a:t>
            </a:r>
            <a:endParaRPr lang="en-US" altLang="ko-KR" sz="2400" b="1" dirty="0" smtClean="0"/>
          </a:p>
          <a:p>
            <a:pPr marL="182563" lvl="1" indent="0">
              <a:buNone/>
            </a:pPr>
            <a:r>
              <a:rPr lang="en-US" altLang="ko-KR" sz="2000" dirty="0" smtClean="0"/>
              <a:t>(5) </a:t>
            </a:r>
            <a:r>
              <a:rPr lang="ko-KR" altLang="en-US" sz="2000" dirty="0" smtClean="0"/>
              <a:t>피드백</a:t>
            </a:r>
            <a:endParaRPr lang="en-US" altLang="ko-KR" sz="2000" dirty="0" smtClean="0"/>
          </a:p>
          <a:p>
            <a:pPr lvl="2"/>
            <a:r>
              <a:rPr lang="ko-KR" altLang="en-US" sz="2000" b="0" dirty="0" smtClean="0"/>
              <a:t>하나의 체계가 어떻게 적응과 자기관리를 하는가를 설명하기 위한 개념으로</a:t>
            </a:r>
            <a:r>
              <a:rPr lang="en-US" altLang="ko-KR" sz="2000" b="0" dirty="0" smtClean="0"/>
              <a:t>, </a:t>
            </a:r>
            <a:r>
              <a:rPr lang="ko-KR" altLang="en-US" sz="2000" b="0" dirty="0" smtClean="0"/>
              <a:t>정보가 접수되어 처리하는 상호작용의 과정</a:t>
            </a:r>
            <a:endParaRPr lang="en-US" altLang="ko-KR" sz="2000" b="0" dirty="0" smtClean="0"/>
          </a:p>
          <a:p>
            <a:pPr lvl="2"/>
            <a:r>
              <a:rPr lang="ko-KR" altLang="en-US" sz="2000" b="0" dirty="0" smtClean="0"/>
              <a:t>체계는 피드백을 통하여 자신의 기능 수행을 끊임없이 감시하고 적응할 수 있게 됨</a:t>
            </a:r>
            <a:endParaRPr lang="en-US" altLang="ko-KR" sz="2000" b="0" dirty="0" smtClean="0"/>
          </a:p>
          <a:p>
            <a:endParaRPr lang="ko-KR" altLang="en-US" dirty="0"/>
          </a:p>
        </p:txBody>
      </p:sp>
      <p:sp>
        <p:nvSpPr>
          <p:cNvPr id="4" name="직사각형 2">
            <a:extLst>
              <a:ext uri="{FF2B5EF4-FFF2-40B4-BE49-F238E27FC236}">
                <a16:creationId xmlns:a16="http://schemas.microsoft.com/office/drawing/2014/main" id="{4414B6BC-B54D-4674-92C6-00D77AD5C02F}"/>
              </a:ext>
            </a:extLst>
          </p:cNvPr>
          <p:cNvSpPr/>
          <p:nvPr/>
        </p:nvSpPr>
        <p:spPr>
          <a:xfrm>
            <a:off x="755576" y="4149080"/>
            <a:ext cx="7992888" cy="2293437"/>
          </a:xfrm>
          <a:custGeom>
            <a:avLst/>
            <a:gdLst>
              <a:gd name="connsiteX0" fmla="*/ 0 w 7859216"/>
              <a:gd name="connsiteY0" fmla="*/ 0 h 2042412"/>
              <a:gd name="connsiteX1" fmla="*/ 7859216 w 7859216"/>
              <a:gd name="connsiteY1" fmla="*/ 0 h 2042412"/>
              <a:gd name="connsiteX2" fmla="*/ 7859216 w 7859216"/>
              <a:gd name="connsiteY2" fmla="*/ 2042412 h 2042412"/>
              <a:gd name="connsiteX3" fmla="*/ 0 w 7859216"/>
              <a:gd name="connsiteY3" fmla="*/ 2042412 h 2042412"/>
              <a:gd name="connsiteX4" fmla="*/ 0 w 7859216"/>
              <a:gd name="connsiteY4" fmla="*/ 0 h 204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9216" h="2042412" fill="none" extrusionOk="0">
                <a:moveTo>
                  <a:pt x="0" y="0"/>
                </a:moveTo>
                <a:cubicBezTo>
                  <a:pt x="1366273" y="-43004"/>
                  <a:pt x="6438983" y="-21297"/>
                  <a:pt x="7859216" y="0"/>
                </a:cubicBezTo>
                <a:cubicBezTo>
                  <a:pt x="7989749" y="743017"/>
                  <a:pt x="8000415" y="1286117"/>
                  <a:pt x="7859216" y="2042412"/>
                </a:cubicBezTo>
                <a:cubicBezTo>
                  <a:pt x="5398389" y="2103191"/>
                  <a:pt x="1673098" y="2200130"/>
                  <a:pt x="0" y="2042412"/>
                </a:cubicBezTo>
                <a:cubicBezTo>
                  <a:pt x="-11381" y="1728413"/>
                  <a:pt x="33542" y="346524"/>
                  <a:pt x="0" y="0"/>
                </a:cubicBezTo>
                <a:close/>
              </a:path>
              <a:path w="7859216" h="2042412" stroke="0" extrusionOk="0">
                <a:moveTo>
                  <a:pt x="0" y="0"/>
                </a:moveTo>
                <a:cubicBezTo>
                  <a:pt x="2595240" y="-169045"/>
                  <a:pt x="5874082" y="87421"/>
                  <a:pt x="7859216" y="0"/>
                </a:cubicBezTo>
                <a:cubicBezTo>
                  <a:pt x="7848186" y="625718"/>
                  <a:pt x="7969044" y="1352674"/>
                  <a:pt x="7859216" y="2042412"/>
                </a:cubicBezTo>
                <a:cubicBezTo>
                  <a:pt x="6591201" y="2188535"/>
                  <a:pt x="2581859" y="1916265"/>
                  <a:pt x="0" y="2042412"/>
                </a:cubicBezTo>
                <a:cubicBezTo>
                  <a:pt x="21980" y="1690038"/>
                  <a:pt x="77780" y="311664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prstDash val="solid"/>
            <a:extLst>
              <a:ext uri="{C807C97D-BFC1-408E-A445-0C87EB9F89A2}">
                <ask:lineSketchStyleProps xmlns:ask="http://schemas.microsoft.com/office/drawing/2018/sketchyshapes" xmlns="" sd="114704624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altLang="ko-KR" b="0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21173"/>
            <a:ext cx="8570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ko-KR" altLang="en-US" b="0" dirty="0" smtClean="0"/>
              <a:t>정적 피드백</a:t>
            </a:r>
            <a:r>
              <a:rPr lang="en-US" altLang="ko-KR" b="0" dirty="0" smtClean="0"/>
              <a:t>: </a:t>
            </a:r>
            <a:r>
              <a:rPr lang="ko-KR" altLang="en-US" b="0" dirty="0" smtClean="0"/>
              <a:t>기존의 행동 유형들을 정당화시키고 격려하는 것</a:t>
            </a:r>
            <a:endParaRPr lang="en-US" altLang="ko-KR" b="0" dirty="0" smtClean="0"/>
          </a:p>
          <a:p>
            <a:pPr lvl="3"/>
            <a:r>
              <a:rPr lang="ko-KR" altLang="en-US" dirty="0" smtClean="0"/>
              <a:t>부</a:t>
            </a:r>
            <a:r>
              <a:rPr lang="ko-KR" altLang="en-US" b="0" dirty="0" smtClean="0"/>
              <a:t>적 피드백</a:t>
            </a:r>
            <a:r>
              <a:rPr lang="en-US" altLang="ko-KR" b="0" dirty="0" smtClean="0"/>
              <a:t>: </a:t>
            </a:r>
            <a:r>
              <a:rPr lang="ko-KR" altLang="en-US" b="0" dirty="0" smtClean="0"/>
              <a:t>현재의 행동을 방해하거나 무효화함으로써 변화를 장려하는 것</a:t>
            </a:r>
            <a:endParaRPr lang="en-US" altLang="ko-KR" b="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solidFill>
                  <a:schemeClr val="accent4">
                    <a:lumMod val="75000"/>
                  </a:schemeClr>
                </a:solidFill>
              </a:rPr>
              <a:t>항상성을 유지하게 하느냐의 여부</a:t>
            </a:r>
            <a:r>
              <a:rPr lang="en-US" altLang="ko-KR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accent4">
                    <a:lumMod val="75000"/>
                  </a:schemeClr>
                </a:solidFill>
              </a:rPr>
              <a:t>즉 변화 초래 여부가 정적 피드백인지 부적 피드백인지를 결정하는 기준</a:t>
            </a:r>
            <a:endParaRPr lang="en-US" altLang="ko-KR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1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400" b="1" dirty="0" smtClean="0"/>
              <a:t>2) </a:t>
            </a:r>
            <a:r>
              <a:rPr lang="ko-KR" altLang="en-US" sz="2400" b="1" dirty="0" err="1" smtClean="0"/>
              <a:t>체계론적</a:t>
            </a:r>
            <a:r>
              <a:rPr lang="ko-KR" altLang="en-US" sz="2400" b="1" dirty="0" smtClean="0"/>
              <a:t> 관점</a:t>
            </a:r>
            <a:endParaRPr lang="en-US" altLang="ko-KR" sz="2400" b="1" dirty="0" smtClean="0"/>
          </a:p>
          <a:p>
            <a:pPr marL="182563" lvl="1" indent="0">
              <a:buNone/>
            </a:pPr>
            <a:r>
              <a:rPr lang="en-US" altLang="ko-KR" sz="2000" dirty="0" smtClean="0"/>
              <a:t>(6) </a:t>
            </a:r>
            <a:r>
              <a:rPr lang="ko-KR" altLang="en-US" sz="2000" dirty="0" smtClean="0"/>
              <a:t>의사소통</a:t>
            </a:r>
            <a:endParaRPr lang="en-US" altLang="ko-KR" sz="2000" dirty="0" smtClean="0"/>
          </a:p>
          <a:p>
            <a:pPr lvl="2"/>
            <a:r>
              <a:rPr lang="ko-KR" altLang="en-US" sz="1800" b="0" dirty="0" smtClean="0"/>
              <a:t>가족의 상호작용은 가족 구성원 간에 연속적으로 메시지를 교환함으로써</a:t>
            </a:r>
            <a:r>
              <a:rPr lang="en-US" altLang="ko-KR" sz="1800" b="0" dirty="0" smtClean="0"/>
              <a:t>, </a:t>
            </a:r>
            <a:r>
              <a:rPr lang="ko-KR" altLang="en-US" sz="1800" b="0" dirty="0" smtClean="0"/>
              <a:t>즉 의사소통을 함으로써 이루어짐</a:t>
            </a:r>
            <a:endParaRPr lang="en-US" altLang="ko-KR" sz="1800" dirty="0" smtClean="0"/>
          </a:p>
          <a:p>
            <a:pPr lvl="2"/>
            <a:r>
              <a:rPr lang="ko-KR" altLang="en-US" sz="1800" b="0" dirty="0" smtClean="0"/>
              <a:t>의사소통에서 교환되는 메시지 중 이중메시지는 말하는 내용과 말하는 사람의 표정</a:t>
            </a:r>
            <a:r>
              <a:rPr lang="en-US" altLang="ko-KR" sz="1800" b="0" dirty="0" smtClean="0"/>
              <a:t>, </a:t>
            </a:r>
            <a:r>
              <a:rPr lang="ko-KR" altLang="en-US" sz="1800" b="0" dirty="0" smtClean="0"/>
              <a:t>행동</a:t>
            </a:r>
            <a:r>
              <a:rPr lang="en-US" altLang="ko-KR" sz="1800" b="0" dirty="0" smtClean="0"/>
              <a:t>, </a:t>
            </a:r>
            <a:r>
              <a:rPr lang="ko-KR" altLang="en-US" sz="1800" b="0" dirty="0" smtClean="0"/>
              <a:t>억양 등의 전달 과정이 서로 모순되는 경우를 말하며</a:t>
            </a:r>
            <a:r>
              <a:rPr lang="en-US" altLang="ko-KR" sz="1800" b="0" dirty="0" smtClean="0"/>
              <a:t>, </a:t>
            </a:r>
            <a:r>
              <a:rPr lang="ko-KR" altLang="en-US" sz="1800" b="0" dirty="0" smtClean="0"/>
              <a:t>이중메시지가 반복되어 생활화될 경우 가족 내 문제를 야기한다고 봄</a:t>
            </a:r>
            <a:endParaRPr lang="en-US" altLang="ko-KR" sz="1800" b="0" dirty="0" smtClean="0"/>
          </a:p>
          <a:p>
            <a:endParaRPr lang="ko-KR" altLang="en-US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5D6C202D-2700-4B69-9DD6-9086882E4572}"/>
              </a:ext>
            </a:extLst>
          </p:cNvPr>
          <p:cNvGrpSpPr/>
          <p:nvPr/>
        </p:nvGrpSpPr>
        <p:grpSpPr>
          <a:xfrm>
            <a:off x="683568" y="4509120"/>
            <a:ext cx="7715200" cy="1778242"/>
            <a:chOff x="1728118" y="2667494"/>
            <a:chExt cx="11498929" cy="2760414"/>
          </a:xfrm>
        </p:grpSpPr>
        <p:sp>
          <p:nvSpPr>
            <p:cNvPr id="5" name="자유형: 도형 7">
              <a:extLst>
                <a:ext uri="{FF2B5EF4-FFF2-40B4-BE49-F238E27FC236}">
                  <a16:creationId xmlns:a16="http://schemas.microsoft.com/office/drawing/2014/main" id="{BA60CA57-A7DF-415E-BE78-99E0CDD6B2AE}"/>
                </a:ext>
              </a:extLst>
            </p:cNvPr>
            <p:cNvSpPr/>
            <p:nvPr/>
          </p:nvSpPr>
          <p:spPr>
            <a:xfrm>
              <a:off x="2677287" y="2894549"/>
              <a:ext cx="10549760" cy="2533359"/>
            </a:xfrm>
            <a:custGeom>
              <a:avLst/>
              <a:gdLst>
                <a:gd name="connsiteX0" fmla="*/ 0 w 5472684"/>
                <a:gd name="connsiteY0" fmla="*/ 0 h 2756916"/>
                <a:gd name="connsiteX1" fmla="*/ 4094226 w 5472684"/>
                <a:gd name="connsiteY1" fmla="*/ 0 h 2756916"/>
                <a:gd name="connsiteX2" fmla="*/ 5472684 w 5472684"/>
                <a:gd name="connsiteY2" fmla="*/ 1378458 h 2756916"/>
                <a:gd name="connsiteX3" fmla="*/ 4094226 w 5472684"/>
                <a:gd name="connsiteY3" fmla="*/ 2756916 h 2756916"/>
                <a:gd name="connsiteX4" fmla="*/ 0 w 5472684"/>
                <a:gd name="connsiteY4" fmla="*/ 2756916 h 2756916"/>
                <a:gd name="connsiteX5" fmla="*/ 0 w 5472684"/>
                <a:gd name="connsiteY5" fmla="*/ 0 h 275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72684" h="2756916">
                  <a:moveTo>
                    <a:pt x="5472684" y="2756916"/>
                  </a:moveTo>
                  <a:lnTo>
                    <a:pt x="1378458" y="2756916"/>
                  </a:lnTo>
                  <a:lnTo>
                    <a:pt x="0" y="1378458"/>
                  </a:lnTo>
                  <a:lnTo>
                    <a:pt x="1378458" y="0"/>
                  </a:lnTo>
                  <a:lnTo>
                    <a:pt x="5472684" y="0"/>
                  </a:lnTo>
                  <a:lnTo>
                    <a:pt x="5472684" y="2756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4000" tIns="36000" rIns="149352" bIns="36000" numCol="1" spcCol="1270" anchor="ctr" anchorCtr="0">
              <a:noAutofit/>
            </a:bodyPr>
            <a:lstStyle/>
            <a:p>
              <a:pPr marL="0" lvl="1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o-KR" b="0" kern="1200" dirty="0">
                  <a:latin typeface="+mn-ea"/>
                </a:rPr>
                <a:t>가족 구성원이 논리적으로 상호 모순되고</a:t>
              </a:r>
              <a:r>
                <a:rPr lang="en-US" b="0" kern="1200" dirty="0">
                  <a:latin typeface="+mn-ea"/>
                </a:rPr>
                <a:t>, </a:t>
              </a:r>
              <a:r>
                <a:rPr lang="ko-KR" b="0" kern="1200" dirty="0">
                  <a:latin typeface="+mn-ea"/>
                </a:rPr>
                <a:t>일치하지 않는 두 가지 메시지를 동시에 전달하여 이 메시지를 들은 구성원이 두 가지 메시지 중 어떤 것을 따라야 할 지 알 수 없어 혼란에 처한 상황을 의미</a:t>
              </a:r>
              <a:endParaRPr lang="ko-KR" kern="1200" dirty="0">
                <a:latin typeface="+mn-ea"/>
              </a:endParaRPr>
            </a:p>
          </p:txBody>
        </p:sp>
        <p:sp>
          <p:nvSpPr>
            <p:cNvPr id="6" name="타원 5">
              <a:extLst>
                <a:ext uri="{FF2B5EF4-FFF2-40B4-BE49-F238E27FC236}">
                  <a16:creationId xmlns:a16="http://schemas.microsoft.com/office/drawing/2014/main" id="{2C7AE565-146A-4265-BD76-24635E39848F}"/>
                </a:ext>
              </a:extLst>
            </p:cNvPr>
            <p:cNvSpPr/>
            <p:nvPr/>
          </p:nvSpPr>
          <p:spPr>
            <a:xfrm>
              <a:off x="1728118" y="2667494"/>
              <a:ext cx="2756916" cy="275691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5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5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/>
            <a:lstStyle/>
            <a:p>
              <a:pPr algn="ctr"/>
              <a:r>
                <a:rPr lang="ko-KR" altLang="en-US" b="1" dirty="0">
                  <a:solidFill>
                    <a:schemeClr val="accent4">
                      <a:lumMod val="75000"/>
                    </a:schemeClr>
                  </a:solidFill>
                </a:rPr>
                <a:t>이중구속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382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        </a:t>
            </a:r>
          </a:p>
          <a:p>
            <a:endParaRPr lang="en-US" altLang="ko-KR" dirty="0"/>
          </a:p>
          <a:p>
            <a:r>
              <a:rPr lang="en-US" altLang="ko-KR" smtClean="0"/>
              <a:t>           ``THANK YOU~~^^``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153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 사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안녕하세요</a:t>
            </a:r>
            <a:r>
              <a:rPr lang="en-US" altLang="ko-KR" sz="2400" dirty="0" smtClean="0"/>
              <a:t>~^^ </a:t>
            </a:r>
            <a:r>
              <a:rPr lang="ko-KR" altLang="en-US" sz="2400" dirty="0" smtClean="0"/>
              <a:t>국제대학교 </a:t>
            </a:r>
            <a:r>
              <a:rPr lang="ko-KR" altLang="en-US" sz="2400" dirty="0" err="1" smtClean="0"/>
              <a:t>심화반</a:t>
            </a:r>
            <a:r>
              <a:rPr lang="ko-KR" altLang="en-US" sz="2400" dirty="0" smtClean="0"/>
              <a:t> 학생 여러분</a:t>
            </a:r>
            <a:r>
              <a:rPr lang="en-US" altLang="ko-KR" sz="2400" dirty="0" smtClean="0"/>
              <a:t>,</a:t>
            </a:r>
          </a:p>
          <a:p>
            <a:r>
              <a:rPr lang="en-US" altLang="ko-KR" sz="2400" dirty="0" smtClean="0"/>
              <a:t>2020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학기 가족상담 및 치료 를 함께 할 </a:t>
            </a:r>
            <a:r>
              <a:rPr lang="ko-KR" altLang="en-US" sz="2400" dirty="0" err="1" smtClean="0"/>
              <a:t>임현자</a:t>
            </a:r>
            <a:r>
              <a:rPr lang="ko-KR" altLang="en-US" sz="2400" dirty="0" smtClean="0"/>
              <a:t> 교수입니다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dirty="0" smtClean="0"/>
              <a:t>코로나</a:t>
            </a:r>
            <a:r>
              <a:rPr lang="en-US" altLang="ko-KR" sz="2400" dirty="0" smtClean="0"/>
              <a:t>19</a:t>
            </a:r>
            <a:r>
              <a:rPr lang="ko-KR" altLang="en-US" sz="2400" dirty="0" smtClean="0"/>
              <a:t> 바이러스로 여러분과 함께 봄 </a:t>
            </a:r>
            <a:r>
              <a:rPr lang="ko-KR" altLang="en-US" sz="2400" dirty="0"/>
              <a:t>학</a:t>
            </a:r>
            <a:r>
              <a:rPr lang="ko-KR" altLang="en-US" sz="2400" dirty="0" smtClean="0"/>
              <a:t>기를 계획대로 시작하지 못해  너무나 아쉬워요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사회적 거리 두기에 동참하느라 자유롭게 하고자 하는 일들을 뒤로 미루고 참아내고 있는 여러분들이 대단해요</a:t>
            </a:r>
            <a:r>
              <a:rPr lang="en-US" altLang="ko-KR" sz="2400" dirty="0" smtClean="0"/>
              <a:t>!!!</a:t>
            </a:r>
          </a:p>
          <a:p>
            <a:r>
              <a:rPr lang="en-US" altLang="ko-KR" sz="2400" dirty="0"/>
              <a:t> </a:t>
            </a:r>
            <a:r>
              <a:rPr lang="ko-KR" altLang="en-US" sz="2400" dirty="0" err="1" smtClean="0"/>
              <a:t>가족상담및</a:t>
            </a:r>
            <a:r>
              <a:rPr lang="ko-KR" altLang="en-US" sz="2400" dirty="0" smtClean="0"/>
              <a:t> 치료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주차  수업은 </a:t>
            </a:r>
            <a:r>
              <a:rPr lang="en-US" altLang="ko-KR" sz="2400" dirty="0" err="1" smtClean="0"/>
              <a:t>ppt</a:t>
            </a:r>
            <a:r>
              <a:rPr lang="ko-KR" altLang="en-US" sz="2400" dirty="0" smtClean="0"/>
              <a:t>자료로 온 </a:t>
            </a:r>
            <a:r>
              <a:rPr lang="ko-KR" altLang="en-US" sz="2400" dirty="0" err="1" smtClean="0"/>
              <a:t>라인으로진행되고</a:t>
            </a:r>
            <a:r>
              <a:rPr lang="en-US" altLang="ko-KR" sz="2400" dirty="0" smtClean="0"/>
              <a:t>  </a:t>
            </a:r>
            <a:r>
              <a:rPr lang="ko-KR" altLang="en-US" sz="2400" dirty="0" smtClean="0"/>
              <a:t>부족한 내용 및 설명은 개학 후 오프라인으로</a:t>
            </a:r>
            <a:endParaRPr lang="en-US" altLang="ko-KR" sz="2400" dirty="0" smtClean="0"/>
          </a:p>
          <a:p>
            <a:r>
              <a:rPr lang="ko-KR" altLang="en-US" sz="2400" dirty="0" err="1" smtClean="0"/>
              <a:t>보충할께요</a:t>
            </a:r>
            <a:r>
              <a:rPr lang="en-US" altLang="ko-KR" sz="2400" dirty="0" smtClean="0"/>
              <a:t>.  </a:t>
            </a:r>
            <a:r>
              <a:rPr lang="ko-KR" altLang="en-US" sz="2400" dirty="0" smtClean="0"/>
              <a:t>건강하게 밝은 모습으로 만나요</a:t>
            </a:r>
            <a:r>
              <a:rPr lang="en-US" altLang="ko-KR" sz="2400" dirty="0" smtClean="0"/>
              <a:t>!</a:t>
            </a:r>
          </a:p>
          <a:p>
            <a:r>
              <a:rPr lang="ko-KR" altLang="en-US" sz="2400" dirty="0" smtClean="0"/>
              <a:t>감사합니다</a:t>
            </a:r>
            <a:r>
              <a:rPr lang="en-US" altLang="ko-KR" sz="2400" smtClean="0"/>
              <a:t>.</a:t>
            </a:r>
            <a:r>
              <a:rPr lang="ko-KR" altLang="en-US" sz="2400" smtClean="0"/>
              <a:t>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8246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 가족치료의 이해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1.</a:t>
            </a:r>
            <a:r>
              <a:rPr lang="ko-KR" altLang="en-US" b="1" dirty="0" smtClean="0"/>
              <a:t>가족치료의 정의와 </a:t>
            </a:r>
            <a:r>
              <a:rPr lang="ko-KR" altLang="en-US" b="1" dirty="0" err="1" smtClean="0"/>
              <a:t>체계론적</a:t>
            </a:r>
            <a:r>
              <a:rPr lang="ko-KR" altLang="en-US" b="1" dirty="0" smtClean="0"/>
              <a:t> 관점</a:t>
            </a:r>
            <a:endParaRPr lang="en-US" altLang="ko-KR" b="1" dirty="0" smtClean="0"/>
          </a:p>
          <a:p>
            <a:r>
              <a:rPr lang="en-US" altLang="ko-KR" dirty="0"/>
              <a:t> </a:t>
            </a:r>
            <a:r>
              <a:rPr lang="en-US" altLang="ko-KR" sz="2400" b="1" dirty="0" smtClean="0"/>
              <a:t>1)</a:t>
            </a:r>
            <a:r>
              <a:rPr lang="ko-KR" altLang="en-US" sz="2400" b="1" dirty="0" smtClean="0"/>
              <a:t>가족치료의 정의</a:t>
            </a:r>
            <a:endParaRPr lang="en-US" altLang="ko-KR" sz="2400" b="1" dirty="0" smtClean="0"/>
          </a:p>
          <a:p>
            <a:endParaRPr lang="ko-KR" altLang="en-US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9C9C677A-9846-41B8-B4B8-7328CB0205D5}"/>
              </a:ext>
            </a:extLst>
          </p:cNvPr>
          <p:cNvGrpSpPr/>
          <p:nvPr/>
        </p:nvGrpSpPr>
        <p:grpSpPr>
          <a:xfrm>
            <a:off x="452230" y="3140968"/>
            <a:ext cx="8229600" cy="3384376"/>
            <a:chOff x="457200" y="2564904"/>
            <a:chExt cx="8229600" cy="338437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167EB5D0-7C45-48D7-ACA7-9D181E89B17B}"/>
                </a:ext>
              </a:extLst>
            </p:cNvPr>
            <p:cNvSpPr/>
            <p:nvPr/>
          </p:nvSpPr>
          <p:spPr>
            <a:xfrm>
              <a:off x="457200" y="2852936"/>
              <a:ext cx="8229600" cy="3096344"/>
            </a:xfrm>
            <a:prstGeom prst="rect">
              <a:avLst/>
            </a:prstGeom>
            <a:noFill/>
            <a:ln>
              <a:solidFill>
                <a:srgbClr val="96C6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1EE28460-1136-4ECF-84C3-9D3190722C72}"/>
                </a:ext>
              </a:extLst>
            </p:cNvPr>
            <p:cNvGrpSpPr/>
            <p:nvPr/>
          </p:nvGrpSpPr>
          <p:grpSpPr>
            <a:xfrm>
              <a:off x="457200" y="2564904"/>
              <a:ext cx="8229600" cy="2704765"/>
              <a:chOff x="457200" y="2246552"/>
              <a:chExt cx="8229600" cy="2704765"/>
            </a:xfrm>
          </p:grpSpPr>
          <p:sp>
            <p:nvSpPr>
              <p:cNvPr id="7" name="사각형: 둥근 모서리 7">
                <a:extLst>
                  <a:ext uri="{FF2B5EF4-FFF2-40B4-BE49-F238E27FC236}">
                    <a16:creationId xmlns:a16="http://schemas.microsoft.com/office/drawing/2014/main" id="{C77A92F4-D153-46F4-A6F6-F490E43CEA90}"/>
                  </a:ext>
                </a:extLst>
              </p:cNvPr>
              <p:cNvSpPr/>
              <p:nvPr/>
            </p:nvSpPr>
            <p:spPr>
              <a:xfrm>
                <a:off x="683568" y="2246552"/>
                <a:ext cx="2952328" cy="576064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  <a:alpha val="90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0000" numCol="1" spcCol="1270" anchor="ctr" anchorCtr="0">
                <a:noAutofit/>
              </a:bodyPr>
              <a:lstStyle/>
              <a:p>
                <a:pPr marL="0" lvl="0" indent="0" algn="ctr" defTabSz="10668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ko-KR" altLang="en-US" sz="2000" b="1" kern="1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가족치료</a:t>
                </a:r>
              </a:p>
            </p:txBody>
          </p:sp>
          <p:sp>
            <p:nvSpPr>
              <p:cNvPr id="8" name="자유형: 도형 8">
                <a:extLst>
                  <a:ext uri="{FF2B5EF4-FFF2-40B4-BE49-F238E27FC236}">
                    <a16:creationId xmlns:a16="http://schemas.microsoft.com/office/drawing/2014/main" id="{68BA9D5C-49DE-4B01-9997-0267C15B6B12}"/>
                  </a:ext>
                </a:extLst>
              </p:cNvPr>
              <p:cNvSpPr/>
              <p:nvPr/>
            </p:nvSpPr>
            <p:spPr>
              <a:xfrm>
                <a:off x="457200" y="3101255"/>
                <a:ext cx="8229600" cy="1850062"/>
              </a:xfrm>
              <a:custGeom>
                <a:avLst/>
                <a:gdLst>
                  <a:gd name="connsiteX0" fmla="*/ 0 w 8229600"/>
                  <a:gd name="connsiteY0" fmla="*/ 0 h 1850062"/>
                  <a:gd name="connsiteX1" fmla="*/ 8229600 w 8229600"/>
                  <a:gd name="connsiteY1" fmla="*/ 0 h 1850062"/>
                  <a:gd name="connsiteX2" fmla="*/ 8229600 w 8229600"/>
                  <a:gd name="connsiteY2" fmla="*/ 1850062 h 1850062"/>
                  <a:gd name="connsiteX3" fmla="*/ 0 w 8229600"/>
                  <a:gd name="connsiteY3" fmla="*/ 1850062 h 1850062"/>
                  <a:gd name="connsiteX4" fmla="*/ 0 w 8229600"/>
                  <a:gd name="connsiteY4" fmla="*/ 0 h 1850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29600" h="1850062">
                    <a:moveTo>
                      <a:pt x="0" y="0"/>
                    </a:moveTo>
                    <a:lnTo>
                      <a:pt x="8229600" y="0"/>
                    </a:lnTo>
                    <a:lnTo>
                      <a:pt x="8229600" y="1850062"/>
                    </a:lnTo>
                    <a:lnTo>
                      <a:pt x="0" y="185006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1290" tIns="25400" rIns="142240" bIns="25400" numCol="1" spcCol="1270" anchor="t" anchorCtr="0">
                <a:noAutofit/>
              </a:bodyPr>
              <a:lstStyle/>
              <a:p>
                <a:pPr marL="228600" lvl="1" indent="-228600" algn="l" defTabSz="889000" latinLnBrk="1">
                  <a:lnSpc>
                    <a:spcPct val="150000"/>
                  </a:lnSpc>
                  <a:spcBef>
                    <a:spcPct val="0"/>
                  </a:spcBef>
                  <a:spcAft>
                    <a:spcPct val="20000"/>
                  </a:spcAft>
                  <a:buChar char="•"/>
                </a:pPr>
                <a:r>
                  <a:rPr lang="ko-KR" altLang="en-US" b="0" kern="1200" dirty="0"/>
                  <a:t>가족에서 제기된 다양한 문제에 대해 가족관계에 개입하여 해결하는 전문적인 상담방법</a:t>
                </a:r>
                <a:endParaRPr lang="ko-KR" altLang="en-US" kern="1200" dirty="0"/>
              </a:p>
              <a:p>
                <a:pPr marL="228600" lvl="1" indent="-228600" algn="l" defTabSz="889000" latinLnBrk="1">
                  <a:lnSpc>
                    <a:spcPct val="150000"/>
                  </a:lnSpc>
                  <a:spcBef>
                    <a:spcPct val="0"/>
                  </a:spcBef>
                  <a:spcAft>
                    <a:spcPct val="20000"/>
                  </a:spcAft>
                  <a:buChar char="•"/>
                </a:pPr>
                <a:r>
                  <a:rPr lang="ko-KR" altLang="en-US" b="0" kern="1200" dirty="0"/>
                  <a:t>가족을 단위로 그 체계 속의 상호작용에 개입</a:t>
                </a:r>
                <a:endParaRPr lang="ko-KR" altLang="en-US" kern="1200" dirty="0"/>
              </a:p>
              <a:p>
                <a:pPr marL="228600" lvl="1" indent="-228600" algn="l" defTabSz="889000" latinLnBrk="1">
                  <a:lnSpc>
                    <a:spcPct val="150000"/>
                  </a:lnSpc>
                  <a:spcBef>
                    <a:spcPct val="0"/>
                  </a:spcBef>
                  <a:spcAft>
                    <a:spcPct val="20000"/>
                  </a:spcAft>
                  <a:buChar char="•"/>
                </a:pPr>
                <a:r>
                  <a:rPr lang="ko-KR" altLang="en-US" b="0" kern="1200" dirty="0"/>
                  <a:t>전체 가족의 역동에 변화를 가져오도록 하는 치료적 접근</a:t>
                </a:r>
                <a:endParaRPr lang="ko-KR" altLang="en-US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105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C63387E3-9B65-4AD6-875E-91472B2B7778}"/>
              </a:ext>
            </a:extLst>
          </p:cNvPr>
          <p:cNvGrpSpPr/>
          <p:nvPr/>
        </p:nvGrpSpPr>
        <p:grpSpPr>
          <a:xfrm>
            <a:off x="457200" y="2308411"/>
            <a:ext cx="8229600" cy="2704765"/>
            <a:chOff x="457200" y="2564904"/>
            <a:chExt cx="8229600" cy="2704765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167EB5D0-7C45-48D7-ACA7-9D181E89B17B}"/>
                </a:ext>
              </a:extLst>
            </p:cNvPr>
            <p:cNvSpPr/>
            <p:nvPr/>
          </p:nvSpPr>
          <p:spPr>
            <a:xfrm>
              <a:off x="457200" y="2852936"/>
              <a:ext cx="8229600" cy="1850062"/>
            </a:xfrm>
            <a:prstGeom prst="rect">
              <a:avLst/>
            </a:prstGeom>
            <a:noFill/>
            <a:ln>
              <a:solidFill>
                <a:srgbClr val="96C6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1EE28460-1136-4ECF-84C3-9D3190722C72}"/>
                </a:ext>
              </a:extLst>
            </p:cNvPr>
            <p:cNvGrpSpPr/>
            <p:nvPr/>
          </p:nvGrpSpPr>
          <p:grpSpPr>
            <a:xfrm>
              <a:off x="457200" y="2564904"/>
              <a:ext cx="8229600" cy="2704765"/>
              <a:chOff x="457200" y="2246552"/>
              <a:chExt cx="8229600" cy="2704765"/>
            </a:xfrm>
          </p:grpSpPr>
          <p:sp>
            <p:nvSpPr>
              <p:cNvPr id="14" name="사각형: 둥근 모서리 7">
                <a:extLst>
                  <a:ext uri="{FF2B5EF4-FFF2-40B4-BE49-F238E27FC236}">
                    <a16:creationId xmlns:a16="http://schemas.microsoft.com/office/drawing/2014/main" id="{C77A92F4-D153-46F4-A6F6-F490E43CEA90}"/>
                  </a:ext>
                </a:extLst>
              </p:cNvPr>
              <p:cNvSpPr/>
              <p:nvPr/>
            </p:nvSpPr>
            <p:spPr>
              <a:xfrm>
                <a:off x="683568" y="2246552"/>
                <a:ext cx="2952328" cy="576064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  <a:alpha val="90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0000" numCol="1" spcCol="1270" anchor="ctr" anchorCtr="0">
                <a:noAutofit/>
              </a:bodyPr>
              <a:lstStyle/>
              <a:p>
                <a:pPr marL="0" lvl="0" indent="0" algn="ctr" defTabSz="10668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ko-KR" altLang="en-US" sz="2000" b="1" kern="1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가족치료의 목적</a:t>
                </a:r>
              </a:p>
            </p:txBody>
          </p:sp>
          <p:sp>
            <p:nvSpPr>
              <p:cNvPr id="15" name="자유형: 도형 8">
                <a:extLst>
                  <a:ext uri="{FF2B5EF4-FFF2-40B4-BE49-F238E27FC236}">
                    <a16:creationId xmlns:a16="http://schemas.microsoft.com/office/drawing/2014/main" id="{68BA9D5C-49DE-4B01-9997-0267C15B6B12}"/>
                  </a:ext>
                </a:extLst>
              </p:cNvPr>
              <p:cNvSpPr/>
              <p:nvPr/>
            </p:nvSpPr>
            <p:spPr>
              <a:xfrm>
                <a:off x="457200" y="3101255"/>
                <a:ext cx="8229600" cy="1850062"/>
              </a:xfrm>
              <a:custGeom>
                <a:avLst/>
                <a:gdLst>
                  <a:gd name="connsiteX0" fmla="*/ 0 w 8229600"/>
                  <a:gd name="connsiteY0" fmla="*/ 0 h 1850062"/>
                  <a:gd name="connsiteX1" fmla="*/ 8229600 w 8229600"/>
                  <a:gd name="connsiteY1" fmla="*/ 0 h 1850062"/>
                  <a:gd name="connsiteX2" fmla="*/ 8229600 w 8229600"/>
                  <a:gd name="connsiteY2" fmla="*/ 1850062 h 1850062"/>
                  <a:gd name="connsiteX3" fmla="*/ 0 w 8229600"/>
                  <a:gd name="connsiteY3" fmla="*/ 1850062 h 1850062"/>
                  <a:gd name="connsiteX4" fmla="*/ 0 w 8229600"/>
                  <a:gd name="connsiteY4" fmla="*/ 0 h 1850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29600" h="1850062">
                    <a:moveTo>
                      <a:pt x="0" y="0"/>
                    </a:moveTo>
                    <a:lnTo>
                      <a:pt x="8229600" y="0"/>
                    </a:lnTo>
                    <a:lnTo>
                      <a:pt x="8229600" y="1850062"/>
                    </a:lnTo>
                    <a:lnTo>
                      <a:pt x="0" y="185006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1290" tIns="25400" rIns="142240" bIns="25400" numCol="1" spcCol="1270" anchor="t" anchorCtr="0">
                <a:noAutofit/>
              </a:bodyPr>
              <a:lstStyle/>
              <a:p>
                <a:pPr marL="228600" lvl="1" indent="-228600" defTabSz="889000">
                  <a:lnSpc>
                    <a:spcPct val="150000"/>
                  </a:lnSpc>
                  <a:spcBef>
                    <a:spcPct val="0"/>
                  </a:spcBef>
                  <a:spcAft>
                    <a:spcPct val="20000"/>
                  </a:spcAft>
                  <a:buFontTx/>
                  <a:buChar char="•"/>
                </a:pPr>
                <a:r>
                  <a:rPr lang="ko-KR" altLang="en-US" dirty="0"/>
                  <a:t>가족체계이론에 입각하여 가족을 하나의 체계로 다루며</a:t>
                </a:r>
                <a:r>
                  <a:rPr lang="en-US" altLang="ko-KR" dirty="0"/>
                  <a:t>, </a:t>
                </a:r>
                <a:r>
                  <a:rPr lang="ko-KR" altLang="en-US" dirty="0"/>
                  <a:t>가족체계 내의 상호작용을 개선</a:t>
                </a:r>
                <a:endParaRPr lang="en-US" altLang="ko-KR" dirty="0"/>
              </a:p>
            </p:txBody>
          </p:sp>
        </p:grpSp>
      </p:grp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4C841AC5-7DAD-49AF-B37D-53F933CEE44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2352" y="4653136"/>
            <a:ext cx="8229600" cy="1451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9875" indent="-269875" algn="l" defTabSz="914400" rtl="0" eaLnBrk="1" latinLnBrk="1" hangingPunct="1">
              <a:lnSpc>
                <a:spcPct val="150000"/>
              </a:lnSpc>
              <a:spcBef>
                <a:spcPct val="20000"/>
              </a:spcBef>
              <a:buFont typeface="나눔명조" pitchFamily="18" charset="-127"/>
              <a:buChar char="–"/>
              <a:defRPr sz="2000" b="1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57188" indent="-174625" algn="l" defTabSz="914400" rtl="0" eaLnBrk="1" latin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1800" b="0" kern="1200">
                <a:solidFill>
                  <a:schemeClr val="tx1"/>
                </a:solidFill>
                <a:latin typeface="+mn-ea"/>
                <a:ea typeface="+mn-ea"/>
                <a:cs typeface="한컴돋움" pitchFamily="18" charset="2"/>
              </a:defRPr>
            </a:lvl2pPr>
            <a:lvl3pPr marL="539750" indent="-182563" algn="l" defTabSz="914400" rtl="0" eaLnBrk="1" latinLnBrk="1" hangingPunct="1">
              <a:lnSpc>
                <a:spcPct val="150000"/>
              </a:lnSpc>
              <a:spcBef>
                <a:spcPct val="20000"/>
              </a:spcBef>
              <a:buFont typeface="나눔명조" pitchFamily="18" charset="-127"/>
              <a:buChar char="–"/>
              <a:defRPr sz="1800" b="0" kern="1200">
                <a:solidFill>
                  <a:schemeClr val="tx1"/>
                </a:solidFill>
                <a:latin typeface="+mn-ea"/>
                <a:ea typeface="+mn-ea"/>
                <a:cs typeface="한컴돋움" pitchFamily="18" charset="2"/>
              </a:defRPr>
            </a:lvl3pPr>
            <a:lvl4pPr marL="714375" indent="-174625" algn="l" defTabSz="914400" rtl="0" eaLnBrk="1" latin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1800" b="0" kern="1200">
                <a:solidFill>
                  <a:schemeClr val="tx1"/>
                </a:solidFill>
                <a:latin typeface="+mn-ea"/>
                <a:ea typeface="+mn-ea"/>
                <a:cs typeface="한컴돋움" pitchFamily="18" charset="2"/>
              </a:defRPr>
            </a:lvl4pPr>
            <a:lvl5pPr marL="896938" indent="-182563" algn="l" defTabSz="914400" rtl="0" eaLnBrk="1" latin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1800" b="0" kern="1200">
                <a:solidFill>
                  <a:schemeClr val="tx1"/>
                </a:solidFill>
                <a:latin typeface="+mn-ea"/>
                <a:ea typeface="+mn-ea"/>
                <a:cs typeface="한컴돋움" pitchFamily="18" charset="2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가족체계라는 맥락 속에서 체계 안팎의 상호작용을 이해하려는 접근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문제를 둘러싼 관련 하위체계 간의 행동패턴에 관심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한 개인이 문제의 가족 구성원으로 낙인 찍히지 않음</a:t>
            </a:r>
            <a:endParaRPr lang="en-US" altLang="ko-KR" dirty="0" err="1"/>
          </a:p>
        </p:txBody>
      </p:sp>
    </p:spTree>
    <p:extLst>
      <p:ext uri="{BB962C8B-B14F-4D97-AF65-F5344CB8AC3E}">
        <p14:creationId xmlns:p14="http://schemas.microsoft.com/office/powerpoint/2010/main" val="151198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가족치료의 정의와 </a:t>
            </a:r>
            <a:r>
              <a:rPr lang="ko-KR" altLang="en-US" dirty="0" err="1" smtClean="0"/>
              <a:t>체계론적</a:t>
            </a:r>
            <a:r>
              <a:rPr lang="ko-KR" altLang="en-US" dirty="0" smtClean="0"/>
              <a:t> 접근</a:t>
            </a:r>
            <a:endParaRPr lang="ko-KR" altLang="en-US" dirty="0"/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F7F6E288-1D7D-428B-8F46-B28664BF38B8}"/>
              </a:ext>
            </a:extLst>
          </p:cNvPr>
          <p:cNvSpPr txBox="1">
            <a:spLocks/>
          </p:cNvSpPr>
          <p:nvPr/>
        </p:nvSpPr>
        <p:spPr>
          <a:xfrm>
            <a:off x="457200" y="1484784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altLang="ko-KR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6C33246D-8330-46D6-89C6-F20D95598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400" b="1" dirty="0"/>
              <a:t>2) </a:t>
            </a:r>
            <a:r>
              <a:rPr lang="ko-KR" altLang="en-US" sz="2400" b="1" dirty="0" err="1" smtClean="0"/>
              <a:t>체계론적</a:t>
            </a:r>
            <a:r>
              <a:rPr lang="ko-KR" altLang="en-US" sz="2400" b="1" dirty="0" smtClean="0"/>
              <a:t> 관점</a:t>
            </a:r>
            <a:endParaRPr lang="en-US" altLang="ko-KR" sz="2400" b="1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6" name="내용 개체 틀 4">
            <a:extLst>
              <a:ext uri="{FF2B5EF4-FFF2-40B4-BE49-F238E27FC236}">
                <a16:creationId xmlns:a16="http://schemas.microsoft.com/office/drawing/2014/main" id="{6C33246D-8330-46D6-89C6-F20D955985D5}"/>
              </a:ext>
            </a:extLst>
          </p:cNvPr>
          <p:cNvSpPr txBox="1">
            <a:spLocks/>
          </p:cNvSpPr>
          <p:nvPr/>
        </p:nvSpPr>
        <p:spPr>
          <a:xfrm>
            <a:off x="609600" y="1637184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altLang="ko-KR" dirty="0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0E46BA97-3974-459C-9335-2D4120DB6934}"/>
              </a:ext>
            </a:extLst>
          </p:cNvPr>
          <p:cNvGrpSpPr/>
          <p:nvPr/>
        </p:nvGrpSpPr>
        <p:grpSpPr>
          <a:xfrm>
            <a:off x="719349" y="2780928"/>
            <a:ext cx="7967451" cy="2592288"/>
            <a:chOff x="3803079" y="2821178"/>
            <a:chExt cx="7967451" cy="2592288"/>
          </a:xfrm>
        </p:grpSpPr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id="{79218EFA-B8D2-4C01-BC38-DE9A316B06D7}"/>
                </a:ext>
              </a:extLst>
            </p:cNvPr>
            <p:cNvSpPr/>
            <p:nvPr/>
          </p:nvSpPr>
          <p:spPr>
            <a:xfrm>
              <a:off x="3803079" y="2821178"/>
              <a:ext cx="1863715" cy="1863715"/>
            </a:xfrm>
            <a:custGeom>
              <a:avLst/>
              <a:gdLst>
                <a:gd name="connsiteX0" fmla="*/ 0 w 1863715"/>
                <a:gd name="connsiteY0" fmla="*/ 931858 h 1863715"/>
                <a:gd name="connsiteX1" fmla="*/ 931858 w 1863715"/>
                <a:gd name="connsiteY1" fmla="*/ 0 h 1863715"/>
                <a:gd name="connsiteX2" fmla="*/ 1863716 w 1863715"/>
                <a:gd name="connsiteY2" fmla="*/ 931858 h 1863715"/>
                <a:gd name="connsiteX3" fmla="*/ 931858 w 1863715"/>
                <a:gd name="connsiteY3" fmla="*/ 1863716 h 1863715"/>
                <a:gd name="connsiteX4" fmla="*/ 0 w 1863715"/>
                <a:gd name="connsiteY4" fmla="*/ 931858 h 186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3715" h="1863715">
                  <a:moveTo>
                    <a:pt x="0" y="931858"/>
                  </a:moveTo>
                  <a:cubicBezTo>
                    <a:pt x="0" y="417207"/>
                    <a:pt x="417207" y="0"/>
                    <a:pt x="931858" y="0"/>
                  </a:cubicBezTo>
                  <a:cubicBezTo>
                    <a:pt x="1446509" y="0"/>
                    <a:pt x="1863716" y="417207"/>
                    <a:pt x="1863716" y="931858"/>
                  </a:cubicBezTo>
                  <a:cubicBezTo>
                    <a:pt x="1863716" y="1446509"/>
                    <a:pt x="1446509" y="1863716"/>
                    <a:pt x="931858" y="1863716"/>
                  </a:cubicBezTo>
                  <a:cubicBezTo>
                    <a:pt x="417207" y="1863716"/>
                    <a:pt x="0" y="1446509"/>
                    <a:pt x="0" y="9318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3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4050" tIns="304050" rIns="304050" bIns="304050" numCol="1" spcCol="1270" anchor="ctr" anchorCtr="0">
              <a:noAutofit/>
            </a:bodyPr>
            <a:lstStyle/>
            <a:p>
              <a:pPr marL="0" lvl="0" indent="0" algn="ctr" defTabSz="21780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o-KR" sz="2000" b="1" kern="1200" dirty="0">
                  <a:solidFill>
                    <a:schemeClr val="tx1"/>
                  </a:solidFill>
                </a:rPr>
                <a:t>체계</a:t>
              </a: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481FBF1-7D87-4796-AF18-D787952C24A8}"/>
                </a:ext>
              </a:extLst>
            </p:cNvPr>
            <p:cNvSpPr/>
            <p:nvPr/>
          </p:nvSpPr>
          <p:spPr>
            <a:xfrm>
              <a:off x="5889392" y="3549751"/>
              <a:ext cx="5881138" cy="1863715"/>
            </a:xfrm>
            <a:custGeom>
              <a:avLst/>
              <a:gdLst>
                <a:gd name="connsiteX0" fmla="*/ 0 w 2795572"/>
                <a:gd name="connsiteY0" fmla="*/ 0 h 1863715"/>
                <a:gd name="connsiteX1" fmla="*/ 2795572 w 2795572"/>
                <a:gd name="connsiteY1" fmla="*/ 0 h 1863715"/>
                <a:gd name="connsiteX2" fmla="*/ 2795572 w 2795572"/>
                <a:gd name="connsiteY2" fmla="*/ 1863715 h 1863715"/>
                <a:gd name="connsiteX3" fmla="*/ 0 w 2795572"/>
                <a:gd name="connsiteY3" fmla="*/ 1863715 h 1863715"/>
                <a:gd name="connsiteX4" fmla="*/ 0 w 2795572"/>
                <a:gd name="connsiteY4" fmla="*/ 0 h 186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5572" h="1863715">
                  <a:moveTo>
                    <a:pt x="0" y="0"/>
                  </a:moveTo>
                  <a:lnTo>
                    <a:pt x="2795572" y="0"/>
                  </a:lnTo>
                  <a:lnTo>
                    <a:pt x="2795572" y="1863715"/>
                  </a:lnTo>
                  <a:lnTo>
                    <a:pt x="0" y="18637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85750" lvl="1" indent="-285750" algn="l" defTabSz="400050" latinLnBrk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ko-KR" b="0" kern="1200" dirty="0">
                  <a:solidFill>
                    <a:schemeClr val="tx1"/>
                  </a:solidFill>
                  <a:latin typeface="+mn-ea"/>
                </a:rPr>
                <a:t>외부환경과 상호작용하면서 자신을 유지한다고 주장하는 생물학적 이론</a:t>
              </a:r>
              <a:endParaRPr lang="ko-KR" kern="1200" dirty="0">
                <a:solidFill>
                  <a:schemeClr val="tx1"/>
                </a:solidFill>
                <a:latin typeface="+mn-ea"/>
              </a:endParaRPr>
            </a:p>
            <a:p>
              <a:pPr marL="285750" lvl="1" indent="-285750" algn="l" defTabSz="400050" latinLnBrk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ko-KR" b="0" kern="1200" dirty="0">
                  <a:solidFill>
                    <a:schemeClr val="tx1"/>
                  </a:solidFill>
                  <a:latin typeface="+mn-ea"/>
                </a:rPr>
                <a:t>점차적으로 인간과 환경의 상호작용을 중시하는 다양한 학문 분야에 중요한 영향을 미침</a:t>
              </a:r>
              <a:endParaRPr lang="ko-KR" kern="1200" dirty="0">
                <a:solidFill>
                  <a:schemeClr val="tx1"/>
                </a:solidFill>
                <a:latin typeface="+mn-ea"/>
              </a:endParaRPr>
            </a:p>
            <a:p>
              <a:pPr marL="285750" lvl="1" indent="-285750" algn="l" defTabSz="400050" latinLnBrk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ko-KR" b="0" kern="1200" dirty="0">
                  <a:solidFill>
                    <a:schemeClr val="tx1"/>
                  </a:solidFill>
                  <a:latin typeface="+mn-ea"/>
                </a:rPr>
                <a:t>체계 내의 구성요소 사이의 상호작용과 규칙을 강조</a:t>
              </a:r>
              <a:endParaRPr lang="ko-KR" kern="1200" dirty="0">
                <a:solidFill>
                  <a:schemeClr val="tx1"/>
                </a:solidFill>
                <a:latin typeface="+mn-ea"/>
              </a:endParaRPr>
            </a:p>
            <a:p>
              <a:pPr marL="285750" lvl="1" indent="-285750" algn="l" defTabSz="400050" latinLnBrk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ko-KR" b="0" kern="1200" dirty="0">
                  <a:solidFill>
                    <a:schemeClr val="tx1"/>
                  </a:solidFill>
                  <a:latin typeface="+mn-ea"/>
                </a:rPr>
                <a:t>체계의 정보처리</a:t>
              </a:r>
              <a:r>
                <a:rPr lang="en-US" b="0" kern="1200" dirty="0">
                  <a:solidFill>
                    <a:schemeClr val="tx1"/>
                  </a:solidFill>
                  <a:latin typeface="+mn-ea"/>
                </a:rPr>
                <a:t>,</a:t>
              </a:r>
              <a:r>
                <a:rPr lang="ko-KR" b="0" kern="1200" dirty="0">
                  <a:solidFill>
                    <a:schemeClr val="tx1"/>
                  </a:solidFill>
                  <a:latin typeface="+mn-ea"/>
                </a:rPr>
                <a:t> 변화된 환경에의 적응</a:t>
              </a:r>
              <a:r>
                <a:rPr lang="en-US" b="0" kern="1200" dirty="0">
                  <a:solidFill>
                    <a:schemeClr val="tx1"/>
                  </a:solidFill>
                  <a:latin typeface="+mn-ea"/>
                </a:rPr>
                <a:t>, </a:t>
              </a:r>
              <a:r>
                <a:rPr lang="ko-KR" b="0" kern="1200" dirty="0">
                  <a:solidFill>
                    <a:schemeClr val="tx1"/>
                  </a:solidFill>
                  <a:latin typeface="+mn-ea"/>
                </a:rPr>
                <a:t>자기조직</a:t>
              </a:r>
              <a:r>
                <a:rPr lang="en-US" b="0" kern="1200" dirty="0">
                  <a:solidFill>
                    <a:schemeClr val="tx1"/>
                  </a:solidFill>
                  <a:latin typeface="+mn-ea"/>
                </a:rPr>
                <a:t>, </a:t>
              </a:r>
              <a:r>
                <a:rPr lang="ko-KR" b="0" kern="1200" dirty="0">
                  <a:solidFill>
                    <a:schemeClr val="tx1"/>
                  </a:solidFill>
                  <a:latin typeface="+mn-ea"/>
                </a:rPr>
                <a:t>자기유지 등 체계의 기능적 규칙과 구조적 규칙을 발견하는 데 관심</a:t>
              </a:r>
              <a:endParaRPr lang="ko-KR" kern="1200" dirty="0">
                <a:solidFill>
                  <a:schemeClr val="tx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421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400" b="1" dirty="0" smtClean="0"/>
              <a:t>2) </a:t>
            </a:r>
            <a:r>
              <a:rPr lang="ko-KR" altLang="en-US" sz="2400" b="1" dirty="0" err="1" smtClean="0"/>
              <a:t>체계론적</a:t>
            </a:r>
            <a:r>
              <a:rPr lang="ko-KR" altLang="en-US" sz="2400" b="1" dirty="0" smtClean="0"/>
              <a:t> 관점</a:t>
            </a:r>
            <a:endParaRPr lang="en-US" altLang="ko-KR" sz="2400" b="1" dirty="0" smtClean="0"/>
          </a:p>
          <a:p>
            <a:pPr lvl="1"/>
            <a:r>
              <a:rPr lang="ko-KR" altLang="en-US" sz="2000" dirty="0" smtClean="0"/>
              <a:t>전통적인 심리치료적 접근</a:t>
            </a:r>
            <a:endParaRPr lang="en-US" altLang="ko-KR" sz="2000" dirty="0" smtClean="0"/>
          </a:p>
          <a:p>
            <a:pPr lvl="2"/>
            <a:r>
              <a:rPr lang="ko-KR" altLang="en-US" dirty="0" smtClean="0"/>
              <a:t>아동기의 부모</a:t>
            </a:r>
            <a:r>
              <a:rPr lang="en-US" altLang="ko-KR" dirty="0" smtClean="0"/>
              <a:t>-</a:t>
            </a:r>
            <a:r>
              <a:rPr lang="ko-KR" altLang="en-US" dirty="0" smtClean="0"/>
              <a:t>자녀 관계가 성인이 된 후 개인에게 미치는 영향에 관심</a:t>
            </a:r>
            <a:endParaRPr lang="en-US" altLang="ko-KR" dirty="0" smtClean="0"/>
          </a:p>
          <a:p>
            <a:pPr lvl="1"/>
            <a:r>
              <a:rPr lang="ko-KR" altLang="en-US" sz="2000" dirty="0" smtClean="0"/>
              <a:t>가족치료</a:t>
            </a:r>
            <a:endParaRPr lang="en-US" altLang="ko-KR" sz="2000" dirty="0" smtClean="0"/>
          </a:p>
          <a:p>
            <a:pPr lvl="2"/>
            <a:r>
              <a:rPr lang="ko-KR" altLang="en-US" dirty="0" smtClean="0"/>
              <a:t>치료와 변화의 단위가 가족이고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가족체계의 상호작용을 향상시키기 위한 치료방법을 제시</a:t>
            </a:r>
          </a:p>
          <a:p>
            <a:endParaRPr lang="ko-KR" altLang="en-US" dirty="0"/>
          </a:p>
        </p:txBody>
      </p:sp>
      <p:sp>
        <p:nvSpPr>
          <p:cNvPr id="4" name="화살표: 오각형 2">
            <a:extLst>
              <a:ext uri="{FF2B5EF4-FFF2-40B4-BE49-F238E27FC236}">
                <a16:creationId xmlns:a16="http://schemas.microsoft.com/office/drawing/2014/main" id="{228E8911-8C93-49CF-BF70-5220D06FAD79}"/>
              </a:ext>
            </a:extLst>
          </p:cNvPr>
          <p:cNvSpPr/>
          <p:nvPr/>
        </p:nvSpPr>
        <p:spPr>
          <a:xfrm>
            <a:off x="755576" y="4437112"/>
            <a:ext cx="7776864" cy="1800200"/>
          </a:xfrm>
          <a:prstGeom prst="homePlate">
            <a:avLst/>
          </a:prstGeom>
          <a:solidFill>
            <a:srgbClr val="EAEAEA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rgbClr val="67273B"/>
                </a:solidFill>
              </a:rPr>
              <a:t>개인적 특성보다는 상호 연결성과 관계에 더 초점</a:t>
            </a:r>
            <a:endParaRPr lang="en-US" altLang="ko-KR" dirty="0">
              <a:solidFill>
                <a:srgbClr val="67273B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rgbClr val="67273B"/>
                </a:solidFill>
              </a:rPr>
              <a:t>상호 연결성은 체계의 한 부분이 변화하면 그 변화가 다른 부분들과 상호작용하여 다른 부분에 변화를 가져오는 것을 의미</a:t>
            </a:r>
          </a:p>
        </p:txBody>
      </p:sp>
    </p:spTree>
    <p:extLst>
      <p:ext uri="{BB962C8B-B14F-4D97-AF65-F5344CB8AC3E}">
        <p14:creationId xmlns:p14="http://schemas.microsoft.com/office/powerpoint/2010/main" val="190021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400" b="1" dirty="0" smtClean="0"/>
              <a:t>2) </a:t>
            </a:r>
            <a:r>
              <a:rPr lang="ko-KR" altLang="en-US" sz="2400" b="1" dirty="0" err="1" smtClean="0"/>
              <a:t>체계론적</a:t>
            </a:r>
            <a:r>
              <a:rPr lang="ko-KR" altLang="en-US" sz="2400" b="1" dirty="0" smtClean="0"/>
              <a:t> 관점</a:t>
            </a:r>
            <a:endParaRPr lang="en-US" altLang="ko-KR" sz="2400" b="1" dirty="0" smtClean="0"/>
          </a:p>
          <a:p>
            <a:pPr marL="0" indent="0">
              <a:buNone/>
            </a:pPr>
            <a:endParaRPr lang="en-US" altLang="ko-KR" sz="2400" b="1" dirty="0" smtClean="0"/>
          </a:p>
          <a:p>
            <a:pPr marL="639763" lvl="1" indent="-457200">
              <a:buAutoNum type="arabicParenBoth"/>
            </a:pPr>
            <a:r>
              <a:rPr lang="ko-KR" altLang="en-US" sz="2000" dirty="0" smtClean="0"/>
              <a:t>가족경계</a:t>
            </a:r>
            <a:endParaRPr lang="en-US" altLang="ko-KR" sz="2000" dirty="0" smtClean="0"/>
          </a:p>
          <a:p>
            <a:pPr marL="639763" lvl="1" indent="-457200">
              <a:buAutoNum type="arabicParenBoth"/>
            </a:pPr>
            <a:endParaRPr lang="en-US" altLang="ko-KR" sz="2000" dirty="0" smtClean="0"/>
          </a:p>
          <a:p>
            <a:pPr lvl="2"/>
            <a:r>
              <a:rPr lang="ko-KR" altLang="en-US" dirty="0" smtClean="0"/>
              <a:t>경계</a:t>
            </a:r>
            <a:r>
              <a:rPr lang="en-US" altLang="ko-KR" dirty="0" smtClean="0"/>
              <a:t>(boundaries): </a:t>
            </a:r>
            <a:r>
              <a:rPr lang="ko-KR" altLang="en-US" dirty="0" smtClean="0"/>
              <a:t>체계와 체계를 구분해 주는 것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개방체계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구성원 간의 통합이나 전체성을 잃지 않는 범위 내에서 외부체계와의 상호작용을 허용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폐쇄체계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환경과의 상호작용이 없고 자신의 경계 내에서만 활동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121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400" b="1" dirty="0" smtClean="0"/>
              <a:t>2) </a:t>
            </a:r>
            <a:r>
              <a:rPr lang="ko-KR" altLang="en-US" sz="2400" b="1" dirty="0" err="1" smtClean="0"/>
              <a:t>체계론적</a:t>
            </a:r>
            <a:r>
              <a:rPr lang="ko-KR" altLang="en-US" sz="2400" b="1" dirty="0" smtClean="0"/>
              <a:t> 관점</a:t>
            </a:r>
            <a:endParaRPr lang="en-US" altLang="ko-KR" sz="2400" b="1" dirty="0" smtClean="0"/>
          </a:p>
          <a:p>
            <a:pPr marL="182563" lvl="1" indent="0"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smtClean="0"/>
              <a:t>가족경계</a:t>
            </a:r>
            <a:endParaRPr lang="en-US" altLang="ko-KR" sz="2000" dirty="0" smtClean="0"/>
          </a:p>
          <a:p>
            <a:endParaRPr lang="ko-KR" altLang="en-US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AA5D5F0C-8FA6-4FD9-B0E9-5F87556BF688}"/>
              </a:ext>
            </a:extLst>
          </p:cNvPr>
          <p:cNvGrpSpPr/>
          <p:nvPr/>
        </p:nvGrpSpPr>
        <p:grpSpPr>
          <a:xfrm>
            <a:off x="755576" y="2636912"/>
            <a:ext cx="7931225" cy="3670052"/>
            <a:chOff x="755576" y="1487139"/>
            <a:chExt cx="7931225" cy="4819825"/>
          </a:xfrm>
        </p:grpSpPr>
        <p:sp>
          <p:nvSpPr>
            <p:cNvPr id="5" name="자유형: 도형 7">
              <a:extLst>
                <a:ext uri="{FF2B5EF4-FFF2-40B4-BE49-F238E27FC236}">
                  <a16:creationId xmlns:a16="http://schemas.microsoft.com/office/drawing/2014/main" id="{EF6220AC-7533-4933-AE86-4B763C030AB0}"/>
                </a:ext>
              </a:extLst>
            </p:cNvPr>
            <p:cNvSpPr/>
            <p:nvPr/>
          </p:nvSpPr>
          <p:spPr>
            <a:xfrm>
              <a:off x="2915817" y="1642618"/>
              <a:ext cx="5770984" cy="1243826"/>
            </a:xfrm>
            <a:custGeom>
              <a:avLst/>
              <a:gdLst>
                <a:gd name="connsiteX0" fmla="*/ 207308 w 1243825"/>
                <a:gd name="connsiteY0" fmla="*/ 0 h 5266944"/>
                <a:gd name="connsiteX1" fmla="*/ 1036517 w 1243825"/>
                <a:gd name="connsiteY1" fmla="*/ 0 h 5266944"/>
                <a:gd name="connsiteX2" fmla="*/ 1243825 w 1243825"/>
                <a:gd name="connsiteY2" fmla="*/ 207308 h 5266944"/>
                <a:gd name="connsiteX3" fmla="*/ 1243825 w 1243825"/>
                <a:gd name="connsiteY3" fmla="*/ 5266944 h 5266944"/>
                <a:gd name="connsiteX4" fmla="*/ 1243825 w 1243825"/>
                <a:gd name="connsiteY4" fmla="*/ 5266944 h 5266944"/>
                <a:gd name="connsiteX5" fmla="*/ 0 w 1243825"/>
                <a:gd name="connsiteY5" fmla="*/ 5266944 h 5266944"/>
                <a:gd name="connsiteX6" fmla="*/ 0 w 1243825"/>
                <a:gd name="connsiteY6" fmla="*/ 5266944 h 5266944"/>
                <a:gd name="connsiteX7" fmla="*/ 0 w 1243825"/>
                <a:gd name="connsiteY7" fmla="*/ 207308 h 5266944"/>
                <a:gd name="connsiteX8" fmla="*/ 207308 w 1243825"/>
                <a:gd name="connsiteY8" fmla="*/ 0 h 526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825" h="5266944">
                  <a:moveTo>
                    <a:pt x="1243825" y="877842"/>
                  </a:moveTo>
                  <a:lnTo>
                    <a:pt x="1243825" y="4389102"/>
                  </a:lnTo>
                  <a:cubicBezTo>
                    <a:pt x="1243825" y="4873920"/>
                    <a:pt x="1221906" y="5266942"/>
                    <a:pt x="1194868" y="5266942"/>
                  </a:cubicBezTo>
                  <a:lnTo>
                    <a:pt x="0" y="5266942"/>
                  </a:lnTo>
                  <a:lnTo>
                    <a:pt x="0" y="526694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94868" y="2"/>
                  </a:lnTo>
                  <a:cubicBezTo>
                    <a:pt x="1221906" y="2"/>
                    <a:pt x="1243825" y="393024"/>
                    <a:pt x="1243825" y="877842"/>
                  </a:cubicBez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 w="6350"/>
          </p:spPr>
          <p:style>
            <a:lnRef idx="2">
              <a:schemeClr val="accent3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1" tIns="95009" rIns="129299" bIns="95010" numCol="1" spcCol="1270" anchor="ctr" anchorCtr="0">
              <a:noAutofit/>
            </a:bodyPr>
            <a:lstStyle/>
            <a:p>
              <a:pPr marL="0" lvl="1" algn="l" defTabSz="800100" latinLnBrk="1">
                <a:spcBef>
                  <a:spcPct val="0"/>
                </a:spcBef>
                <a:spcAft>
                  <a:spcPct val="15000"/>
                </a:spcAft>
              </a:pPr>
              <a:r>
                <a:rPr lang="ko-KR" b="0" kern="1200"/>
                <a:t>가족 구성원 간에 소통이 원활하면서도 각 개인의 의견과 사생활이 존중되는 경계</a:t>
              </a:r>
              <a:endParaRPr lang="ko-KR" kern="1200"/>
            </a:p>
          </p:txBody>
        </p:sp>
        <p:sp>
          <p:nvSpPr>
            <p:cNvPr id="6" name="자유형: 도형 8">
              <a:extLst>
                <a:ext uri="{FF2B5EF4-FFF2-40B4-BE49-F238E27FC236}">
                  <a16:creationId xmlns:a16="http://schemas.microsoft.com/office/drawing/2014/main" id="{969F967A-E226-44DE-97D1-84C0D0A94923}"/>
                </a:ext>
              </a:extLst>
            </p:cNvPr>
            <p:cNvSpPr/>
            <p:nvPr/>
          </p:nvSpPr>
          <p:spPr>
            <a:xfrm>
              <a:off x="755576" y="1487139"/>
              <a:ext cx="2160240" cy="1554783"/>
            </a:xfrm>
            <a:custGeom>
              <a:avLst/>
              <a:gdLst>
                <a:gd name="connsiteX0" fmla="*/ 0 w 2962656"/>
                <a:gd name="connsiteY0" fmla="*/ 259136 h 1554782"/>
                <a:gd name="connsiteX1" fmla="*/ 259136 w 2962656"/>
                <a:gd name="connsiteY1" fmla="*/ 0 h 1554782"/>
                <a:gd name="connsiteX2" fmla="*/ 2703520 w 2962656"/>
                <a:gd name="connsiteY2" fmla="*/ 0 h 1554782"/>
                <a:gd name="connsiteX3" fmla="*/ 2962656 w 2962656"/>
                <a:gd name="connsiteY3" fmla="*/ 259136 h 1554782"/>
                <a:gd name="connsiteX4" fmla="*/ 2962656 w 2962656"/>
                <a:gd name="connsiteY4" fmla="*/ 1295646 h 1554782"/>
                <a:gd name="connsiteX5" fmla="*/ 2703520 w 2962656"/>
                <a:gd name="connsiteY5" fmla="*/ 1554782 h 1554782"/>
                <a:gd name="connsiteX6" fmla="*/ 259136 w 2962656"/>
                <a:gd name="connsiteY6" fmla="*/ 1554782 h 1554782"/>
                <a:gd name="connsiteX7" fmla="*/ 0 w 2962656"/>
                <a:gd name="connsiteY7" fmla="*/ 1295646 h 1554782"/>
                <a:gd name="connsiteX8" fmla="*/ 0 w 2962656"/>
                <a:gd name="connsiteY8" fmla="*/ 259136 h 1554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656" h="1554782">
                  <a:moveTo>
                    <a:pt x="0" y="259136"/>
                  </a:moveTo>
                  <a:cubicBezTo>
                    <a:pt x="0" y="116019"/>
                    <a:pt x="116019" y="0"/>
                    <a:pt x="259136" y="0"/>
                  </a:cubicBezTo>
                  <a:lnTo>
                    <a:pt x="2703520" y="0"/>
                  </a:lnTo>
                  <a:cubicBezTo>
                    <a:pt x="2846637" y="0"/>
                    <a:pt x="2962656" y="116019"/>
                    <a:pt x="2962656" y="259136"/>
                  </a:cubicBezTo>
                  <a:lnTo>
                    <a:pt x="2962656" y="1295646"/>
                  </a:lnTo>
                  <a:cubicBezTo>
                    <a:pt x="2962656" y="1438763"/>
                    <a:pt x="2846637" y="1554782"/>
                    <a:pt x="2703520" y="1554782"/>
                  </a:cubicBezTo>
                  <a:lnTo>
                    <a:pt x="259136" y="1554782"/>
                  </a:lnTo>
                  <a:cubicBezTo>
                    <a:pt x="116019" y="1554782"/>
                    <a:pt x="0" y="1438763"/>
                    <a:pt x="0" y="1295646"/>
                  </a:cubicBezTo>
                  <a:lnTo>
                    <a:pt x="0" y="259136"/>
                  </a:lnTo>
                  <a:close/>
                </a:path>
              </a:pathLst>
            </a:custGeom>
            <a:solidFill>
              <a:srgbClr val="F2F8FC"/>
            </a:solidFill>
            <a:ln w="6350"/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868" tIns="146383" rIns="216868" bIns="146383" numCol="1" spcCol="1270" anchor="ctr" anchorCtr="0">
              <a:noAutofit/>
            </a:bodyPr>
            <a:lstStyle/>
            <a:p>
              <a:pPr lvl="0" algn="ctr" defTabSz="16446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b="0" kern="1200" dirty="0"/>
                <a:t>명확한 경계</a:t>
              </a:r>
              <a:endParaRPr lang="ko-KR" kern="1200" dirty="0"/>
            </a:p>
          </p:txBody>
        </p:sp>
        <p:sp>
          <p:nvSpPr>
            <p:cNvPr id="7" name="자유형: 도형 9">
              <a:extLst>
                <a:ext uri="{FF2B5EF4-FFF2-40B4-BE49-F238E27FC236}">
                  <a16:creationId xmlns:a16="http://schemas.microsoft.com/office/drawing/2014/main" id="{CB3EA99F-C1D9-43FF-9331-0A3A8BE4AFDA}"/>
                </a:ext>
              </a:extLst>
            </p:cNvPr>
            <p:cNvSpPr/>
            <p:nvPr/>
          </p:nvSpPr>
          <p:spPr>
            <a:xfrm>
              <a:off x="2915817" y="3275139"/>
              <a:ext cx="5770984" cy="1243826"/>
            </a:xfrm>
            <a:custGeom>
              <a:avLst/>
              <a:gdLst>
                <a:gd name="connsiteX0" fmla="*/ 207308 w 1243825"/>
                <a:gd name="connsiteY0" fmla="*/ 0 h 5266944"/>
                <a:gd name="connsiteX1" fmla="*/ 1036517 w 1243825"/>
                <a:gd name="connsiteY1" fmla="*/ 0 h 5266944"/>
                <a:gd name="connsiteX2" fmla="*/ 1243825 w 1243825"/>
                <a:gd name="connsiteY2" fmla="*/ 207308 h 5266944"/>
                <a:gd name="connsiteX3" fmla="*/ 1243825 w 1243825"/>
                <a:gd name="connsiteY3" fmla="*/ 5266944 h 5266944"/>
                <a:gd name="connsiteX4" fmla="*/ 1243825 w 1243825"/>
                <a:gd name="connsiteY4" fmla="*/ 5266944 h 5266944"/>
                <a:gd name="connsiteX5" fmla="*/ 0 w 1243825"/>
                <a:gd name="connsiteY5" fmla="*/ 5266944 h 5266944"/>
                <a:gd name="connsiteX6" fmla="*/ 0 w 1243825"/>
                <a:gd name="connsiteY6" fmla="*/ 5266944 h 5266944"/>
                <a:gd name="connsiteX7" fmla="*/ 0 w 1243825"/>
                <a:gd name="connsiteY7" fmla="*/ 207308 h 5266944"/>
                <a:gd name="connsiteX8" fmla="*/ 207308 w 1243825"/>
                <a:gd name="connsiteY8" fmla="*/ 0 h 526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825" h="5266944">
                  <a:moveTo>
                    <a:pt x="1243825" y="877842"/>
                  </a:moveTo>
                  <a:lnTo>
                    <a:pt x="1243825" y="4389102"/>
                  </a:lnTo>
                  <a:cubicBezTo>
                    <a:pt x="1243825" y="4873920"/>
                    <a:pt x="1221906" y="5266942"/>
                    <a:pt x="1194868" y="5266942"/>
                  </a:cubicBezTo>
                  <a:lnTo>
                    <a:pt x="0" y="5266942"/>
                  </a:lnTo>
                  <a:lnTo>
                    <a:pt x="0" y="526694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94868" y="2"/>
                  </a:lnTo>
                  <a:cubicBezTo>
                    <a:pt x="1221906" y="2"/>
                    <a:pt x="1243825" y="393024"/>
                    <a:pt x="1243825" y="877842"/>
                  </a:cubicBez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 w="6350"/>
          </p:spPr>
          <p:style>
            <a:lnRef idx="2">
              <a:schemeClr val="accent3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1" tIns="95009" rIns="129299" bIns="95010" numCol="1" spcCol="1270" anchor="ctr" anchorCtr="0">
              <a:noAutofit/>
            </a:bodyPr>
            <a:lstStyle/>
            <a:p>
              <a:pPr marL="0" lvl="1" algn="l" defTabSz="800100" latinLnBrk="1">
                <a:spcBef>
                  <a:spcPct val="0"/>
                </a:spcBef>
                <a:spcAft>
                  <a:spcPct val="15000"/>
                </a:spcAft>
              </a:pPr>
              <a:r>
                <a:rPr lang="ko-KR" b="0" kern="1200" dirty="0"/>
                <a:t>가족 구성원이 서로에게 지나치게 영향을 미쳐서 </a:t>
              </a:r>
              <a:r>
                <a:rPr lang="en-US" b="0" kern="1200" dirty="0"/>
                <a:t>‘</a:t>
              </a:r>
              <a:r>
                <a:rPr lang="ko-KR" b="0" kern="1200" dirty="0"/>
                <a:t>나</a:t>
              </a:r>
              <a:r>
                <a:rPr lang="en-US" b="0" kern="1200" dirty="0"/>
                <a:t>‘</a:t>
              </a:r>
              <a:r>
                <a:rPr lang="ko-KR" b="0" kern="1200" dirty="0"/>
                <a:t>의 공간이 없고</a:t>
              </a:r>
              <a:r>
                <a:rPr lang="en-US" b="0" kern="1200" dirty="0"/>
                <a:t>, </a:t>
              </a:r>
              <a:r>
                <a:rPr lang="en-US" b="0" kern="1200" dirty="0" smtClean="0"/>
                <a:t>‘</a:t>
              </a:r>
              <a:r>
                <a:rPr lang="ko-KR" b="0" kern="1200" dirty="0" smtClean="0"/>
                <a:t>우리</a:t>
              </a:r>
              <a:r>
                <a:rPr lang="en-US" altLang="ko-KR" dirty="0"/>
                <a:t>’</a:t>
              </a:r>
              <a:r>
                <a:rPr lang="ko-KR" b="0" kern="1200" dirty="0"/>
                <a:t>만 존재하는 경계</a:t>
              </a:r>
              <a:endParaRPr lang="ko-KR" kern="1200" dirty="0"/>
            </a:p>
          </p:txBody>
        </p:sp>
        <p:sp>
          <p:nvSpPr>
            <p:cNvPr id="8" name="자유형: 도형 10">
              <a:extLst>
                <a:ext uri="{FF2B5EF4-FFF2-40B4-BE49-F238E27FC236}">
                  <a16:creationId xmlns:a16="http://schemas.microsoft.com/office/drawing/2014/main" id="{F667B68F-FEBE-4C7E-B95D-E79356CDB823}"/>
                </a:ext>
              </a:extLst>
            </p:cNvPr>
            <p:cNvSpPr/>
            <p:nvPr/>
          </p:nvSpPr>
          <p:spPr>
            <a:xfrm>
              <a:off x="755576" y="3119660"/>
              <a:ext cx="2160240" cy="1554783"/>
            </a:xfrm>
            <a:custGeom>
              <a:avLst/>
              <a:gdLst>
                <a:gd name="connsiteX0" fmla="*/ 0 w 2962656"/>
                <a:gd name="connsiteY0" fmla="*/ 259136 h 1554782"/>
                <a:gd name="connsiteX1" fmla="*/ 259136 w 2962656"/>
                <a:gd name="connsiteY1" fmla="*/ 0 h 1554782"/>
                <a:gd name="connsiteX2" fmla="*/ 2703520 w 2962656"/>
                <a:gd name="connsiteY2" fmla="*/ 0 h 1554782"/>
                <a:gd name="connsiteX3" fmla="*/ 2962656 w 2962656"/>
                <a:gd name="connsiteY3" fmla="*/ 259136 h 1554782"/>
                <a:gd name="connsiteX4" fmla="*/ 2962656 w 2962656"/>
                <a:gd name="connsiteY4" fmla="*/ 1295646 h 1554782"/>
                <a:gd name="connsiteX5" fmla="*/ 2703520 w 2962656"/>
                <a:gd name="connsiteY5" fmla="*/ 1554782 h 1554782"/>
                <a:gd name="connsiteX6" fmla="*/ 259136 w 2962656"/>
                <a:gd name="connsiteY6" fmla="*/ 1554782 h 1554782"/>
                <a:gd name="connsiteX7" fmla="*/ 0 w 2962656"/>
                <a:gd name="connsiteY7" fmla="*/ 1295646 h 1554782"/>
                <a:gd name="connsiteX8" fmla="*/ 0 w 2962656"/>
                <a:gd name="connsiteY8" fmla="*/ 259136 h 1554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656" h="1554782">
                  <a:moveTo>
                    <a:pt x="0" y="259136"/>
                  </a:moveTo>
                  <a:cubicBezTo>
                    <a:pt x="0" y="116019"/>
                    <a:pt x="116019" y="0"/>
                    <a:pt x="259136" y="0"/>
                  </a:cubicBezTo>
                  <a:lnTo>
                    <a:pt x="2703520" y="0"/>
                  </a:lnTo>
                  <a:cubicBezTo>
                    <a:pt x="2846637" y="0"/>
                    <a:pt x="2962656" y="116019"/>
                    <a:pt x="2962656" y="259136"/>
                  </a:cubicBezTo>
                  <a:lnTo>
                    <a:pt x="2962656" y="1295646"/>
                  </a:lnTo>
                  <a:cubicBezTo>
                    <a:pt x="2962656" y="1438763"/>
                    <a:pt x="2846637" y="1554782"/>
                    <a:pt x="2703520" y="1554782"/>
                  </a:cubicBezTo>
                  <a:lnTo>
                    <a:pt x="259136" y="1554782"/>
                  </a:lnTo>
                  <a:cubicBezTo>
                    <a:pt x="116019" y="1554782"/>
                    <a:pt x="0" y="1438763"/>
                    <a:pt x="0" y="1295646"/>
                  </a:cubicBezTo>
                  <a:lnTo>
                    <a:pt x="0" y="259136"/>
                  </a:lnTo>
                  <a:close/>
                </a:path>
              </a:pathLst>
            </a:custGeom>
            <a:solidFill>
              <a:srgbClr val="F2F8FC"/>
            </a:solidFill>
            <a:ln w="6350"/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868" tIns="146383" rIns="216868" bIns="146383" numCol="1" spcCol="1270" anchor="ctr" anchorCtr="0">
              <a:noAutofit/>
            </a:bodyPr>
            <a:lstStyle/>
            <a:p>
              <a:pPr lvl="0" algn="ctr" defTabSz="16446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b="0" kern="1200"/>
                <a:t>혼돈된 경계</a:t>
              </a:r>
              <a:endParaRPr lang="ko-KR" kern="1200"/>
            </a:p>
          </p:txBody>
        </p:sp>
        <p:sp>
          <p:nvSpPr>
            <p:cNvPr id="9" name="자유형: 도형 11">
              <a:extLst>
                <a:ext uri="{FF2B5EF4-FFF2-40B4-BE49-F238E27FC236}">
                  <a16:creationId xmlns:a16="http://schemas.microsoft.com/office/drawing/2014/main" id="{B51CA615-42B1-40D8-9BD7-14E5A4C8C3F8}"/>
                </a:ext>
              </a:extLst>
            </p:cNvPr>
            <p:cNvSpPr/>
            <p:nvPr/>
          </p:nvSpPr>
          <p:spPr>
            <a:xfrm>
              <a:off x="2915817" y="4907660"/>
              <a:ext cx="5770984" cy="1243826"/>
            </a:xfrm>
            <a:custGeom>
              <a:avLst/>
              <a:gdLst>
                <a:gd name="connsiteX0" fmla="*/ 207308 w 1243825"/>
                <a:gd name="connsiteY0" fmla="*/ 0 h 5266944"/>
                <a:gd name="connsiteX1" fmla="*/ 1036517 w 1243825"/>
                <a:gd name="connsiteY1" fmla="*/ 0 h 5266944"/>
                <a:gd name="connsiteX2" fmla="*/ 1243825 w 1243825"/>
                <a:gd name="connsiteY2" fmla="*/ 207308 h 5266944"/>
                <a:gd name="connsiteX3" fmla="*/ 1243825 w 1243825"/>
                <a:gd name="connsiteY3" fmla="*/ 5266944 h 5266944"/>
                <a:gd name="connsiteX4" fmla="*/ 1243825 w 1243825"/>
                <a:gd name="connsiteY4" fmla="*/ 5266944 h 5266944"/>
                <a:gd name="connsiteX5" fmla="*/ 0 w 1243825"/>
                <a:gd name="connsiteY5" fmla="*/ 5266944 h 5266944"/>
                <a:gd name="connsiteX6" fmla="*/ 0 w 1243825"/>
                <a:gd name="connsiteY6" fmla="*/ 5266944 h 5266944"/>
                <a:gd name="connsiteX7" fmla="*/ 0 w 1243825"/>
                <a:gd name="connsiteY7" fmla="*/ 207308 h 5266944"/>
                <a:gd name="connsiteX8" fmla="*/ 207308 w 1243825"/>
                <a:gd name="connsiteY8" fmla="*/ 0 h 526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825" h="5266944">
                  <a:moveTo>
                    <a:pt x="1243825" y="877842"/>
                  </a:moveTo>
                  <a:lnTo>
                    <a:pt x="1243825" y="4389102"/>
                  </a:lnTo>
                  <a:cubicBezTo>
                    <a:pt x="1243825" y="4873920"/>
                    <a:pt x="1221906" y="5266942"/>
                    <a:pt x="1194868" y="5266942"/>
                  </a:cubicBezTo>
                  <a:lnTo>
                    <a:pt x="0" y="5266942"/>
                  </a:lnTo>
                  <a:lnTo>
                    <a:pt x="0" y="526694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94868" y="2"/>
                  </a:lnTo>
                  <a:cubicBezTo>
                    <a:pt x="1221906" y="2"/>
                    <a:pt x="1243825" y="393024"/>
                    <a:pt x="1243825" y="877842"/>
                  </a:cubicBez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 w="6350"/>
          </p:spPr>
          <p:style>
            <a:lnRef idx="2">
              <a:schemeClr val="accent3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1" tIns="95010" rIns="129299" bIns="95009" numCol="1" spcCol="1270" anchor="ctr" anchorCtr="0">
              <a:noAutofit/>
            </a:bodyPr>
            <a:lstStyle/>
            <a:p>
              <a:pPr marL="0" lvl="1" algn="l" defTabSz="800100" latinLnBrk="1">
                <a:spcBef>
                  <a:spcPct val="0"/>
                </a:spcBef>
                <a:spcAft>
                  <a:spcPct val="15000"/>
                </a:spcAft>
              </a:pPr>
              <a:r>
                <a:rPr lang="ko-KR" b="0" kern="1200"/>
                <a:t>가족 구성원 간에 거리감과 소외감을 느끼게 되고</a:t>
              </a:r>
              <a:r>
                <a:rPr lang="en-US" b="0" kern="1200"/>
                <a:t>, </a:t>
              </a:r>
              <a:r>
                <a:rPr lang="ko-KR" b="0" kern="1200"/>
                <a:t>최소한의 접촉만이 이루어지는 경우</a:t>
              </a:r>
              <a:endParaRPr lang="ko-KR" kern="1200"/>
            </a:p>
          </p:txBody>
        </p:sp>
        <p:sp>
          <p:nvSpPr>
            <p:cNvPr id="10" name="자유형: 도형 12">
              <a:extLst>
                <a:ext uri="{FF2B5EF4-FFF2-40B4-BE49-F238E27FC236}">
                  <a16:creationId xmlns:a16="http://schemas.microsoft.com/office/drawing/2014/main" id="{8B65CBC4-B8EF-4A85-9AEA-8536EF8BF7D9}"/>
                </a:ext>
              </a:extLst>
            </p:cNvPr>
            <p:cNvSpPr/>
            <p:nvPr/>
          </p:nvSpPr>
          <p:spPr>
            <a:xfrm>
              <a:off x="755576" y="4752181"/>
              <a:ext cx="2160240" cy="1554783"/>
            </a:xfrm>
            <a:custGeom>
              <a:avLst/>
              <a:gdLst>
                <a:gd name="connsiteX0" fmla="*/ 0 w 2962656"/>
                <a:gd name="connsiteY0" fmla="*/ 259136 h 1554782"/>
                <a:gd name="connsiteX1" fmla="*/ 259136 w 2962656"/>
                <a:gd name="connsiteY1" fmla="*/ 0 h 1554782"/>
                <a:gd name="connsiteX2" fmla="*/ 2703520 w 2962656"/>
                <a:gd name="connsiteY2" fmla="*/ 0 h 1554782"/>
                <a:gd name="connsiteX3" fmla="*/ 2962656 w 2962656"/>
                <a:gd name="connsiteY3" fmla="*/ 259136 h 1554782"/>
                <a:gd name="connsiteX4" fmla="*/ 2962656 w 2962656"/>
                <a:gd name="connsiteY4" fmla="*/ 1295646 h 1554782"/>
                <a:gd name="connsiteX5" fmla="*/ 2703520 w 2962656"/>
                <a:gd name="connsiteY5" fmla="*/ 1554782 h 1554782"/>
                <a:gd name="connsiteX6" fmla="*/ 259136 w 2962656"/>
                <a:gd name="connsiteY6" fmla="*/ 1554782 h 1554782"/>
                <a:gd name="connsiteX7" fmla="*/ 0 w 2962656"/>
                <a:gd name="connsiteY7" fmla="*/ 1295646 h 1554782"/>
                <a:gd name="connsiteX8" fmla="*/ 0 w 2962656"/>
                <a:gd name="connsiteY8" fmla="*/ 259136 h 1554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656" h="1554782">
                  <a:moveTo>
                    <a:pt x="0" y="259136"/>
                  </a:moveTo>
                  <a:cubicBezTo>
                    <a:pt x="0" y="116019"/>
                    <a:pt x="116019" y="0"/>
                    <a:pt x="259136" y="0"/>
                  </a:cubicBezTo>
                  <a:lnTo>
                    <a:pt x="2703520" y="0"/>
                  </a:lnTo>
                  <a:cubicBezTo>
                    <a:pt x="2846637" y="0"/>
                    <a:pt x="2962656" y="116019"/>
                    <a:pt x="2962656" y="259136"/>
                  </a:cubicBezTo>
                  <a:lnTo>
                    <a:pt x="2962656" y="1295646"/>
                  </a:lnTo>
                  <a:cubicBezTo>
                    <a:pt x="2962656" y="1438763"/>
                    <a:pt x="2846637" y="1554782"/>
                    <a:pt x="2703520" y="1554782"/>
                  </a:cubicBezTo>
                  <a:lnTo>
                    <a:pt x="259136" y="1554782"/>
                  </a:lnTo>
                  <a:cubicBezTo>
                    <a:pt x="116019" y="1554782"/>
                    <a:pt x="0" y="1438763"/>
                    <a:pt x="0" y="1295646"/>
                  </a:cubicBezTo>
                  <a:lnTo>
                    <a:pt x="0" y="259136"/>
                  </a:lnTo>
                  <a:close/>
                </a:path>
              </a:pathLst>
            </a:custGeom>
            <a:solidFill>
              <a:srgbClr val="F2F8FC"/>
            </a:solidFill>
            <a:ln w="6350"/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868" tIns="146383" rIns="216868" bIns="146383" numCol="1" spcCol="1270" anchor="ctr" anchorCtr="0">
              <a:noAutofit/>
            </a:bodyPr>
            <a:lstStyle/>
            <a:p>
              <a:pPr lvl="0" algn="ctr" defTabSz="16446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b="0" kern="1200"/>
                <a:t>경직된 경계</a:t>
              </a:r>
              <a:endParaRPr lang="ko-KR" kern="1200"/>
            </a:p>
          </p:txBody>
        </p:sp>
      </p:grpSp>
    </p:spTree>
    <p:extLst>
      <p:ext uri="{BB962C8B-B14F-4D97-AF65-F5344CB8AC3E}">
        <p14:creationId xmlns:p14="http://schemas.microsoft.com/office/powerpoint/2010/main" val="1237524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6413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ko-KR" sz="3800" b="1" dirty="0" smtClean="0"/>
              <a:t>2) </a:t>
            </a:r>
            <a:r>
              <a:rPr lang="ko-KR" altLang="en-US" sz="3800" b="1" dirty="0" err="1" smtClean="0"/>
              <a:t>체계론적</a:t>
            </a:r>
            <a:r>
              <a:rPr lang="ko-KR" altLang="en-US" sz="3800" b="1" dirty="0" smtClean="0"/>
              <a:t> 관점</a:t>
            </a:r>
            <a:endParaRPr lang="en-US" altLang="ko-KR" sz="3800" b="1" dirty="0" smtClean="0"/>
          </a:p>
          <a:p>
            <a:pPr marL="0" indent="0">
              <a:buNone/>
            </a:pPr>
            <a:endParaRPr lang="en-US" altLang="ko-KR" b="1" dirty="0" smtClean="0"/>
          </a:p>
          <a:p>
            <a:pPr marL="182563" lvl="1" indent="0">
              <a:buNone/>
            </a:pPr>
            <a:r>
              <a:rPr lang="en-US" altLang="ko-KR" sz="3200" dirty="0" smtClean="0"/>
              <a:t>(2) </a:t>
            </a:r>
            <a:r>
              <a:rPr lang="ko-KR" altLang="en-US" sz="3200" dirty="0" smtClean="0"/>
              <a:t>가족 하위체계</a:t>
            </a:r>
            <a:endParaRPr lang="en-US" altLang="ko-KR" sz="3200" dirty="0" smtClean="0"/>
          </a:p>
          <a:p>
            <a:pPr lvl="3"/>
            <a:endParaRPr lang="en-US" altLang="ko-KR" dirty="0" smtClean="0"/>
          </a:p>
          <a:p>
            <a:r>
              <a:rPr lang="en-US" altLang="ko-KR" b="1" dirty="0" smtClean="0"/>
              <a:t>*</a:t>
            </a:r>
            <a:r>
              <a:rPr lang="ko-KR" altLang="ko-KR" b="1" dirty="0" smtClean="0"/>
              <a:t>부부 하위체계</a:t>
            </a:r>
            <a:endParaRPr lang="en-US" altLang="ko-KR" b="1" dirty="0" smtClean="0"/>
          </a:p>
          <a:p>
            <a:pPr fontAlgn="ctr"/>
            <a:r>
              <a:rPr lang="en-US" altLang="ko-KR" dirty="0" smtClean="0"/>
              <a:t>   </a:t>
            </a:r>
            <a:r>
              <a:rPr lang="ko-KR" altLang="ko-KR" dirty="0" smtClean="0"/>
              <a:t>핵가족 </a:t>
            </a:r>
            <a:r>
              <a:rPr lang="ko-KR" altLang="ko-KR" dirty="0"/>
              <a:t>하위체계에서 가장 핵심적인 하위체계</a:t>
            </a:r>
          </a:p>
          <a:p>
            <a:pPr fontAlgn="ctr"/>
            <a:r>
              <a:rPr lang="en-US" altLang="ko-KR" dirty="0" smtClean="0"/>
              <a:t>  </a:t>
            </a:r>
            <a:r>
              <a:rPr lang="ko-KR" altLang="ko-KR" dirty="0" smtClean="0"/>
              <a:t>성공은 </a:t>
            </a:r>
            <a:r>
              <a:rPr lang="ko-KR" altLang="ko-KR" dirty="0"/>
              <a:t>협상과 적응에 있다고 봄</a:t>
            </a:r>
          </a:p>
          <a:p>
            <a:r>
              <a:rPr lang="en-US" altLang="ko-KR" b="1" dirty="0" smtClean="0"/>
              <a:t>*</a:t>
            </a:r>
            <a:r>
              <a:rPr lang="ko-KR" altLang="ko-KR" b="1" dirty="0" smtClean="0"/>
              <a:t>형제 </a:t>
            </a:r>
            <a:r>
              <a:rPr lang="ko-KR" altLang="ko-KR" b="1" dirty="0"/>
              <a:t>하위체계</a:t>
            </a:r>
            <a:endParaRPr lang="ko-KR" altLang="ko-KR" dirty="0"/>
          </a:p>
          <a:p>
            <a:pPr fontAlgn="ctr"/>
            <a:r>
              <a:rPr lang="en-US" altLang="ko-KR" dirty="0" smtClean="0"/>
              <a:t>   </a:t>
            </a:r>
            <a:r>
              <a:rPr lang="ko-KR" altLang="ko-KR" dirty="0" smtClean="0"/>
              <a:t>또래집단과의 </a:t>
            </a:r>
            <a:r>
              <a:rPr lang="ko-KR" altLang="ko-KR" dirty="0"/>
              <a:t>관계를 미리 경험하는 장</a:t>
            </a:r>
          </a:p>
          <a:p>
            <a:pPr fontAlgn="ctr"/>
            <a:r>
              <a:rPr lang="en-US" altLang="ko-KR" dirty="0" smtClean="0"/>
              <a:t>  </a:t>
            </a:r>
            <a:r>
              <a:rPr lang="ko-KR" altLang="ko-KR" dirty="0" smtClean="0"/>
              <a:t>형제끼리 </a:t>
            </a:r>
            <a:r>
              <a:rPr lang="ko-KR" altLang="ko-KR" dirty="0"/>
              <a:t>타협하는 능력</a:t>
            </a:r>
            <a:r>
              <a:rPr lang="en-US" altLang="ko-KR" dirty="0"/>
              <a:t>(</a:t>
            </a:r>
            <a:r>
              <a:rPr lang="ko-KR" altLang="ko-KR" dirty="0"/>
              <a:t>경쟁하고</a:t>
            </a:r>
            <a:r>
              <a:rPr lang="en-US" altLang="ko-KR" dirty="0"/>
              <a:t>, </a:t>
            </a:r>
            <a:r>
              <a:rPr lang="ko-KR" altLang="ko-KR" dirty="0"/>
              <a:t>차이점을 발굴하고</a:t>
            </a:r>
            <a:r>
              <a:rPr lang="en-US" altLang="ko-KR" dirty="0"/>
              <a:t>, </a:t>
            </a:r>
            <a:r>
              <a:rPr lang="ko-KR" altLang="ko-KR" dirty="0"/>
              <a:t>서로를 </a:t>
            </a:r>
            <a:r>
              <a:rPr lang="ko-KR" altLang="ko-KR" dirty="0" smtClean="0"/>
              <a:t>지</a:t>
            </a:r>
            <a:r>
              <a:rPr lang="en-US" altLang="ko-KR" dirty="0" smtClean="0"/>
              <a:t>        </a:t>
            </a:r>
            <a:r>
              <a:rPr lang="ko-KR" altLang="ko-KR" dirty="0" smtClean="0"/>
              <a:t>지할 </a:t>
            </a:r>
            <a:r>
              <a:rPr lang="ko-KR" altLang="ko-KR" dirty="0"/>
              <a:t>수 있는</a:t>
            </a:r>
            <a:r>
              <a:rPr lang="en-US" altLang="ko-KR" dirty="0"/>
              <a:t>)</a:t>
            </a:r>
            <a:r>
              <a:rPr lang="ko-KR" altLang="ko-KR" dirty="0"/>
              <a:t>을 개발</a:t>
            </a:r>
          </a:p>
          <a:p>
            <a:r>
              <a:rPr lang="en-US" altLang="ko-KR" b="1" dirty="0" smtClean="0"/>
              <a:t>*</a:t>
            </a:r>
            <a:r>
              <a:rPr lang="ko-KR" altLang="ko-KR" b="1" dirty="0" smtClean="0"/>
              <a:t>부모 </a:t>
            </a:r>
            <a:r>
              <a:rPr lang="ko-KR" altLang="ko-KR" b="1" dirty="0"/>
              <a:t>하위체계</a:t>
            </a:r>
            <a:endParaRPr lang="ko-KR" altLang="ko-KR" dirty="0"/>
          </a:p>
          <a:p>
            <a:pPr fontAlgn="ctr"/>
            <a:r>
              <a:rPr lang="en-US" altLang="ko-KR" dirty="0" smtClean="0"/>
              <a:t>   </a:t>
            </a:r>
            <a:r>
              <a:rPr lang="ko-KR" altLang="ko-KR" dirty="0" smtClean="0"/>
              <a:t>부모는 </a:t>
            </a:r>
            <a:r>
              <a:rPr lang="ko-KR" altLang="ko-KR" dirty="0"/>
              <a:t>자녀의 발달 단계에 따른 요구에 협상하고 적응해야 함</a:t>
            </a:r>
          </a:p>
          <a:p>
            <a:pPr fontAlgn="ctr"/>
            <a:r>
              <a:rPr lang="en-US" altLang="ko-KR" dirty="0" smtClean="0"/>
              <a:t>  </a:t>
            </a:r>
            <a:r>
              <a:rPr lang="ko-KR" altLang="ko-KR" dirty="0" smtClean="0"/>
              <a:t>자녀에 </a:t>
            </a:r>
            <a:r>
              <a:rPr lang="ko-KR" altLang="ko-KR" dirty="0"/>
              <a:t>대한 부모의 역할에 있어서 한 팀으로 행동하는 것이 중요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681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815</Words>
  <Application>Microsoft Office PowerPoint</Application>
  <PresentationFormat>화면 슬라이드 쇼(4:3)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HY그래픽M</vt:lpstr>
      <vt:lpstr>맑은 고딕</vt:lpstr>
      <vt:lpstr>한컴돋움</vt:lpstr>
      <vt:lpstr>Arial</vt:lpstr>
      <vt:lpstr>Wingdings</vt:lpstr>
      <vt:lpstr>Office 테마</vt:lpstr>
      <vt:lpstr>가족 상담 및 치료</vt:lpstr>
      <vt:lpstr>인 사 말</vt:lpstr>
      <vt:lpstr>제1장 가족치료의 이해</vt:lpstr>
      <vt:lpstr>PowerPoint 프레젠테이션</vt:lpstr>
      <vt:lpstr>1.가족치료의 정의와 체계론적 접근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가족 상담 및 치료</dc:title>
  <dc:creator>Administrator</dc:creator>
  <cp:lastModifiedBy>Windows 사용자</cp:lastModifiedBy>
  <cp:revision>11</cp:revision>
  <dcterms:created xsi:type="dcterms:W3CDTF">2020-03-30T03:48:37Z</dcterms:created>
  <dcterms:modified xsi:type="dcterms:W3CDTF">2020-04-02T07:35:22Z</dcterms:modified>
</cp:coreProperties>
</file>