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8" r:id="rId2"/>
    <p:sldMasterId id="2147483667" r:id="rId3"/>
  </p:sldMasterIdLst>
  <p:notesMasterIdLst>
    <p:notesMasterId r:id="rId45"/>
  </p:notesMasterIdLst>
  <p:handoutMasterIdLst>
    <p:handoutMasterId r:id="rId46"/>
  </p:handoutMasterIdLst>
  <p:sldIdLst>
    <p:sldId id="2261" r:id="rId4"/>
    <p:sldId id="2267" r:id="rId5"/>
    <p:sldId id="2116" r:id="rId6"/>
    <p:sldId id="2214" r:id="rId7"/>
    <p:sldId id="2215" r:id="rId8"/>
    <p:sldId id="2216" r:id="rId9"/>
    <p:sldId id="2217" r:id="rId10"/>
    <p:sldId id="2218" r:id="rId11"/>
    <p:sldId id="2219" r:id="rId12"/>
    <p:sldId id="2239" r:id="rId13"/>
    <p:sldId id="2127" r:id="rId14"/>
    <p:sldId id="2129" r:id="rId15"/>
    <p:sldId id="2128" r:id="rId16"/>
    <p:sldId id="2130" r:id="rId17"/>
    <p:sldId id="2131" r:id="rId18"/>
    <p:sldId id="2132" r:id="rId19"/>
    <p:sldId id="2133" r:id="rId20"/>
    <p:sldId id="2134" r:id="rId21"/>
    <p:sldId id="2135" r:id="rId22"/>
    <p:sldId id="2136" r:id="rId23"/>
    <p:sldId id="2137" r:id="rId24"/>
    <p:sldId id="2138" r:id="rId25"/>
    <p:sldId id="2139" r:id="rId26"/>
    <p:sldId id="2140" r:id="rId27"/>
    <p:sldId id="2141" r:id="rId28"/>
    <p:sldId id="2142" r:id="rId29"/>
    <p:sldId id="2143" r:id="rId30"/>
    <p:sldId id="2144" r:id="rId31"/>
    <p:sldId id="2145" r:id="rId32"/>
    <p:sldId id="2244" r:id="rId33"/>
    <p:sldId id="2229" r:id="rId34"/>
    <p:sldId id="2230" r:id="rId35"/>
    <p:sldId id="2231" r:id="rId36"/>
    <p:sldId id="2232" r:id="rId37"/>
    <p:sldId id="2233" r:id="rId38"/>
    <p:sldId id="2234" r:id="rId39"/>
    <p:sldId id="2240" r:id="rId40"/>
    <p:sldId id="2235" r:id="rId41"/>
    <p:sldId id="2266" r:id="rId42"/>
    <p:sldId id="2265" r:id="rId43"/>
    <p:sldId id="2249" r:id="rId44"/>
  </p:sldIdLst>
  <p:sldSz cx="9144000" cy="6858000" type="screen4x3"/>
  <p:notesSz cx="6889750" cy="1002188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95">
          <p15:clr>
            <a:srgbClr val="A4A3A4"/>
          </p15:clr>
        </p15:guide>
        <p15:guide id="7" pos="5647">
          <p15:clr>
            <a:srgbClr val="A4A3A4"/>
          </p15:clr>
        </p15:guide>
        <p15:guide id="8" pos="2880">
          <p15:clr>
            <a:srgbClr val="A4A3A4"/>
          </p15:clr>
        </p15:guide>
        <p15:guide id="9" pos="3833">
          <p15:clr>
            <a:srgbClr val="A4A3A4"/>
          </p15:clr>
        </p15:guide>
        <p15:guide id="10" pos="3288">
          <p15:clr>
            <a:srgbClr val="A4A3A4"/>
          </p15:clr>
        </p15:guide>
        <p15:guide id="11" pos="612">
          <p15:clr>
            <a:srgbClr val="A4A3A4"/>
          </p15:clr>
        </p15:guide>
        <p15:guide id="12" pos="703">
          <p15:clr>
            <a:srgbClr val="A4A3A4"/>
          </p15:clr>
        </p15:guide>
        <p15:guide id="13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CCFF99"/>
    <a:srgbClr val="800000"/>
    <a:srgbClr val="FF00FF"/>
    <a:srgbClr val="990000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9644" autoAdjust="0"/>
  </p:normalViewPr>
  <p:slideViewPr>
    <p:cSldViewPr>
      <p:cViewPr varScale="1">
        <p:scale>
          <a:sx n="108" d="100"/>
          <a:sy n="108" d="100"/>
        </p:scale>
        <p:origin x="126" y="90"/>
      </p:cViewPr>
      <p:guideLst>
        <p:guide orient="horz" pos="3566"/>
        <p:guide orient="horz" pos="2976"/>
        <p:guide orient="horz" pos="1207"/>
        <p:guide orient="horz" pos="4247"/>
        <p:guide orient="horz" pos="3838"/>
        <p:guide pos="295"/>
        <p:guide pos="5647"/>
        <p:guide pos="2880"/>
        <p:guide pos="3833"/>
        <p:guide pos="3288"/>
        <p:guide pos="612"/>
        <p:guide pos="703"/>
        <p:guide pos="2517"/>
      </p:guideLst>
    </p:cSldViewPr>
  </p:slideViewPr>
  <p:outlineViewPr>
    <p:cViewPr>
      <p:scale>
        <a:sx n="33" d="100"/>
        <a:sy n="33" d="100"/>
      </p:scale>
      <p:origin x="0" y="26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44"/>
    </p:cViewPr>
  </p:sorterViewPr>
  <p:notesViewPr>
    <p:cSldViewPr>
      <p:cViewPr>
        <p:scale>
          <a:sx n="75" d="100"/>
          <a:sy n="75" d="100"/>
        </p:scale>
        <p:origin x="-2442" y="-72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6309" cy="5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t" anchorCtr="0" compatLnSpc="1">
            <a:prstTxWarp prst="textNoShape">
              <a:avLst/>
            </a:prstTxWarp>
          </a:bodyPr>
          <a:lstStyle>
            <a:lvl1pPr algn="l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ㅍㅍㅍ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441" y="1"/>
            <a:ext cx="2984701" cy="5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t" anchorCtr="0" compatLnSpc="1">
            <a:prstTxWarp prst="textNoShape">
              <a:avLst/>
            </a:prstTxWarp>
          </a:bodyPr>
          <a:lstStyle>
            <a:lvl1pPr algn="r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E8A1C5-0F1C-4EA3-A840-DBD738C7A0E1}" type="datetimeFigureOut">
              <a:rPr lang="en-US" altLang="ko-KR"/>
              <a:pPr>
                <a:defRPr/>
              </a:pPr>
              <a:t>9/5/2022</a:t>
            </a:fld>
            <a:endParaRPr lang="en-US" altLang="ko-K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30"/>
            <a:ext cx="2986309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b" anchorCtr="0" compatLnSpc="1">
            <a:prstTxWarp prst="textNoShape">
              <a:avLst/>
            </a:prstTxWarp>
          </a:bodyPr>
          <a:lstStyle>
            <a:lvl1pPr algn="l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441" y="9518630"/>
            <a:ext cx="2984701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b" anchorCtr="0" compatLnSpc="1">
            <a:prstTxWarp prst="textNoShape">
              <a:avLst/>
            </a:prstTxWarp>
          </a:bodyPr>
          <a:lstStyle>
            <a:lvl1pPr algn="r" defTabSz="920225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438F9F4-D978-4600-809E-02B35EAE8B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720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6309" cy="5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t" anchorCtr="0" compatLnSpc="1">
            <a:prstTxWarp prst="textNoShape">
              <a:avLst/>
            </a:prstTxWarp>
          </a:bodyPr>
          <a:lstStyle>
            <a:lvl1pPr algn="l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ㅍㅍㅍ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441" y="1"/>
            <a:ext cx="2984701" cy="5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t" anchorCtr="0" compatLnSpc="1">
            <a:prstTxWarp prst="textNoShape">
              <a:avLst/>
            </a:prstTxWarp>
          </a:bodyPr>
          <a:lstStyle>
            <a:lvl1pPr algn="r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04D01E1-5282-4CA1-B0D3-9328772E63C1}" type="datetimeFigureOut">
              <a:rPr lang="en-US" altLang="ko-KR"/>
              <a:pPr>
                <a:defRPr/>
              </a:pPr>
              <a:t>9/5/2022</a:t>
            </a:fld>
            <a:endParaRPr lang="en-US" altLang="ko-K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315913"/>
            <a:ext cx="4611687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102" y="3896244"/>
            <a:ext cx="6281547" cy="58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noProof="0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30"/>
            <a:ext cx="2986309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b" anchorCtr="0" compatLnSpc="1">
            <a:prstTxWarp prst="textNoShape">
              <a:avLst/>
            </a:prstTxWarp>
          </a:bodyPr>
          <a:lstStyle>
            <a:lvl1pPr algn="l" defTabSz="919826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441" y="9518630"/>
            <a:ext cx="2984701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9" tIns="45970" rIns="91939" bIns="45970" numCol="1" anchor="b" anchorCtr="0" compatLnSpc="1">
            <a:prstTxWarp prst="textNoShape">
              <a:avLst/>
            </a:prstTxWarp>
          </a:bodyPr>
          <a:lstStyle>
            <a:lvl1pPr algn="r" defTabSz="920225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5E2DA8B-8CBA-4AED-8B2A-158FEEEEA5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024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742950" indent="-28575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430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6002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0574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03441" y="9518630"/>
            <a:ext cx="2984701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1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903441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03441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930" tIns="45464" rIns="90930" bIns="45464" anchor="b"/>
          <a:lstStyle/>
          <a:p>
            <a:pPr algn="r" defTabSz="895746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320675"/>
            <a:ext cx="4598988" cy="3448050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2372" y="3904257"/>
            <a:ext cx="6183397" cy="5832345"/>
          </a:xfrm>
          <a:noFill/>
          <a:ln/>
        </p:spPr>
        <p:txBody>
          <a:bodyPr lIns="90930" tIns="45464" rIns="90930" bIns="45464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167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03441" y="9518630"/>
            <a:ext cx="2984701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40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903441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03441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930" tIns="45464" rIns="90930" bIns="45464" anchor="b"/>
          <a:lstStyle/>
          <a:p>
            <a:pPr algn="r" defTabSz="895746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320675"/>
            <a:ext cx="4598988" cy="3448050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2372" y="3904257"/>
            <a:ext cx="6183397" cy="5832345"/>
          </a:xfrm>
          <a:noFill/>
          <a:ln/>
        </p:spPr>
        <p:txBody>
          <a:bodyPr lIns="90930" tIns="45464" rIns="90930" bIns="45464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680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03441" y="9518630"/>
            <a:ext cx="2984701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2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903441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03441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930" tIns="45464" rIns="90930" bIns="45464" anchor="b"/>
          <a:lstStyle/>
          <a:p>
            <a:pPr algn="r" defTabSz="895746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518630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1"/>
            <a:ext cx="2986309" cy="503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18" tIns="45960" rIns="91918" bIns="45960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320675"/>
            <a:ext cx="4598988" cy="3448050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2372" y="3904257"/>
            <a:ext cx="6183397" cy="5832345"/>
          </a:xfrm>
          <a:noFill/>
          <a:ln/>
        </p:spPr>
        <p:txBody>
          <a:bodyPr lIns="90930" tIns="45464" rIns="90930" bIns="45464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10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4912" cy="37607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72" y="4760117"/>
            <a:ext cx="5506008" cy="4954047"/>
          </a:xfrm>
          <a:noFill/>
          <a:ln/>
        </p:spPr>
        <p:txBody>
          <a:bodyPr/>
          <a:lstStyle/>
          <a:p>
            <a:pPr eaLnBrk="1" hangingPunct="1"/>
            <a:endParaRPr lang="en-US" altLang="ko-KR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 b="74677"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43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lum bright="10000" contrast="-10000"/>
          </a:blip>
          <a:srcRect t="22168" b="44351"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838200"/>
            <a:ext cx="9144000" cy="187325"/>
            <a:chOff x="0" y="456"/>
            <a:chExt cx="5760" cy="139"/>
          </a:xfrm>
        </p:grpSpPr>
        <p:sp>
          <p:nvSpPr>
            <p:cNvPr id="1034246" name="Rectangle 6"/>
            <p:cNvSpPr>
              <a:spLocks noChangeArrowheads="1"/>
            </p:cNvSpPr>
            <p:nvPr userDrawn="1"/>
          </p:nvSpPr>
          <p:spPr bwMode="auto">
            <a:xfrm flipV="1">
              <a:off x="0" y="456"/>
              <a:ext cx="5760" cy="107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2055" name="Picture 7" descr="녹색5"/>
            <p:cNvPicPr>
              <a:picLocks noChangeAspect="1" noChangeArrowheads="1"/>
            </p:cNvPicPr>
            <p:nvPr userDrawn="1"/>
          </p:nvPicPr>
          <p:blipFill>
            <a:blip r:embed="rId15" cstate="print">
              <a:grayscl/>
            </a:blip>
            <a:srcRect l="4964" r="4964"/>
            <a:stretch>
              <a:fillRect/>
            </a:stretch>
          </p:blipFill>
          <p:spPr bwMode="auto">
            <a:xfrm flipV="1">
              <a:off x="0" y="504"/>
              <a:ext cx="576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016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 l="13019" r="57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퀴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즈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2 1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주차 </a:t>
            </a:r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강의내용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중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607772"/>
            <a:ext cx="8208963" cy="10895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현대전의 </a:t>
            </a:r>
            <a:r>
              <a:rPr lang="ko-KR" altLang="en-US" sz="2400" b="1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신전략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개념을 정립한 독일의 대표적인 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기동전을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000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이라고 한다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17" y="3293040"/>
            <a:ext cx="8208963" cy="10895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70000"/>
              </a:lnSpc>
              <a:buAutoNum type="arabicPeriod" startAt="2"/>
            </a:pP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현대전은 군대나 무기 말고도 산업의 전반적인 물자가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총 동원되는 전쟁입니다 이를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000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이라고 합니다 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17" y="5157192"/>
            <a:ext cx="8208963" cy="7201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3.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미래에는 어떤 무기체계가 가장 위협적일까요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</p:txBody>
      </p:sp>
      <p:pic>
        <p:nvPicPr>
          <p:cNvPr id="8" name="Picture 4098"/>
          <p:cNvPicPr>
            <a:picLocks noChangeAspect="1" noChangeArrowheads="1"/>
          </p:cNvPicPr>
          <p:nvPr/>
        </p:nvPicPr>
        <p:blipFill>
          <a:blip r:embed="rId3" cstate="print"/>
          <a:srcRect l="20198" t="19380" r="19011" b="15128"/>
          <a:stretch>
            <a:fillRect/>
          </a:stretch>
        </p:blipFill>
        <p:spPr bwMode="auto">
          <a:xfrm>
            <a:off x="0" y="-31750"/>
            <a:ext cx="9153525" cy="688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4099"/>
          <p:cNvSpPr>
            <a:spLocks noChangeArrowheads="1"/>
          </p:cNvSpPr>
          <p:nvPr/>
        </p:nvSpPr>
        <p:spPr bwMode="auto">
          <a:xfrm>
            <a:off x="1358900" y="2757735"/>
            <a:ext cx="64135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dist">
              <a:defRPr/>
            </a:pPr>
            <a:r>
              <a:rPr lang="ko-KR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무기체계론</a:t>
            </a:r>
            <a:endParaRPr lang="en-US" altLang="ko-KR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dist">
              <a:defRPr/>
            </a:pPr>
            <a:r>
              <a:rPr lang="en-US" altLang="ko-K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주차</a:t>
            </a:r>
            <a:endParaRPr lang="ko-KR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6338" y="3786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716464" y="3786854"/>
          <a:ext cx="1711071" cy="428879"/>
        </p:xfrm>
        <a:graphic>
          <a:graphicData uri="http://schemas.openxmlformats.org/drawingml/2006/table">
            <a:tbl>
              <a:tblPr/>
              <a:tblGrid>
                <a:gridCol w="989711">
                  <a:extLst>
                    <a:ext uri="{9D8B030D-6E8A-4147-A177-3AD203B41FA5}">
                      <a16:colId xmlns:a16="http://schemas.microsoft.com/office/drawing/2014/main" val="3271278914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1692876219"/>
                    </a:ext>
                  </a:extLst>
                </a:gridCol>
              </a:tblGrid>
              <a:tr h="428879">
                <a:tc>
                  <a:txBody>
                    <a:bodyPr/>
                    <a:lstStyle/>
                    <a:p>
                      <a:pPr marL="0" marR="0" indent="0" algn="l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2020309052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장석진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220052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16338" y="3786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564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07504" y="128587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운영유지 측면에서의 특성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467544" y="1929382"/>
            <a:ext cx="8676456" cy="9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000" dirty="0"/>
              <a:t> 체계성으로 어느 한 요소만이라도 정상적으로 운용되지 않으면 </a:t>
            </a:r>
            <a:endParaRPr lang="en-US" altLang="ko-KR" sz="2000" dirty="0" smtClean="0"/>
          </a:p>
          <a:p>
            <a:pPr algn="l">
              <a:lnSpc>
                <a:spcPct val="150000"/>
              </a:lnSpc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임무수행에 </a:t>
            </a:r>
            <a:r>
              <a:rPr lang="ko-KR" altLang="en-US" sz="2000" dirty="0"/>
              <a:t>제한을 주게 된다</a:t>
            </a: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496119" y="3429000"/>
            <a:ext cx="86471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000" dirty="0"/>
              <a:t> </a:t>
            </a:r>
            <a:r>
              <a:rPr lang="ko-KR" altLang="en-US" sz="2000" dirty="0" smtClean="0"/>
              <a:t>무기체계의 복잡성으로 </a:t>
            </a:r>
            <a:r>
              <a:rPr lang="ko-KR" altLang="en-US" sz="2000" dirty="0"/>
              <a:t>인하여 단순한 어느 부품 하나라도 고장이 </a:t>
            </a:r>
            <a:endParaRPr lang="en-US" altLang="ko-KR" sz="2000" dirty="0" smtClean="0"/>
          </a:p>
          <a:p>
            <a:pPr algn="l">
              <a:lnSpc>
                <a:spcPct val="150000"/>
              </a:lnSpc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발생하면 </a:t>
            </a:r>
            <a:r>
              <a:rPr lang="ko-KR" altLang="en-US" sz="2000" dirty="0"/>
              <a:t>전체 무기가 임무를 수행할 수 없다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algn="l">
              <a:lnSpc>
                <a:spcPct val="150000"/>
              </a:lnSpc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⇒ </a:t>
            </a:r>
            <a:r>
              <a:rPr lang="ko-KR" altLang="en-US" sz="2000" dirty="0" smtClean="0"/>
              <a:t>고가의 </a:t>
            </a:r>
            <a:r>
              <a:rPr lang="ko-KR" altLang="en-US" sz="2000" dirty="0"/>
              <a:t>수리부속과 고도의 운용 및 정비기술이 필요하게 되었다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491356" y="5371877"/>
            <a:ext cx="8652037" cy="9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000" dirty="0"/>
              <a:t> 무기체계의 고도 정밀화로 인하여 </a:t>
            </a:r>
            <a:endParaRPr lang="en-US" altLang="ko-KR" sz="2000" dirty="0" smtClean="0"/>
          </a:p>
          <a:p>
            <a:pPr algn="l">
              <a:lnSpc>
                <a:spcPct val="150000"/>
              </a:lnSpc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무기체계의 </a:t>
            </a:r>
            <a:r>
              <a:rPr lang="ko-KR" altLang="en-US" sz="2000" dirty="0"/>
              <a:t>획득비용과 </a:t>
            </a:r>
            <a:r>
              <a:rPr lang="ko-KR" altLang="en-US" sz="2000" dirty="0" smtClean="0"/>
              <a:t>운영유지비용의 급격한 </a:t>
            </a:r>
            <a:r>
              <a:rPr lang="ko-KR" altLang="en-US" sz="2000" dirty="0"/>
              <a:t>증가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850" y="1306513"/>
            <a:ext cx="3671888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ko-KR" altLang="en-US" sz="2400" b="1" dirty="0">
                <a:solidFill>
                  <a:srgbClr val="0000CC"/>
                </a:solidFill>
              </a:rPr>
              <a:t>■ 무기체계란</a:t>
            </a:r>
            <a:r>
              <a:rPr lang="en-US" altLang="ko-KR" sz="2400" b="1" dirty="0">
                <a:solidFill>
                  <a:srgbClr val="0000CC"/>
                </a:solidFill>
              </a:rPr>
              <a:t>?</a:t>
            </a:r>
            <a:endParaRPr lang="en-US" altLang="ko-KR" sz="2000" b="1" dirty="0"/>
          </a:p>
        </p:txBody>
      </p:sp>
      <p:sp>
        <p:nvSpPr>
          <p:cNvPr id="41988" name="Text Box 156"/>
          <p:cNvSpPr txBox="1">
            <a:spLocks noChangeArrowheads="1"/>
          </p:cNvSpPr>
          <p:nvPr/>
        </p:nvSpPr>
        <p:spPr bwMode="auto">
          <a:xfrm>
            <a:off x="611560" y="1844674"/>
            <a:ext cx="8208912" cy="1852815"/>
          </a:xfrm>
          <a:prstGeom prst="rect">
            <a:avLst/>
          </a:prstGeom>
          <a:solidFill>
            <a:srgbClr val="CCECFF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200" dirty="0"/>
              <a:t>① 무기와 이에 관련되는 </a:t>
            </a:r>
            <a:r>
              <a:rPr lang="ko-KR" altLang="en-US" sz="2200" dirty="0" err="1">
                <a:solidFill>
                  <a:srgbClr val="0000FF"/>
                </a:solidFill>
              </a:rPr>
              <a:t>물적요소와</a:t>
            </a:r>
            <a:r>
              <a:rPr lang="ko-KR" altLang="en-US" sz="2200" dirty="0">
                <a:solidFill>
                  <a:srgbClr val="0000FF"/>
                </a:solidFill>
              </a:rPr>
              <a:t> </a:t>
            </a:r>
            <a:r>
              <a:rPr lang="ko-KR" altLang="en-US" sz="2200" dirty="0" err="1">
                <a:solidFill>
                  <a:srgbClr val="0000FF"/>
                </a:solidFill>
              </a:rPr>
              <a:t>인적요소의</a:t>
            </a:r>
            <a:r>
              <a:rPr lang="ko-KR" altLang="en-US" sz="2200" dirty="0">
                <a:solidFill>
                  <a:srgbClr val="0000FF"/>
                </a:solidFill>
              </a:rPr>
              <a:t> </a:t>
            </a:r>
            <a:r>
              <a:rPr lang="ko-KR" altLang="en-US" sz="2200" dirty="0"/>
              <a:t>종합적인 체계</a:t>
            </a:r>
          </a:p>
          <a:p>
            <a:pPr algn="l">
              <a:lnSpc>
                <a:spcPct val="130000"/>
              </a:lnSpc>
            </a:pPr>
            <a:r>
              <a:rPr lang="ko-KR" altLang="en-US" sz="2200" dirty="0"/>
              <a:t>② 장비를 포함한 하나의 무기가 부여된 임무 달성을 위해 </a:t>
            </a:r>
            <a:endParaRPr lang="en-US" altLang="ko-KR" sz="2200" dirty="0" smtClean="0"/>
          </a:p>
          <a:p>
            <a:pPr algn="l">
              <a:lnSpc>
                <a:spcPct val="130000"/>
              </a:lnSpc>
            </a:pPr>
            <a:r>
              <a:rPr lang="en-US" altLang="ko-KR" sz="2200" dirty="0" smtClean="0"/>
              <a:t>    </a:t>
            </a:r>
            <a:r>
              <a:rPr lang="ko-KR" altLang="en-US" sz="2200" dirty="0" smtClean="0"/>
              <a:t>필요한 인원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시설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소프트웨어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종합군수지원요소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전략</a:t>
            </a:r>
            <a:r>
              <a:rPr lang="en-US" altLang="ko-KR" sz="2200" dirty="0" smtClean="0"/>
              <a:t>/</a:t>
            </a:r>
            <a:r>
              <a:rPr lang="ko-KR" altLang="en-US" sz="2200" dirty="0" smtClean="0"/>
              <a:t>전술</a:t>
            </a:r>
            <a:r>
              <a:rPr lang="en-US" altLang="ko-KR" sz="2200" dirty="0" smtClean="0"/>
              <a:t>, </a:t>
            </a:r>
          </a:p>
          <a:p>
            <a:pPr algn="l">
              <a:lnSpc>
                <a:spcPct val="130000"/>
              </a:lnSpc>
            </a:pPr>
            <a:r>
              <a:rPr lang="en-US" altLang="ko-KR" sz="2200" dirty="0" smtClean="0"/>
              <a:t>    </a:t>
            </a:r>
            <a:r>
              <a:rPr lang="ko-KR" altLang="en-US" sz="2200" dirty="0" smtClean="0"/>
              <a:t>훈련 등으로 </a:t>
            </a:r>
            <a:r>
              <a:rPr lang="ko-KR" altLang="en-US" sz="2200" dirty="0"/>
              <a:t>성립된 체계</a:t>
            </a:r>
          </a:p>
        </p:txBody>
      </p:sp>
      <p:sp>
        <p:nvSpPr>
          <p:cNvPr id="41989" name="Text Box 157"/>
          <p:cNvSpPr txBox="1">
            <a:spLocks noChangeArrowheads="1"/>
          </p:cNvSpPr>
          <p:nvPr/>
        </p:nvSpPr>
        <p:spPr bwMode="auto">
          <a:xfrm>
            <a:off x="323850" y="4304457"/>
            <a:ext cx="3671888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무기체계 </a:t>
            </a:r>
            <a:r>
              <a:rPr lang="ko-KR" altLang="en-US" sz="2400" b="1" dirty="0">
                <a:solidFill>
                  <a:srgbClr val="0000CC"/>
                </a:solidFill>
              </a:rPr>
              <a:t>분류방법</a:t>
            </a:r>
            <a:endParaRPr lang="en-US" altLang="ko-KR" sz="2000" b="1" dirty="0"/>
          </a:p>
        </p:txBody>
      </p:sp>
      <p:sp>
        <p:nvSpPr>
          <p:cNvPr id="41990" name="Text Box 158"/>
          <p:cNvSpPr txBox="1">
            <a:spLocks noChangeArrowheads="1"/>
          </p:cNvSpPr>
          <p:nvPr/>
        </p:nvSpPr>
        <p:spPr bwMode="auto">
          <a:xfrm>
            <a:off x="467544" y="4755158"/>
            <a:ext cx="8676456" cy="171739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 algn="l">
              <a:lnSpc>
                <a:spcPct val="160000"/>
              </a:lnSpc>
              <a:buFont typeface="Wingdings" pitchFamily="2" charset="2"/>
              <a:buChar char="v"/>
            </a:pPr>
            <a:r>
              <a:rPr lang="ko-KR" altLang="en-US" sz="2200" b="1" spc="-150" dirty="0"/>
              <a:t>제작에 투입된 </a:t>
            </a:r>
            <a:r>
              <a:rPr lang="ko-KR" altLang="en-US" sz="2200" b="1" spc="-150" dirty="0">
                <a:solidFill>
                  <a:srgbClr val="0000FF"/>
                </a:solidFill>
              </a:rPr>
              <a:t>재료</a:t>
            </a:r>
            <a:r>
              <a:rPr lang="ko-KR" altLang="en-US" sz="2200" b="1" spc="-150" dirty="0"/>
              <a:t>에 따른 분류</a:t>
            </a:r>
            <a:r>
              <a:rPr lang="ko-KR" altLang="en-US" sz="2200" b="1" dirty="0"/>
              <a:t> </a:t>
            </a:r>
            <a:r>
              <a:rPr lang="en-US" altLang="ko-KR" sz="2200" b="1" dirty="0"/>
              <a:t>: </a:t>
            </a:r>
            <a:r>
              <a:rPr lang="ko-KR" altLang="en-US" sz="2200" b="1" dirty="0" err="1"/>
              <a:t>석제무기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청동제무기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철기무기 등</a:t>
            </a:r>
          </a:p>
          <a:p>
            <a:pPr marL="304800" indent="-304800" algn="l">
              <a:lnSpc>
                <a:spcPct val="160000"/>
              </a:lnSpc>
              <a:buFont typeface="Wingdings" pitchFamily="2" charset="2"/>
              <a:buChar char="v"/>
            </a:pPr>
            <a:r>
              <a:rPr lang="ko-KR" altLang="en-US" sz="2200" b="1" dirty="0">
                <a:solidFill>
                  <a:srgbClr val="0000FF"/>
                </a:solidFill>
              </a:rPr>
              <a:t>전투수행기능</a:t>
            </a:r>
            <a:r>
              <a:rPr lang="ko-KR" altLang="en-US" sz="2200" b="1" dirty="0"/>
              <a:t>에 따른 분류 </a:t>
            </a:r>
            <a:r>
              <a:rPr lang="en-US" altLang="ko-KR" sz="2200" b="1" dirty="0"/>
              <a:t>: </a:t>
            </a:r>
            <a:r>
              <a:rPr lang="ko-KR" altLang="en-US" sz="2200" b="1" dirty="0"/>
              <a:t>기동무기체계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화력무기체계 등</a:t>
            </a:r>
          </a:p>
          <a:p>
            <a:pPr marL="304800" indent="-304800" algn="l">
              <a:lnSpc>
                <a:spcPct val="160000"/>
              </a:lnSpc>
              <a:buFont typeface="Wingdings" pitchFamily="2" charset="2"/>
              <a:buChar char="v"/>
            </a:pPr>
            <a:r>
              <a:rPr lang="ko-KR" altLang="en-US" sz="2200" b="1" dirty="0">
                <a:solidFill>
                  <a:srgbClr val="0000FF"/>
                </a:solidFill>
              </a:rPr>
              <a:t>운용목적</a:t>
            </a:r>
            <a:r>
              <a:rPr lang="en-US" altLang="ko-KR" sz="2200" b="1" dirty="0">
                <a:solidFill>
                  <a:srgbClr val="0000FF"/>
                </a:solidFill>
              </a:rPr>
              <a:t>, </a:t>
            </a:r>
            <a:r>
              <a:rPr lang="ko-KR" altLang="en-US" sz="2200" b="1" dirty="0">
                <a:solidFill>
                  <a:srgbClr val="0000FF"/>
                </a:solidFill>
              </a:rPr>
              <a:t>용도</a:t>
            </a:r>
            <a:r>
              <a:rPr lang="en-US" altLang="ko-KR" sz="2200" b="1" dirty="0">
                <a:solidFill>
                  <a:srgbClr val="0000FF"/>
                </a:solidFill>
              </a:rPr>
              <a:t>, </a:t>
            </a:r>
            <a:r>
              <a:rPr lang="ko-KR" altLang="en-US" sz="2200" b="1" dirty="0">
                <a:solidFill>
                  <a:srgbClr val="0000FF"/>
                </a:solidFill>
              </a:rPr>
              <a:t>필요성</a:t>
            </a:r>
            <a:r>
              <a:rPr lang="ko-KR" altLang="en-US" sz="2200" b="1" dirty="0"/>
              <a:t>에</a:t>
            </a:r>
            <a:r>
              <a:rPr lang="ko-KR" altLang="en-US" sz="2200" b="1" dirty="0">
                <a:solidFill>
                  <a:srgbClr val="0000FF"/>
                </a:solidFill>
              </a:rPr>
              <a:t> </a:t>
            </a:r>
            <a:r>
              <a:rPr lang="ko-KR" altLang="en-US" sz="2200" b="1" dirty="0"/>
              <a:t>따른 분류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3850" y="1306513"/>
            <a:ext cx="3671888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ko-KR" altLang="en-US" sz="2400" b="1" dirty="0">
                <a:solidFill>
                  <a:srgbClr val="0000CC"/>
                </a:solidFill>
              </a:rPr>
              <a:t>■ 각국별 무기체계 분류</a:t>
            </a:r>
            <a:endParaRPr lang="en-US" altLang="ko-KR" sz="2000" b="1" dirty="0"/>
          </a:p>
        </p:txBody>
      </p:sp>
      <p:graphicFrame>
        <p:nvGraphicFramePr>
          <p:cNvPr id="1468420" name="Group 4"/>
          <p:cNvGraphicFramePr>
            <a:graphicFrameLocks noGrp="1"/>
          </p:cNvGraphicFramePr>
          <p:nvPr>
            <p:ph idx="1"/>
          </p:nvPr>
        </p:nvGraphicFramePr>
        <p:xfrm>
          <a:off x="590550" y="1773238"/>
          <a:ext cx="8229600" cy="4886008"/>
        </p:xfrm>
        <a:graphic>
          <a:graphicData uri="http://schemas.openxmlformats.org/drawingml/2006/table">
            <a:tbl>
              <a:tblPr/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 국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 국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이스라엘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 국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분류기준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전투수행기능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대분류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육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 전역별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(3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대분류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무기체계별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대분류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무기체계별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대분류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대분류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例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① 지휘통제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② 감시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정찰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③ 기동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④ 함정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⑤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⑥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화력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⑦ 방호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⑧ 기타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① 지상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육군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지상무기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장갑차량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공병장비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NBC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방호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보안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(Security)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폭발물처리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  •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탄약 등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② 해상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③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① 지상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②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③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NBC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방호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④ 전자광학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⑤ 보안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Security)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⑥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⑦ 항공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⑧ 기타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① 우주체계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② 첨단무기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③ 핵무기체계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④ 항공기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⑤ 항공무기체계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⑥ 미사일방어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⑦ 지상무기체계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⑧ 탄약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⑨ 정보체계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⑩ 함정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⑪ 해군전투체계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⑫ 미사일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근거문서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국방훈령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Jane's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연감</a:t>
                      </a: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SIBAT 2009-10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US DoD-2009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미국 무기체계는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'10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년부터 국방과 육군으로 무기체계 분류를 이원화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4104134" cy="424732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1. </a:t>
            </a:r>
            <a:r>
              <a:rPr lang="ko-KR" altLang="en-US" sz="2400" b="1" dirty="0">
                <a:solidFill>
                  <a:srgbClr val="0000CC"/>
                </a:solidFill>
              </a:rPr>
              <a:t>지휘통제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통신무기체계</a:t>
            </a:r>
            <a:endParaRPr lang="en-US" altLang="ko-KR" sz="20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4035" name="Rectangle 40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67757" name="Group 365"/>
          <p:cNvGraphicFramePr>
            <a:graphicFrameLocks noGrp="1"/>
          </p:cNvGraphicFramePr>
          <p:nvPr/>
        </p:nvGraphicFramePr>
        <p:xfrm>
          <a:off x="876300" y="1558925"/>
          <a:ext cx="7669213" cy="5183192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  분   류 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          상           장           비   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통제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합동지휘통제체계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전략제대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C4I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지휘소자동화체계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(CPAS),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합동지휘통제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(KJCCS),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군사정보통합처리체계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(MIMS)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지상지휘통제체계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지상전술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C4I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(ATCIS)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해상지휘통제체계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해군전술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C4I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해군전술지휘통제체계 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공중지휘통제체계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공군전술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C4I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자동화방공통제체계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공중조기경보통제기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MCRC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전술통신체계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MSC-500K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전술통신체계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(SPIDER),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한국형합동전술데이터링크체계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(JTDLS),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전술정보통신체계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(TICN)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위성통신체계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 위성통신체계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(KMSCN),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해상작전위성통신체계 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공중중계체계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UAV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중계기 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36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</a:p>
                  </a:txBody>
                  <a:tcPr marL="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유선장비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전술용전자식교환기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(TTC-95K, SB-30K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전술용전자식전화기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야전용전화기 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66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무선장비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휴대용⋅차량용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FM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(PRC-999K),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휴대용⋅차량용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AM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U⋅VHF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공지통신장비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소부대무전기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차기소부대무전기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무선전송장비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다중채널무선전송장비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M/W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그 밖의 통신장비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경보용수신기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(GRR-5K),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무선송수신기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고속전문처리기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보안장비 등</a:t>
                      </a:r>
                    </a:p>
                  </a:txBody>
                  <a:tcPr marL="108000" marR="36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4080" name="Text Box 367"/>
          <p:cNvSpPr txBox="1">
            <a:spLocks noChangeArrowheads="1"/>
          </p:cNvSpPr>
          <p:nvPr/>
        </p:nvSpPr>
        <p:spPr bwMode="auto">
          <a:xfrm>
            <a:off x="3923928" y="1220242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2" name="직사각형 1">
            <a:hlinkClick r:id="" action="ppaction://noaction"/>
          </p:cNvPr>
          <p:cNvSpPr/>
          <p:nvPr/>
        </p:nvSpPr>
        <p:spPr>
          <a:xfrm>
            <a:off x="971600" y="3111210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  <a:latin typeface="바탕체"/>
                <a:ea typeface="바탕체"/>
              </a:rPr>
              <a:t>☞</a:t>
            </a:r>
            <a:endParaRPr lang="ko-KR" altLang="en-US" sz="24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2. </a:t>
            </a:r>
            <a:r>
              <a:rPr lang="ko-KR" altLang="en-US" sz="2400" b="1" dirty="0">
                <a:solidFill>
                  <a:srgbClr val="0000CC"/>
                </a:solidFill>
              </a:rPr>
              <a:t>감시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정찰무기체계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1" name="Rectangle 53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69856" name="Group 416"/>
          <p:cNvGraphicFramePr>
            <a:graphicFrameLocks noGrp="1"/>
          </p:cNvGraphicFramePr>
          <p:nvPr/>
        </p:nvGraphicFramePr>
        <p:xfrm>
          <a:off x="827088" y="1649413"/>
          <a:ext cx="7848600" cy="4875214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전자전장비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기지용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ES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지상⋅해상⋅공중신호정보수집장비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서부지역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ES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레이더경보수신기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전자공격장비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서부지역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EA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ES/EA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전자전탄 살포기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전자방해장비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전자보호장비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유도탄접근경보기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레이더장비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감시레이더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GPS-100, SPS-95, GPS-98K, MR-1600,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지상감시장비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대함레이더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항공관제레이더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MPN-14, GPN-22, TPN-24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방공관제레이다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TPS-65, TPS-77, FPS-117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기상감시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기상위성감시장비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기상위성수신체계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기상감시레이더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RDR-IF, WXR-350A, TWR-850, DWSR-93C,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WSR-74C, METOR-360C 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기상관측장비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항공자동기상관측장비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운고측정장비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상층대기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분석장비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상측풍관측장비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자동기상관측장비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102" name="Text Box 418"/>
          <p:cNvSpPr txBox="1">
            <a:spLocks noChangeArrowheads="1"/>
          </p:cNvSpPr>
          <p:nvPr/>
        </p:nvSpPr>
        <p:spPr bwMode="auto">
          <a:xfrm>
            <a:off x="6084168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2. </a:t>
            </a:r>
            <a:r>
              <a:rPr lang="ko-KR" altLang="en-US" sz="2400" b="1" dirty="0">
                <a:solidFill>
                  <a:srgbClr val="0000CC"/>
                </a:solidFill>
              </a:rPr>
              <a:t>감시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정찰무기체계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0546" name="Group 82"/>
          <p:cNvGraphicFramePr>
            <a:graphicFrameLocks noGrp="1"/>
          </p:cNvGraphicFramePr>
          <p:nvPr/>
        </p:nvGraphicFramePr>
        <p:xfrm>
          <a:off x="887413" y="1639888"/>
          <a:ext cx="7848600" cy="4884741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전자광학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전자광학장비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전자광학영상장비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(LOROP),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정찰위성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(EO/IR),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전술정찰정보수집장비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(TAC-EO), KA-56, KS-92A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광증폭야시장비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PVS-98K, AVS-01K, CK-037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열상감시장비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TAS-502, TAS-970K, PAS-01K,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전방관측적외선장비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레이저 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야간표적지시기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GAS-1K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48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수중감시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음탐기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선체고정형음탐기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(HMS),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예인음탐기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(TASS),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수중탐색음탐기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어뢰음향대항체계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SLQ-260K, SLQ-25K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수중감시체계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항만감시체계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음파탐지기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자기탐지기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(MAD)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GOP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과학화경계시스템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/>
                          <a:ea typeface="HY헤드라인M" pitchFamily="18" charset="-127"/>
                        </a:rPr>
                        <a:t> 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GOP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과학화경계시스템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 타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/>
                          <a:ea typeface="HY헤드라인M" pitchFamily="18" charset="-127"/>
                        </a:rPr>
                        <a:t> 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OX-60, AN/UPX-23,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해군음향정보관리체계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(NAIMS),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군사지리정보체계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(MGIS), 26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인치 제논탐조등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6130" name="Text Box 84"/>
          <p:cNvSpPr txBox="1">
            <a:spLocks noChangeArrowheads="1"/>
          </p:cNvSpPr>
          <p:nvPr/>
        </p:nvSpPr>
        <p:spPr bwMode="auto">
          <a:xfrm>
            <a:off x="5868144" y="651067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CC3300"/>
                </a:solidFill>
              </a:rPr>
              <a:t>출처 </a:t>
            </a:r>
            <a:r>
              <a:rPr lang="en-US" altLang="ko-KR">
                <a:solidFill>
                  <a:srgbClr val="CC3300"/>
                </a:solidFill>
              </a:rPr>
              <a:t>: </a:t>
            </a:r>
            <a:r>
              <a:rPr lang="ko-KR" altLang="en-US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3. </a:t>
            </a:r>
            <a:r>
              <a:rPr lang="ko-KR" altLang="en-US" sz="2400" b="1" dirty="0">
                <a:solidFill>
                  <a:srgbClr val="0000CC"/>
                </a:solidFill>
              </a:rPr>
              <a:t>기동무기체계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10" name="Rectangle 51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2886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77365"/>
              </p:ext>
            </p:extLst>
          </p:nvPr>
        </p:nvGraphicFramePr>
        <p:xfrm>
          <a:off x="825500" y="1628775"/>
          <a:ext cx="7923213" cy="4799965"/>
        </p:xfrm>
        <a:graphic>
          <a:graphicData uri="http://schemas.openxmlformats.org/drawingml/2006/table">
            <a:tbl>
              <a:tblPr/>
              <a:tblGrid>
                <a:gridCol w="128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 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M48A2, M48A3K, M48A5/5K. K-1,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K1A1, T-80U, K-2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전투지원용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구난전차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M88A1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구난전차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갑 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K-200/A1, CM6614, BMP-Ⅲ, LVTP7A1,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KAAVP7A1,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차륜형장갑차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K-281/A1,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K-242/A1, K-21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보병전투장갑차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지휘통제용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K-277, LVTC7A1, KAAVC7A1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전투지원용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사격지휘용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K-77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화생방정찰용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K-216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구난용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K-288/A1, KAAVR7A1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탄약운반용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K-10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탄약운반장갑차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전투차량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중형전술차량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TOW․106mm․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제논 탑재차량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K-532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다목적전술차량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 확장식밴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1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¼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․2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½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 사격지휘차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전투지원용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․10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구난차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궤도형정비샾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정비샾차량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통신중계용전술차량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(K-534), 1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¼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통신가설차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암호차량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½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2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½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148" name="Text Box 376"/>
          <p:cNvSpPr txBox="1">
            <a:spLocks noChangeArrowheads="1"/>
          </p:cNvSpPr>
          <p:nvPr/>
        </p:nvSpPr>
        <p:spPr bwMode="auto">
          <a:xfrm>
            <a:off x="5587344" y="6453336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11" name="직사각형 10">
            <a:hlinkClick r:id="" action="ppaction://noaction"/>
          </p:cNvPr>
          <p:cNvSpPr/>
          <p:nvPr/>
        </p:nvSpPr>
        <p:spPr>
          <a:xfrm>
            <a:off x="3491880" y="1125538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  <a:latin typeface="바탕체"/>
                <a:ea typeface="바탕체"/>
              </a:rPr>
              <a:t>☞</a:t>
            </a:r>
            <a:endParaRPr lang="ko-KR" altLang="en-US" sz="24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3. </a:t>
            </a:r>
            <a:r>
              <a:rPr lang="ko-KR" altLang="en-US" sz="2400" b="1" dirty="0">
                <a:solidFill>
                  <a:srgbClr val="0000CC"/>
                </a:solidFill>
              </a:rPr>
              <a:t>기동무기체계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3612" name="Group 76"/>
          <p:cNvGraphicFramePr>
            <a:graphicFrameLocks noGrp="1"/>
          </p:cNvGraphicFramePr>
          <p:nvPr/>
        </p:nvGraphicFramePr>
        <p:xfrm>
          <a:off x="825500" y="1628775"/>
          <a:ext cx="7923213" cy="4895853"/>
        </p:xfrm>
        <a:graphic>
          <a:graphicData uri="http://schemas.openxmlformats.org/drawingml/2006/table">
            <a:tbl>
              <a:tblPr/>
              <a:tblGrid>
                <a:gridCol w="128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대기동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전투공병장비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장갑전투도쟈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(M9ACE),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다목적굴착기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장애물개척차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간격극복 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도하 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(M4T6),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기동부교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(RBS),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간편조립교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교량전차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(AVLB),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차기전술교량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자주도하장비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지뢰지대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극복장비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MICLIC,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휴대용 지뢰탐지기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(PRS-17K),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지뢰제거장비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(Mine Breaker)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대기동장비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한국형 살포지뢰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원격운용통제탄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폭파기구셑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 항법장비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휴대용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GPS(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군사용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 견인차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유조차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½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톤 이상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신형정수장비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지상무인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전투지원용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개인전투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 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175" name="Text Box 78"/>
          <p:cNvSpPr txBox="1">
            <a:spLocks noChangeArrowheads="1"/>
          </p:cNvSpPr>
          <p:nvPr/>
        </p:nvSpPr>
        <p:spPr bwMode="auto">
          <a:xfrm>
            <a:off x="6156176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11" name="직사각형 10">
            <a:hlinkClick r:id="" action="ppaction://noaction"/>
          </p:cNvPr>
          <p:cNvSpPr/>
          <p:nvPr/>
        </p:nvSpPr>
        <p:spPr>
          <a:xfrm>
            <a:off x="1259632" y="4047455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  <a:latin typeface="바탕체"/>
                <a:ea typeface="바탕체"/>
              </a:rPr>
              <a:t>☞</a:t>
            </a:r>
            <a:endParaRPr lang="ko-KR" altLang="en-US" sz="24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4. </a:t>
            </a:r>
            <a:r>
              <a:rPr lang="ko-KR" altLang="en-US" sz="2400" b="1" dirty="0">
                <a:solidFill>
                  <a:srgbClr val="0000CC"/>
                </a:solidFill>
              </a:rPr>
              <a:t>함정무기체계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9159" name="Rectangle 4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4960" name="Group 400"/>
          <p:cNvGraphicFramePr>
            <a:graphicFrameLocks noGrp="1"/>
          </p:cNvGraphicFramePr>
          <p:nvPr/>
        </p:nvGraphicFramePr>
        <p:xfrm>
          <a:off x="827088" y="1628775"/>
          <a:ext cx="7991475" cy="4859342"/>
        </p:xfrm>
        <a:graphic>
          <a:graphicData uri="http://schemas.openxmlformats.org/drawingml/2006/table">
            <a:tbl>
              <a:tblPr/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 상 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 투 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구축함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호위함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초계함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기뢰전함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기뢰부설함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소해함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기뢰탐색함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 륙 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대형수송함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상륙함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고속상륙정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 원 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군수지원함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잠수함구조함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수상함구조함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해양조사함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잠수정모함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 수 함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소형잠수함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 수 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무인잠수정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전투근무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 원 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 비 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항만경비정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도하경비정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 송 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항만수송정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근무주정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근무지원정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청수정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유조정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냉동정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예인정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청소정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준설정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토운정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기중기정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고속정지원정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초소지원정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계류지원정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상륙지원정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상륙정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상륙부교예인정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 수 정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잠수지원정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구조지원정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반잠수정모함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자선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침투선박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시험지원정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9206" name="Text Box 402"/>
          <p:cNvSpPr txBox="1">
            <a:spLocks noChangeArrowheads="1"/>
          </p:cNvSpPr>
          <p:nvPr/>
        </p:nvSpPr>
        <p:spPr bwMode="auto">
          <a:xfrm>
            <a:off x="5972175" y="6453336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12" name="직사각형 11">
            <a:hlinkClick r:id="" action="ppaction://noaction"/>
          </p:cNvPr>
          <p:cNvSpPr/>
          <p:nvPr/>
        </p:nvSpPr>
        <p:spPr>
          <a:xfrm>
            <a:off x="3622109" y="11255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solidFill>
                  <a:srgbClr val="0000CC"/>
                </a:solidFill>
                <a:latin typeface="바탕체"/>
                <a:ea typeface="바탕체"/>
              </a:rPr>
              <a:t>☞</a:t>
            </a:r>
            <a:endParaRPr lang="ko-KR" altLang="en-US" sz="2800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4. </a:t>
            </a:r>
            <a:r>
              <a:rPr lang="ko-KR" altLang="en-US" sz="2400" b="1" dirty="0">
                <a:solidFill>
                  <a:srgbClr val="0000CC"/>
                </a:solidFill>
              </a:rPr>
              <a:t>함정무기체계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972174" y="6237312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5665" name="Group 81"/>
          <p:cNvGraphicFramePr>
            <a:graphicFrameLocks noGrp="1"/>
          </p:cNvGraphicFramePr>
          <p:nvPr/>
        </p:nvGraphicFramePr>
        <p:xfrm>
          <a:off x="827088" y="1628775"/>
          <a:ext cx="7991475" cy="4464052"/>
        </p:xfrm>
        <a:graphic>
          <a:graphicData uri="http://schemas.openxmlformats.org/drawingml/2006/table">
            <a:tbl>
              <a:tblPr/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함정전투체계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함정전투체계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호위함전투체계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(SSCS),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구축함전투체계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(AEGIS), 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잠수함용전투체계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해상전투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함정사격통제장비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WM-28, WSA-423, WCS-86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함정피아식별장비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UPX-27, TPX-54, APX-72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함정항법장비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GPS, SRN-15A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침투장비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수영자이송정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(SDV)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소해장비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무인기뢰처리기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구명장비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심해잠수구조정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(DSRV)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퀴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즈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1(1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주차 강의 중</a:t>
            </a:r>
            <a:r>
              <a:rPr lang="en-US" altLang="ko-KR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ko-KR" altLang="en-US" sz="4000" kern="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607772"/>
            <a:ext cx="8208963" cy="10895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근대전투에서 </a:t>
            </a:r>
            <a:r>
              <a:rPr lang="ko-KR" altLang="en-US" sz="2400" b="1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국민전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섬멸전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사단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군단 체계를 도입한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l"/>
            <a:r>
              <a:rPr lang="en-US" altLang="ko-KR" sz="2400" b="1" dirty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프랑스의 </a:t>
            </a:r>
            <a:r>
              <a:rPr lang="ko-KR" altLang="en-US" sz="2400" b="1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전쟁영웅은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누구인가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17" y="2924944"/>
            <a:ext cx="8208963" cy="7201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en-US" altLang="ko-KR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2. </a:t>
            </a:r>
            <a:r>
              <a:rPr lang="ko-KR" altLang="en-US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미래 군사기술의 원천 중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IT, NT,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그리고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 있나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4076955"/>
            <a:ext cx="8208963" cy="10895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70000"/>
              </a:lnSpc>
              <a:buAutoNum type="arabicPeriod" startAt="3"/>
            </a:pPr>
            <a:r>
              <a:rPr lang="ko-KR" altLang="en-US" sz="2400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전장공간은</a:t>
            </a:r>
            <a:r>
              <a:rPr lang="ko-KR" altLang="en-US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지상 →해상 → 공중 → 우주 → 그리고 </a:t>
            </a:r>
            <a:endParaRPr lang="en-US" altLang="ko-KR" sz="2400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l"/>
            <a:r>
              <a:rPr lang="en-US" altLang="ko-KR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</a:t>
            </a:r>
            <a:r>
              <a:rPr lang="ko-KR" altLang="en-US" sz="2400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어떤공간으로</a:t>
            </a:r>
            <a:r>
              <a:rPr lang="ko-KR" altLang="en-US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발전하고 있나요</a:t>
            </a:r>
            <a:r>
              <a:rPr lang="en-US" altLang="ko-KR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13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5. </a:t>
            </a:r>
            <a:r>
              <a:rPr lang="ko-KR" altLang="en-US" sz="2400" b="1" dirty="0">
                <a:solidFill>
                  <a:srgbClr val="0000CC"/>
                </a:solidFill>
              </a:rPr>
              <a:t>항공무기체계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972175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09" name="Rectangle 45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7001" name="Group 393"/>
          <p:cNvGraphicFramePr>
            <a:graphicFrameLocks noGrp="1"/>
          </p:cNvGraphicFramePr>
          <p:nvPr/>
        </p:nvGraphicFramePr>
        <p:xfrm>
          <a:off x="827088" y="1628775"/>
          <a:ext cx="7993062" cy="4994277"/>
        </p:xfrm>
        <a:graphic>
          <a:graphicData uri="http://schemas.openxmlformats.org/drawingml/2006/table">
            <a:tbl>
              <a:tblPr/>
              <a:tblGrid>
                <a:gridCol w="123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 정 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 공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 투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F-4, F-5, KF-16, F-15K, FA-50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 격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B-52, B-2, B-1B, Tu-95, Tu-160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 격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A-10, KA-1, Su-25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 송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C-130, CN-235, HS-748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 련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KT-1, T-103, T-38, T-50, T-59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전자전기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RF-4C, RF-16, RC-800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해상초계기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P-3C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 타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L-2, CARVAN-Ⅱ, KA-1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회전익기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기동헬기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UH-1H, UH-1N, UH-60, CH-47D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공격헬기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AH-1, 500MD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토우기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ALT-Ⅲ, LYNX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정찰헬기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500MD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BO-105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탐색구조헬기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BELL-412, AS-332, HH-32, HH-47,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HH-60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지휘헬기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VH-60, VH-92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직사각형 12">
            <a:hlinkClick r:id="" action="ppaction://noaction"/>
          </p:cNvPr>
          <p:cNvSpPr/>
          <p:nvPr/>
        </p:nvSpPr>
        <p:spPr>
          <a:xfrm>
            <a:off x="3622109" y="11255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solidFill>
                  <a:srgbClr val="0000CC"/>
                </a:solidFill>
                <a:latin typeface="바탕체"/>
                <a:ea typeface="바탕체"/>
              </a:rPr>
              <a:t>☞</a:t>
            </a:r>
            <a:endParaRPr lang="ko-KR" altLang="en-US" sz="28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5. </a:t>
            </a:r>
            <a:r>
              <a:rPr lang="ko-KR" altLang="en-US" sz="2400" b="1" dirty="0">
                <a:solidFill>
                  <a:srgbClr val="0000CC"/>
                </a:solidFill>
              </a:rPr>
              <a:t>항공무기체계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56176" y="6237312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7714" name="Group 82"/>
          <p:cNvGraphicFramePr>
            <a:graphicFrameLocks noGrp="1"/>
          </p:cNvGraphicFramePr>
          <p:nvPr/>
        </p:nvGraphicFramePr>
        <p:xfrm>
          <a:off x="827088" y="1628775"/>
          <a:ext cx="7993062" cy="4464053"/>
        </p:xfrm>
        <a:graphic>
          <a:graphicData uri="http://schemas.openxmlformats.org/drawingml/2006/table">
            <a:tbl>
              <a:tblPr/>
              <a:tblGrid>
                <a:gridCol w="123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 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 공 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무인전투기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무인정찰기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대공제압무인기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항공전투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항공기사격통제장비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AN/APG-68, AN/APG-63, IRST, HUD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정밀폭격장비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LANTIRN, Pave Take / Spike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항공항법장비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INS, GPS, TACAN, ILS, RDR, ALT, ADF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항공기피아식별장비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AN/APX-76, AN/APX-101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3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항공기시동장비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항공기부양견인장비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폭탄운반장비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폭탄장탈착기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6. </a:t>
            </a:r>
            <a:r>
              <a:rPr lang="ko-KR" altLang="en-US" sz="2400" b="1" dirty="0">
                <a:solidFill>
                  <a:srgbClr val="0000CC"/>
                </a:solidFill>
              </a:rPr>
              <a:t>화력무기체계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56176" y="6514362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8" name="Rectangle 4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9107" name="Group 451"/>
          <p:cNvGraphicFramePr>
            <a:graphicFrameLocks noGrp="1"/>
          </p:cNvGraphicFramePr>
          <p:nvPr/>
        </p:nvGraphicFramePr>
        <p:xfrm>
          <a:off x="898525" y="1643063"/>
          <a:ext cx="7921625" cy="4946968"/>
        </p:xfrm>
        <a:graphic>
          <a:graphicData uri="http://schemas.openxmlformats.org/drawingml/2006/table">
            <a:tbl>
              <a:tblPr/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화 기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개인화기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38․45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구경 권총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M16A1, K-1․K-2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수중권총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M203․K-201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유탄발사기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기관총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K-3․K-4․M60․K-6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기관총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대전차화기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대전차 로켓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M72LAW, PZF-3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대전차유도무기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METIS-M, TOW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무반동총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90mm․106mm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무반동총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 포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박격포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60mm․81mm․4.2"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박격포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 포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105mm, 155mm(M114A1, KH-179, K-55, K-9)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다련장 및 로켓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MLRS, 130mm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다련장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H․J, 2.75"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로켓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 포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20mm, 30mm, 40mm, 76mm, 127mm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화력지원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표적탐지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화력통제레이더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TPQ-36, TPQ-37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 및 화포용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사격통제장비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전차장 열상조준경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 포수조준경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BTCS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화력지원장비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측지제원계산기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광파거리측정기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자동측지장비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직사각형 13">
            <a:hlinkClick r:id="" action="ppaction://noaction"/>
          </p:cNvPr>
          <p:cNvSpPr/>
          <p:nvPr/>
        </p:nvSpPr>
        <p:spPr>
          <a:xfrm>
            <a:off x="1500166" y="257174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☞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5" name="직사각형 14">
            <a:hlinkClick r:id="" action="ppaction://noaction"/>
          </p:cNvPr>
          <p:cNvSpPr/>
          <p:nvPr/>
        </p:nvSpPr>
        <p:spPr>
          <a:xfrm>
            <a:off x="1571604" y="464344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☞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6. </a:t>
            </a:r>
            <a:r>
              <a:rPr lang="ko-KR" altLang="en-US" sz="2400" b="1" dirty="0">
                <a:solidFill>
                  <a:srgbClr val="0000CC"/>
                </a:solidFill>
              </a:rPr>
              <a:t>화력무기체계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228184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79775" name="Group 95"/>
          <p:cNvGraphicFramePr>
            <a:graphicFrameLocks noGrp="1"/>
          </p:cNvGraphicFramePr>
          <p:nvPr/>
        </p:nvGraphicFramePr>
        <p:xfrm>
          <a:off x="898525" y="1643063"/>
          <a:ext cx="7921625" cy="4881563"/>
        </p:xfrm>
        <a:graphic>
          <a:graphicData uri="http://schemas.openxmlformats.org/drawingml/2006/table">
            <a:tbl>
              <a:tblPr/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 약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 상 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기관총탄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박격포탄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포병탄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전차포탄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로켓탄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 정 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20mm, 30mm, 40mm, 76mm, 127mm,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폭뢰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 공 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일반폭탄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유도폭탄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확산탄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조명탄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특수탄약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전자파펄스탄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탄소섬유탄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유도탄능동유인체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대유도탄기만체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(DECOY), CHAFF, R-BOC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지상발사유도무기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지대지유도무기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ATACMS),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지대함유도탄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(HARPOON)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해상발사유도무기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함대지⋅함대함⋅함대공유도탄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잠대함유도탄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공중발사유도무기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공대지⋅공대함⋅공대공유도탄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수중유도무기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경어뢰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중어뢰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장거리대잠어뢰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특수무기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레이저무기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고에너지 레이저무기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고출력 마이크로파 무기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초저주파 음향무기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7. </a:t>
            </a:r>
            <a:r>
              <a:rPr lang="ko-KR" altLang="en-US" sz="2400" b="1" dirty="0">
                <a:solidFill>
                  <a:srgbClr val="0000CC"/>
                </a:solidFill>
              </a:rPr>
              <a:t>방호무기체계</a:t>
            </a:r>
            <a:endParaRPr lang="en-US" altLang="ko-KR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868144" y="6381328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5307" name="Rectangle 5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80902" name="Group 198"/>
          <p:cNvGraphicFramePr>
            <a:graphicFrameLocks noGrp="1"/>
          </p:cNvGraphicFramePr>
          <p:nvPr/>
        </p:nvGraphicFramePr>
        <p:xfrm>
          <a:off x="251520" y="1700212"/>
          <a:ext cx="8712967" cy="4609107"/>
        </p:xfrm>
        <a:graphic>
          <a:graphicData uri="http://schemas.openxmlformats.org/drawingml/2006/table">
            <a:tbl>
              <a:tblPr/>
              <a:tblGrid>
                <a:gridCol w="89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6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7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중분류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9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대공포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20mm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30mm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35mm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M45D, M55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대공유도무기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미스트랄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재브린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IGLA,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천마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방공레이더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TPS-830K, DA-05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방공통제장비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TSQ-73,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C2A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41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화생방보호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방독면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보호의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화생방집단보호시설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가스입자여과기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정화통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화생방정찰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제독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화생방정찰차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화학자동경보기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방사능측정기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신형제독차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휴대용제독기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중형제독기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개인제독킽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 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발연기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적외선차폐겸용발연체계 등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8. </a:t>
            </a:r>
            <a:r>
              <a:rPr lang="ko-KR" altLang="en-US" sz="2400" b="1" dirty="0">
                <a:solidFill>
                  <a:srgbClr val="0000CC"/>
                </a:solidFill>
              </a:rPr>
              <a:t>기타무기체계</a:t>
            </a:r>
            <a:endParaRPr lang="en-US" altLang="ko-KR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334125" y="6381328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CC3300"/>
                </a:solidFill>
              </a:rPr>
              <a:t>출처 </a:t>
            </a:r>
            <a:r>
              <a:rPr lang="en-US" altLang="ko-KR">
                <a:solidFill>
                  <a:srgbClr val="CC3300"/>
                </a:solidFill>
              </a:rPr>
              <a:t>: </a:t>
            </a:r>
            <a:r>
              <a:rPr lang="ko-KR" altLang="en-US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32" name="Rectangle 45"/>
          <p:cNvSpPr>
            <a:spLocks noChangeArrowheads="1"/>
          </p:cNvSpPr>
          <p:nvPr/>
        </p:nvSpPr>
        <p:spPr bwMode="auto">
          <a:xfrm>
            <a:off x="0" y="11636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6333" name="Line 139"/>
          <p:cNvSpPr>
            <a:spLocks noChangeShapeType="1"/>
          </p:cNvSpPr>
          <p:nvPr/>
        </p:nvSpPr>
        <p:spPr bwMode="auto">
          <a:xfrm>
            <a:off x="1797050" y="1744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6334" name="Line 140"/>
          <p:cNvSpPr>
            <a:spLocks noChangeShapeType="1"/>
          </p:cNvSpPr>
          <p:nvPr/>
        </p:nvSpPr>
        <p:spPr bwMode="auto">
          <a:xfrm>
            <a:off x="1797050" y="2017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graphicFrame>
        <p:nvGraphicFramePr>
          <p:cNvPr id="1482014" name="Group 286"/>
          <p:cNvGraphicFramePr>
            <a:graphicFrameLocks noGrp="1"/>
          </p:cNvGraphicFramePr>
          <p:nvPr/>
        </p:nvGraphicFramePr>
        <p:xfrm>
          <a:off x="647700" y="1700213"/>
          <a:ext cx="8172450" cy="5010786"/>
        </p:xfrm>
        <a:graphic>
          <a:graphicData uri="http://schemas.openxmlformats.org/drawingml/2006/table">
            <a:tbl>
              <a:tblPr/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전투필수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      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작전지휘시설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TOC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건설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통신시설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M/W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망건설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전투진지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접적지역 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강안 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GOP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경계시설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 및 항공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작전시설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항만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비행장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활주로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방공관제 기지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방공포병 기지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시설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격납고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탄약고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063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M&amp;S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워게임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모델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훈련용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태극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JOS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모의모델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대화력전 모의모델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창공모델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천자봉모델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청해모델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해군특수전모의 훈련체계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분석용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합동작전 분석모델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차세대합동작전 분석모델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C4ISR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시뮬레이션모델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항공무장효과산출모델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해병대 상륙작전분석모델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획득용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JMASS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모델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전술훈련모의장비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계열전차 소부대 전술모의훈련장비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P-3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LYNX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모의훈련장비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수송기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훈련기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모의훈련장비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중요시설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경계시스템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중요시설 경계시스템 등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9. </a:t>
            </a:r>
            <a:r>
              <a:rPr lang="ko-KR" altLang="en-US" sz="2400" b="1" dirty="0" err="1">
                <a:solidFill>
                  <a:srgbClr val="0000CC"/>
                </a:solidFill>
              </a:rPr>
              <a:t>비무기체계</a:t>
            </a:r>
            <a:r>
              <a:rPr lang="ko-KR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(1/2)</a:t>
            </a:r>
            <a:endParaRPr lang="en-US" altLang="ko-KR" sz="12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72174" y="630932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0" y="11636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1797050" y="1744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7357" name="Line 14"/>
          <p:cNvSpPr>
            <a:spLocks noChangeShapeType="1"/>
          </p:cNvSpPr>
          <p:nvPr/>
        </p:nvSpPr>
        <p:spPr bwMode="auto">
          <a:xfrm>
            <a:off x="1797050" y="2017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7358" name="Rectangle 60"/>
          <p:cNvSpPr>
            <a:spLocks noChangeArrowheads="1"/>
          </p:cNvSpPr>
          <p:nvPr/>
        </p:nvSpPr>
        <p:spPr bwMode="auto">
          <a:xfrm>
            <a:off x="0" y="-2968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83048" name="Group 296"/>
          <p:cNvGraphicFramePr>
            <a:graphicFrameLocks noGrp="1"/>
          </p:cNvGraphicFramePr>
          <p:nvPr/>
        </p:nvGraphicFramePr>
        <p:xfrm>
          <a:off x="792163" y="1557338"/>
          <a:ext cx="8027987" cy="4781424"/>
        </p:xfrm>
        <a:graphic>
          <a:graphicData uri="http://schemas.openxmlformats.org/drawingml/2006/table">
            <a:tbl>
              <a:tblPr/>
              <a:tblGrid>
                <a:gridCol w="119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30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일반군수품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병력운영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시설유지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장비유지 및 운영에 필요한 장비 및 물자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일반차량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버스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승용차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크레인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정비장비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물자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개인의 기본 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방호 장구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전투화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나침의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헬멧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방탄복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야전삽 등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전력화 장비의 운영유지에 필요한 수리부속 및 유지 물자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부분품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(Part),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결합체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(Assembly),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모듈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(Module),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각종 유류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5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공병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병참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함정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 등의 일반적인 근무지원 장비 및 물자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축전지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위장막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철조망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야전취사기구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급수펌프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난방기구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충전기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소화기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해상브이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정훈기재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기상팩스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사진장비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정밀측정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야전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숙영 장구 및 물자 등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9. </a:t>
            </a:r>
            <a:r>
              <a:rPr lang="ko-KR" altLang="en-US" sz="2400" b="1" dirty="0" err="1">
                <a:solidFill>
                  <a:srgbClr val="0000CC"/>
                </a:solidFill>
              </a:rPr>
              <a:t>비무기체계</a:t>
            </a:r>
            <a:r>
              <a:rPr lang="ko-KR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ko-KR" sz="18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(2/2)</a:t>
            </a:r>
            <a:endParaRPr lang="en-US" altLang="ko-KR" sz="12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996224" y="6381328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11636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1797050" y="1744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797050" y="2017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-2968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83842" name="Group 66"/>
          <p:cNvGraphicFramePr>
            <a:graphicFrameLocks noGrp="1"/>
          </p:cNvGraphicFramePr>
          <p:nvPr/>
        </p:nvGraphicFramePr>
        <p:xfrm>
          <a:off x="792163" y="1700213"/>
          <a:ext cx="8027987" cy="4696905"/>
        </p:xfrm>
        <a:graphic>
          <a:graphicData uri="http://schemas.openxmlformats.org/drawingml/2006/table">
            <a:tbl>
              <a:tblPr/>
              <a:tblGrid>
                <a:gridCol w="119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정보시스템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자원관리정보체계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기획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재정정보체계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동원정보체계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시설정보체계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전자행정정보체계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M&amp;S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훈련용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분석용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획득용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※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무기체계로 기분류된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M&amp;S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는 제외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컴퓨터체계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상호운용성체계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교육훈련용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물자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교육훈련용 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중대급 마일즈 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기계화대대 훈련용 마일즈 장비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교보재류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실험실습장비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특수교보재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교육훈련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보조교육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교육지원장비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빔 프로젝트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환등기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 타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일반시설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교육훈련장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사격장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방음벽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강의실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일반경계시설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무기체계로 분류되지 않은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 장비 및 물자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/>
                          <a:ea typeface="HY헤드라인M" pitchFamily="18" charset="-127"/>
                        </a:rPr>
                        <a:t> 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10. </a:t>
            </a:r>
            <a:r>
              <a:rPr lang="ko-KR" altLang="en-US" sz="2400" b="1" dirty="0">
                <a:solidFill>
                  <a:srgbClr val="0000CC"/>
                </a:solidFill>
              </a:rPr>
              <a:t>국방정보시스템</a:t>
            </a:r>
            <a:endParaRPr lang="ko-KR" altLang="en-US" sz="12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9050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156176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11636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1797050" y="1744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797050" y="2017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-2968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407" name="Rectangle 52"/>
          <p:cNvSpPr>
            <a:spLocks noChangeArrowheads="1"/>
          </p:cNvSpPr>
          <p:nvPr/>
        </p:nvSpPr>
        <p:spPr bwMode="auto">
          <a:xfrm>
            <a:off x="0" y="-12858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84997" name="Group 197"/>
          <p:cNvGraphicFramePr>
            <a:graphicFrameLocks noGrp="1"/>
          </p:cNvGraphicFramePr>
          <p:nvPr/>
        </p:nvGraphicFramePr>
        <p:xfrm>
          <a:off x="971550" y="1557338"/>
          <a:ext cx="7848600" cy="496729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시스템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전장관리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연합지휘통제체계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지휘통제체계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전투지휘체계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군사정보체계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자원관리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기획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재정정보체계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동원정보체계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시설정보체계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M&amp;S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훈련용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분석용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획득용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정보통신망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고정통신망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위성통신망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전술데이터링크체계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구성요소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교환체계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전송체계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단말체계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망관리체계 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컴퓨터체계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서버장비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(PC),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저장장비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입력장비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출력장비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기타부수장비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회의장비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 소프트웨어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정보보호체계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네트워크보호체계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시스템보호체계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PC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보호관리체계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사이버전대응체계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암호체계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상호운용성체계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공통운용환경체계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데이터공유환경체계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상호운용성평가체계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정보기술표준체계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정보기술아키텍처체계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3816350" cy="4206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9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10. </a:t>
            </a:r>
            <a:r>
              <a:rPr lang="ko-KR" altLang="en-US" sz="2400" b="1" dirty="0">
                <a:solidFill>
                  <a:srgbClr val="0000CC"/>
                </a:solidFill>
              </a:rPr>
              <a:t>국방정보시스템</a:t>
            </a:r>
            <a:endParaRPr lang="ko-KR" altLang="en-US" sz="12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156176" y="6521450"/>
            <a:ext cx="2809875" cy="33655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CC3300"/>
                </a:solidFill>
              </a:rPr>
              <a:t>출처 </a:t>
            </a:r>
            <a:r>
              <a:rPr lang="en-US" altLang="ko-KR" dirty="0">
                <a:solidFill>
                  <a:srgbClr val="CC3300"/>
                </a:solidFill>
              </a:rPr>
              <a:t>: </a:t>
            </a:r>
            <a:r>
              <a:rPr lang="ko-KR" altLang="en-US" dirty="0">
                <a:solidFill>
                  <a:srgbClr val="CC3300"/>
                </a:solidFill>
              </a:rPr>
              <a:t>국방전력발전업무훈령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-6524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-61277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-7540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11636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797050" y="1744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1797050" y="2017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-29686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-12858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85840" name="Group 16"/>
          <p:cNvGraphicFramePr>
            <a:graphicFrameLocks noGrp="1"/>
          </p:cNvGraphicFramePr>
          <p:nvPr/>
        </p:nvGraphicFramePr>
        <p:xfrm>
          <a:off x="971550" y="1557338"/>
          <a:ext cx="7848600" cy="496729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분 류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상 장 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시스템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전장관리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연합지휘통제체계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지휘통제체계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전투지휘체계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군사정보체계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자원관리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기획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재정정보체계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동원정보체계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시설정보체계 등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M&amp;S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훈련용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분석용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획득용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정보통신망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고정통신망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위성통신망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전술데이터링크체계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구성요소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교환체계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전송체계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단말체계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망관리체계 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컴퓨터체계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서버장비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(PC),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저장장비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입력장비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출력장비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기타부수장비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회의장비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 소프트웨어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정보보호체계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네트워크보호체계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시스템보호체계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PC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보호체계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보호관리체계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사이버전대응체계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암호체계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◦ 상호운용성체계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공통운용환경체계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데이터공유환경체계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상호운용성평가체계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정보기술표준체계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정보기술아키텍처체계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분류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08000" y="1071546"/>
            <a:ext cx="8174033" cy="180664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협의 개념 </a:t>
            </a:r>
            <a:r>
              <a:rPr lang="en-US" altLang="ko-KR" sz="2400" dirty="0">
                <a:solidFill>
                  <a:srgbClr val="0000CC"/>
                </a:solidFill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</a:rPr>
              <a:t>무기 자체</a:t>
            </a: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>
                <a:solidFill>
                  <a:srgbClr val="0000CC"/>
                </a:solidFill>
              </a:rPr>
              <a:t>광의 개념 </a:t>
            </a:r>
            <a:r>
              <a:rPr lang="en-US" altLang="ko-KR" sz="2400" dirty="0">
                <a:solidFill>
                  <a:srgbClr val="0000CC"/>
                </a:solidFill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</a:rPr>
              <a:t>무기 </a:t>
            </a:r>
            <a:r>
              <a:rPr lang="en-US" altLang="ko-KR" sz="2400" dirty="0">
                <a:solidFill>
                  <a:srgbClr val="0000CC"/>
                </a:solidFill>
              </a:rPr>
              <a:t>+ </a:t>
            </a:r>
            <a:r>
              <a:rPr lang="ko-KR" altLang="en-US" sz="2400" dirty="0" err="1">
                <a:solidFill>
                  <a:srgbClr val="0000CC"/>
                </a:solidFill>
              </a:rPr>
              <a:t>물적요소</a:t>
            </a:r>
            <a:r>
              <a:rPr lang="ko-KR" altLang="en-US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>
                <a:solidFill>
                  <a:srgbClr val="0000CC"/>
                </a:solidFill>
              </a:rPr>
              <a:t>+ </a:t>
            </a:r>
            <a:r>
              <a:rPr lang="ko-KR" altLang="en-US" sz="2400" dirty="0" err="1">
                <a:solidFill>
                  <a:srgbClr val="0000CC"/>
                </a:solidFill>
              </a:rPr>
              <a:t>인적요소</a:t>
            </a:r>
            <a:endParaRPr lang="ko-KR" altLang="en-US" sz="2400" dirty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시스템</a:t>
            </a:r>
            <a:r>
              <a:rPr lang="en-US" altLang="ko-KR" sz="2400" dirty="0">
                <a:solidFill>
                  <a:srgbClr val="0000CC"/>
                </a:solidFill>
              </a:rPr>
              <a:t>(SYSTEM) : </a:t>
            </a:r>
            <a:r>
              <a:rPr lang="ko-KR" altLang="en-US" sz="2400" dirty="0">
                <a:solidFill>
                  <a:srgbClr val="0000CC"/>
                </a:solidFill>
              </a:rPr>
              <a:t>구성요소들이 함께 협력할 때 기능을 </a:t>
            </a:r>
          </a:p>
          <a:p>
            <a:pPr algn="l">
              <a:lnSpc>
                <a:spcPct val="12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                            발휘하는 것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199231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596" y="6140255"/>
            <a:ext cx="8286808" cy="6647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dirty="0" smtClean="0">
                <a:solidFill>
                  <a:srgbClr val="0000CC"/>
                </a:solidFill>
              </a:rPr>
              <a:t>부여된 임무를 달성하기 위해 주 임무 무기와 이에 관련된 인력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smtClean="0">
                <a:solidFill>
                  <a:srgbClr val="0000CC"/>
                </a:solidFill>
              </a:rPr>
              <a:t>보조장비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ko-KR" altLang="en-US" sz="1800" dirty="0" smtClean="0">
                <a:solidFill>
                  <a:srgbClr val="0000CC"/>
                </a:solidFill>
              </a:rPr>
              <a:t>지원시설 및 정비기술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smtClean="0">
                <a:solidFill>
                  <a:srgbClr val="0000CC"/>
                </a:solidFill>
              </a:rPr>
              <a:t>군수지원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smtClean="0">
                <a:solidFill>
                  <a:srgbClr val="0000CC"/>
                </a:solidFill>
              </a:rPr>
              <a:t>전략</a:t>
            </a:r>
            <a:r>
              <a:rPr lang="en-US" altLang="ko-KR" sz="1800" dirty="0" smtClean="0">
                <a:solidFill>
                  <a:srgbClr val="0000CC"/>
                </a:solidFill>
              </a:rPr>
              <a:t>/</a:t>
            </a:r>
            <a:r>
              <a:rPr lang="ko-KR" altLang="en-US" sz="1800" dirty="0" smtClean="0">
                <a:solidFill>
                  <a:srgbClr val="0000CC"/>
                </a:solidFill>
              </a:rPr>
              <a:t>전술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smtClean="0">
                <a:solidFill>
                  <a:srgbClr val="0000CC"/>
                </a:solidFill>
              </a:rPr>
              <a:t>교육훈련 등이 통합된 전체의 체계 </a:t>
            </a:r>
            <a:endParaRPr lang="ko-KR" altLang="en-US" sz="1800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개념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981075"/>
            <a:ext cx="8820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 절차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000892" y="6544092"/>
            <a:ext cx="202651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ko-KR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P58 </a:t>
            </a:r>
            <a:r>
              <a:rPr lang="ko-KR" altLang="en-US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그림 </a:t>
            </a:r>
            <a:r>
              <a:rPr lang="en-US" altLang="ko-KR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1-6 </a:t>
            </a:r>
            <a:r>
              <a:rPr lang="ko-KR" altLang="en-US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참조</a:t>
            </a:r>
            <a:endParaRPr lang="ko-KR" altLang="ko-K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24625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4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124625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124744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획득관리 </a:t>
            </a:r>
            <a:r>
              <a:rPr lang="ko-KR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개념</a:t>
            </a:r>
            <a:endParaRPr lang="ko-KR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3528" y="2924944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무기체계 획득 시 고려사항 </a:t>
            </a:r>
            <a:endParaRPr lang="ko-KR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3568" y="2044706"/>
            <a:ext cx="8460432" cy="59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군에서 </a:t>
            </a:r>
            <a:r>
              <a:rPr lang="ko-KR" altLang="en-US" sz="1800" b="1" dirty="0" err="1" smtClean="0"/>
              <a:t>소요제기한</a:t>
            </a:r>
            <a:r>
              <a:rPr lang="ko-KR" altLang="en-US" sz="1800" b="1" dirty="0" smtClean="0"/>
              <a:t> 무기체계를 효율적으로 </a:t>
            </a:r>
            <a:r>
              <a:rPr lang="ko-KR" altLang="en-US" sz="1800" b="1" dirty="0"/>
              <a:t>개발 및 생산하거나 구매하여 </a:t>
            </a:r>
            <a:endParaRPr lang="en-US" altLang="ko-KR" sz="1800" b="1" dirty="0" smtClean="0"/>
          </a:p>
          <a:p>
            <a:pPr algn="just">
              <a:spcBef>
                <a:spcPct val="20000"/>
              </a:spcBef>
              <a:defRPr/>
            </a:pPr>
            <a:r>
              <a:rPr lang="ko-KR" altLang="en-US" sz="1800" b="1" dirty="0" smtClean="0"/>
              <a:t>   군에 </a:t>
            </a:r>
            <a:r>
              <a:rPr lang="ko-KR" altLang="en-US" sz="1800" b="1" dirty="0"/>
              <a:t>조달하기 </a:t>
            </a:r>
            <a:r>
              <a:rPr lang="ko-KR" altLang="en-US" sz="1800" b="1" dirty="0" smtClean="0"/>
              <a:t>위한 체계적인 </a:t>
            </a:r>
            <a:r>
              <a:rPr lang="ko-KR" altLang="en-US" sz="1800" b="1" dirty="0"/>
              <a:t>계획</a:t>
            </a:r>
            <a:r>
              <a:rPr lang="en-US" altLang="ko-KR" sz="1800" b="1" dirty="0"/>
              <a:t>·</a:t>
            </a:r>
            <a:r>
              <a:rPr lang="ko-KR" altLang="en-US" sz="1800" b="1" dirty="0"/>
              <a:t>조직</a:t>
            </a:r>
            <a:r>
              <a:rPr lang="en-US" altLang="ko-KR" sz="1800" b="1" dirty="0"/>
              <a:t>·</a:t>
            </a:r>
            <a:r>
              <a:rPr lang="ko-KR" altLang="en-US" sz="1800" b="1" dirty="0"/>
              <a:t>통제 및 조치하는 제반 </a:t>
            </a:r>
            <a:r>
              <a:rPr lang="ko-KR" altLang="en-US" sz="1800" b="1" dirty="0" smtClean="0"/>
              <a:t>업무활동 </a:t>
            </a:r>
            <a:endParaRPr lang="ko-KR" altLang="en-US" sz="1800" b="1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3528" y="4293096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무기체계 획득관리 원칙 </a:t>
            </a:r>
            <a:endParaRPr lang="ko-KR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3568" y="5101327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무기체계 획득은 군이 요구하는 시기에 맞게 전력화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3568" y="4725145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군의 작전요구성능</a:t>
            </a:r>
            <a:r>
              <a:rPr lang="en-US" altLang="ko-KR" sz="1800" b="1" dirty="0"/>
              <a:t>(ROC</a:t>
            </a:r>
            <a:r>
              <a:rPr lang="en-US" altLang="ko-KR" sz="1800" b="1" dirty="0" smtClean="0"/>
              <a:t>))</a:t>
            </a:r>
            <a:r>
              <a:rPr lang="ko-KR" altLang="en-US" sz="1800" b="1" dirty="0"/>
              <a:t>을 </a:t>
            </a:r>
            <a:r>
              <a:rPr lang="en-US" altLang="ko-KR" sz="1800" b="1" dirty="0"/>
              <a:t>100% </a:t>
            </a:r>
            <a:r>
              <a:rPr lang="ko-KR" altLang="en-US" sz="1800" b="1" dirty="0"/>
              <a:t>충족시킬 수 있는 무기 및 장비를 획득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1628800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무기체계 </a:t>
            </a: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획득관리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3568" y="5893415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무기획득 비용절감을 </a:t>
            </a:r>
            <a:r>
              <a:rPr lang="ko-KR" altLang="en-US" sz="1800" b="1" dirty="0" smtClean="0"/>
              <a:t>위해 무기체계의 </a:t>
            </a:r>
            <a:r>
              <a:rPr lang="ko-KR" altLang="en-US" sz="1800" b="1" dirty="0"/>
              <a:t>전 수명주기에 </a:t>
            </a:r>
            <a:r>
              <a:rPr lang="ko-KR" altLang="en-US" sz="1800" b="1" dirty="0" smtClean="0"/>
              <a:t>걸친 </a:t>
            </a:r>
            <a:r>
              <a:rPr lang="ko-KR" altLang="en-US" sz="1800" b="1" dirty="0"/>
              <a:t>종합적인 </a:t>
            </a:r>
            <a:r>
              <a:rPr lang="ko-KR" altLang="en-US" sz="1800" b="1" dirty="0" smtClean="0"/>
              <a:t>관리</a:t>
            </a:r>
            <a:endParaRPr lang="ko-KR" altLang="en-US" sz="1800" b="1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83568" y="5517233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자주국방이 가능하도록 연구개발 및 국내생산을 우선적으로 추진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83568" y="6269597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전 </a:t>
            </a:r>
            <a:r>
              <a:rPr lang="ko-KR" altLang="en-US" sz="1800" b="1" dirty="0" err="1"/>
              <a:t>주명주기</a:t>
            </a:r>
            <a:r>
              <a:rPr lang="ko-KR" altLang="en-US" sz="1800" b="1" dirty="0"/>
              <a:t> 간 효율적인 운영유지가 가능토록 </a:t>
            </a:r>
            <a:r>
              <a:rPr lang="ko-KR" altLang="en-US" sz="1800" b="1" dirty="0" smtClean="0"/>
              <a:t>소요제기</a:t>
            </a:r>
            <a:r>
              <a:rPr lang="en-US" altLang="ko-KR" sz="1800" b="1" dirty="0" smtClean="0"/>
              <a:t>/</a:t>
            </a:r>
            <a:r>
              <a:rPr lang="ko-KR" altLang="en-US" sz="1800" b="1" dirty="0" smtClean="0"/>
              <a:t>설계</a:t>
            </a:r>
            <a:r>
              <a:rPr lang="en-US" altLang="ko-KR" sz="1800" b="1" dirty="0"/>
              <a:t>, </a:t>
            </a:r>
            <a:r>
              <a:rPr lang="ko-KR" altLang="en-US" sz="1800" b="1" dirty="0" smtClean="0"/>
              <a:t>개발</a:t>
            </a:r>
            <a:r>
              <a:rPr lang="en-US" altLang="ko-KR" sz="1800" b="1" dirty="0" smtClean="0"/>
              <a:t>/</a:t>
            </a:r>
            <a:r>
              <a:rPr lang="ko-KR" altLang="en-US" sz="1800" b="1" dirty="0" smtClean="0"/>
              <a:t>도입 </a:t>
            </a:r>
            <a:r>
              <a:rPr lang="ko-KR" altLang="en-US" sz="1800" b="1" dirty="0"/>
              <a:t>시 반영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83568" y="3340850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자연환경</a:t>
            </a:r>
            <a:r>
              <a:rPr lang="en-US" altLang="ko-KR" sz="1800" b="1" dirty="0"/>
              <a:t>(</a:t>
            </a:r>
            <a:r>
              <a:rPr lang="ko-KR" altLang="en-US" sz="1800" b="1" dirty="0"/>
              <a:t>지형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기후 등</a:t>
            </a:r>
            <a:r>
              <a:rPr lang="en-US" altLang="ko-KR" sz="1800" b="1" dirty="0"/>
              <a:t>), </a:t>
            </a:r>
            <a:r>
              <a:rPr lang="ko-KR" altLang="en-US" sz="1800" b="1" dirty="0"/>
              <a:t>가용 자원과 </a:t>
            </a:r>
            <a:r>
              <a:rPr lang="ko-KR" altLang="en-US" sz="1800" b="1" dirty="0" smtClean="0"/>
              <a:t>정치</a:t>
            </a:r>
            <a:r>
              <a:rPr lang="ko-KR" altLang="en-US" sz="1800" b="1" dirty="0" smtClean="0">
                <a:latin typeface="맑은 고딕"/>
                <a:ea typeface="맑은 고딕"/>
              </a:rPr>
              <a:t>∙</a:t>
            </a:r>
            <a:r>
              <a:rPr lang="ko-KR" altLang="en-US" sz="1800" b="1" dirty="0" smtClean="0"/>
              <a:t>경제</a:t>
            </a:r>
            <a:r>
              <a:rPr lang="ko-KR" altLang="en-US" sz="1800" b="1" dirty="0" smtClean="0">
                <a:latin typeface="맑은 고딕"/>
                <a:ea typeface="맑은 고딕"/>
              </a:rPr>
              <a:t>∙</a:t>
            </a:r>
            <a:r>
              <a:rPr lang="ko-KR" altLang="en-US" sz="1800" b="1" dirty="0" smtClean="0"/>
              <a:t>군사</a:t>
            </a:r>
            <a:r>
              <a:rPr lang="ko-KR" altLang="en-US" sz="1800" b="1" dirty="0" smtClean="0">
                <a:latin typeface="맑은 고딕"/>
                <a:ea typeface="맑은 고딕"/>
              </a:rPr>
              <a:t>∙</a:t>
            </a:r>
            <a:r>
              <a:rPr lang="ko-KR" altLang="en-US" sz="1800" b="1" dirty="0" smtClean="0"/>
              <a:t>과학기술적  </a:t>
            </a:r>
            <a:r>
              <a:rPr lang="ko-KR" altLang="en-US" sz="1800" b="1" dirty="0"/>
              <a:t>요소 등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83568" y="3717032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비용 대 효과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안보상황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경제여건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국방정책 및 </a:t>
            </a:r>
            <a:r>
              <a:rPr lang="ko-KR" altLang="en-US" sz="1800" b="1" dirty="0" smtClean="0"/>
              <a:t>군사전략 등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0607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124744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무기체계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획득방법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가지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: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연구개발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구매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3528" y="4620851"/>
            <a:ext cx="8676456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핵심기술 연구개발 </a:t>
            </a:r>
            <a:r>
              <a: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 sz="2000" b="1" dirty="0"/>
              <a:t>무기</a:t>
            </a:r>
            <a:r>
              <a:rPr lang="en-US" altLang="ko-KR" sz="2000" b="1" dirty="0"/>
              <a:t>/</a:t>
            </a:r>
            <a:r>
              <a:rPr lang="ko-KR" altLang="en-US" sz="2000" b="1" dirty="0" err="1"/>
              <a:t>비무기</a:t>
            </a:r>
            <a:r>
              <a:rPr lang="ko-KR" altLang="en-US" sz="2000" b="1" dirty="0"/>
              <a:t> 체계의 국내 개발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생산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3568" y="2132856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/>
              <a:t>무기체계 연구개발 단계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탐색개발⇒ 체계개발⇒ 양산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3528" y="5373216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기술협력 생산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3568" y="6181447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국내 </a:t>
            </a:r>
            <a:r>
              <a:rPr lang="ko-KR" altLang="en-US" sz="1800" b="1" dirty="0"/>
              <a:t>기술수준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기술협력 정도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국산화율 및 파급효과 고려</a:t>
            </a:r>
            <a:r>
              <a:rPr lang="en-US" altLang="ko-KR" sz="1800" b="1" dirty="0"/>
              <a:t>(</a:t>
            </a:r>
            <a:r>
              <a:rPr lang="ko-KR" altLang="en-US" sz="1800" b="1" dirty="0"/>
              <a:t>공동생산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면허생산</a:t>
            </a:r>
            <a:r>
              <a:rPr lang="en-US" altLang="ko-KR" sz="1800" b="1" dirty="0"/>
              <a:t>)</a:t>
            </a:r>
            <a:endParaRPr lang="ko-KR" altLang="en-US" sz="1800" b="1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3568" y="5805265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차기 </a:t>
            </a:r>
            <a:r>
              <a:rPr lang="ko-KR" altLang="en-US" sz="1800" b="1" dirty="0"/>
              <a:t>무기체계 개발을 위한 기술축적</a:t>
            </a:r>
            <a:r>
              <a:rPr lang="en-US" altLang="ko-KR" sz="1800" b="1" dirty="0"/>
              <a:t>(</a:t>
            </a:r>
            <a:r>
              <a:rPr lang="ko-KR" altLang="en-US" sz="1800" b="1" dirty="0"/>
              <a:t>생산권한의 양도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대여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지원</a:t>
            </a:r>
            <a:r>
              <a:rPr lang="en-US" altLang="ko-KR" sz="1800" b="1" dirty="0"/>
              <a:t>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1772816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무기체계 연구개발</a:t>
            </a: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90238"/>
              </p:ext>
            </p:extLst>
          </p:nvPr>
        </p:nvGraphicFramePr>
        <p:xfrm>
          <a:off x="899864" y="2569136"/>
          <a:ext cx="7848600" cy="172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단  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rgbClr val="DBE0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주    요      내    용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rgbClr val="DBE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탐색 개발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체계 개발을 위한 기본설계        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작전운용 성능 결정 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체계개발 일정 및 비용 산출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체계 개발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/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확정된 작전운용 성능을 만족하는 시제품 개발       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시험 평가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       산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생산된 무기체계를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소요군에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배치     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초도 양산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후속 양산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7" marR="91437" marT="45710" marB="4571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4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308483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연구개발의  장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단점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01177"/>
              </p:ext>
            </p:extLst>
          </p:nvPr>
        </p:nvGraphicFramePr>
        <p:xfrm>
          <a:off x="539750" y="1972958"/>
          <a:ext cx="8247063" cy="448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  분</a:t>
                      </a:r>
                      <a:endParaRPr lang="ko-KR" altLang="en-US" sz="180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               용</a:t>
                      </a:r>
                      <a:endParaRPr lang="ko-KR" altLang="en-US" sz="180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5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b="1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 점</a:t>
                      </a:r>
                      <a:endParaRPr lang="ko-KR" altLang="en-US" sz="1800" b="1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5" marB="4572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자국의 실정에 부합되는 무기체계 획득 가능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산업 생산능력 확대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이익 증대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기업의 성장기회 제공</a:t>
                      </a:r>
                      <a:endParaRPr lang="en-US" altLang="ko-KR" sz="1800" dirty="0" smtClean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고용인구 증가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기업 이윤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유효 수요 증진</a:t>
                      </a:r>
                      <a:endParaRPr lang="en-US" altLang="ko-KR" sz="1800" dirty="0" smtClean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국방과학기술 축적 기회 제공 </a:t>
                      </a:r>
                      <a:r>
                        <a:rPr lang="ko-KR" altLang="en-US" sz="1800" b="1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⇒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민간부분 파급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dirty="0" err="1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민수품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질 향상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800" b="1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⇒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국가 경쟁력 향상에 기여  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군대의 사기 증진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국민의 안보의식 향상</a:t>
                      </a:r>
                      <a:endParaRPr lang="ko-KR" altLang="en-US" sz="180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5" marB="4572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79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b="1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  점</a:t>
                      </a:r>
                      <a:endParaRPr lang="ko-KR" altLang="en-US" sz="1800" b="1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개발도상국은 무기를 직수입 할 때보다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생산비용이 많이 든다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800" dirty="0" smtClean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무기획득에 소요되는 시간이 직수입보다 훨씬 길다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연구개발의 실패 위험성이 크고 비용이 많이 든다</a:t>
                      </a:r>
                      <a:r>
                        <a:rPr lang="en-US" altLang="ko-KR" sz="180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124744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획득방법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계속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3568" y="2132856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>
                <a:solidFill>
                  <a:srgbClr val="0000FF"/>
                </a:solidFill>
              </a:rPr>
              <a:t>- </a:t>
            </a:r>
            <a:r>
              <a:rPr lang="ko-KR" altLang="en-US" sz="1800" b="1" dirty="0">
                <a:solidFill>
                  <a:srgbClr val="0000FF"/>
                </a:solidFill>
              </a:rPr>
              <a:t>대외 군사판매</a:t>
            </a:r>
            <a:r>
              <a:rPr lang="en-US" altLang="ko-KR" sz="1800" b="1" dirty="0">
                <a:solidFill>
                  <a:srgbClr val="0000FF"/>
                </a:solidFill>
              </a:rPr>
              <a:t>(FMS)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2088" y="3013094"/>
            <a:ext cx="8351912" cy="6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미국 </a:t>
            </a:r>
            <a:r>
              <a:rPr lang="ko-KR" altLang="en-US" dirty="0"/>
              <a:t>정부가 우방국</a:t>
            </a:r>
            <a:r>
              <a:rPr lang="en-US" altLang="ko-KR" dirty="0"/>
              <a:t>/</a:t>
            </a:r>
            <a:r>
              <a:rPr lang="ko-KR" altLang="en-US" dirty="0"/>
              <a:t>동맹국</a:t>
            </a:r>
            <a:r>
              <a:rPr lang="en-US" altLang="ko-KR" dirty="0"/>
              <a:t>/</a:t>
            </a:r>
            <a:r>
              <a:rPr lang="ko-KR" altLang="en-US" dirty="0"/>
              <a:t>국제기구에 정부 간 계약에 의해 </a:t>
            </a:r>
            <a:r>
              <a:rPr lang="ko-KR" altLang="en-US" dirty="0" smtClean="0"/>
              <a:t>군사상 필요한 </a:t>
            </a:r>
            <a:endParaRPr lang="en-US" altLang="ko-KR" dirty="0" smtClean="0"/>
          </a:p>
          <a:p>
            <a:pPr algn="just">
              <a:spcBef>
                <a:spcPct val="20000"/>
              </a:spcBef>
              <a:defRPr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물자를 </a:t>
            </a:r>
            <a:r>
              <a:rPr lang="ko-KR" altLang="en-US" dirty="0"/>
              <a:t>유상으로 판매하는 방법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92088" y="3700890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b="1" dirty="0" smtClean="0"/>
              <a:t>• </a:t>
            </a:r>
            <a:r>
              <a:rPr lang="ko-KR" altLang="en-US" b="1" dirty="0" smtClean="0"/>
              <a:t>방 </a:t>
            </a:r>
            <a:r>
              <a:rPr lang="ko-KR" altLang="en-US" b="1" dirty="0"/>
              <a:t>법 </a:t>
            </a:r>
            <a:r>
              <a:rPr lang="en-US" altLang="ko-KR" b="1" dirty="0"/>
              <a:t>: </a:t>
            </a:r>
            <a:r>
              <a:rPr lang="ko-KR" altLang="en-US" b="1" dirty="0"/>
              <a:t>지정구매</a:t>
            </a:r>
            <a:r>
              <a:rPr lang="en-US" altLang="ko-KR" b="1" dirty="0"/>
              <a:t>, </a:t>
            </a:r>
            <a:r>
              <a:rPr lang="ko-KR" altLang="en-US" b="1" dirty="0"/>
              <a:t>총괄구매</a:t>
            </a:r>
            <a:r>
              <a:rPr lang="en-US" altLang="ko-KR" b="1" dirty="0"/>
              <a:t>, </a:t>
            </a:r>
            <a:r>
              <a:rPr lang="ko-KR" altLang="en-US" b="1" dirty="0"/>
              <a:t>군수보급지원 약정으로 구분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1772816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구  매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92088" y="2564904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對 </a:t>
            </a:r>
            <a:r>
              <a:rPr lang="ko-KR" altLang="en-US" dirty="0"/>
              <a:t>정부간 구매의 한 형태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16168"/>
              </p:ext>
            </p:extLst>
          </p:nvPr>
        </p:nvGraphicFramePr>
        <p:xfrm>
          <a:off x="971600" y="4150580"/>
          <a:ext cx="7856488" cy="252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0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지정 구매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제반 조건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대상 품목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수량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예상가격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인도예정일 등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을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청약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수락서상에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명시하여 구매하는 계약방법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장비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탄약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유류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CSP,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시험장비 등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600" b="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총괄 구매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구매 대상품목에 대해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금액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구매 기간만을 명시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하여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계약한 후 그 </a:t>
                      </a:r>
                      <a:r>
                        <a:rPr lang="ko-KR" altLang="en-US" sz="1600" b="0" dirty="0" err="1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범위내에서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수시로 청구하여 구매하는 방법</a:t>
                      </a:r>
                      <a:endParaRPr lang="en-US" altLang="ko-KR" sz="1600" b="0" dirty="0" smtClean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수리부속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err="1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발간물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교육보조자료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지원장비 등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600" b="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군수보급지원 약정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미국 국방성 군수지원체제를 통하여 외국에 군수지원을 </a:t>
                      </a:r>
                      <a:endParaRPr lang="en-US" altLang="ko-KR" sz="1600" b="0" dirty="0" smtClean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제공해 주는 국제 협동군수지원체제</a:t>
                      </a:r>
                      <a:endParaRPr lang="en-US" altLang="ko-KR" sz="1600" b="0" dirty="0" smtClean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altLang="ko-KR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미군의 표준장비나 무기체계의 수리부속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124744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획득방법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계속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3568" y="5373216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>
                <a:solidFill>
                  <a:srgbClr val="0000FF"/>
                </a:solidFill>
              </a:rPr>
              <a:t>- </a:t>
            </a:r>
            <a:r>
              <a:rPr lang="ko-KR" altLang="en-US" sz="1800" b="1" dirty="0">
                <a:solidFill>
                  <a:srgbClr val="0000FF"/>
                </a:solidFill>
              </a:rPr>
              <a:t>임  차 </a:t>
            </a:r>
            <a:r>
              <a:rPr lang="en-US" altLang="ko-KR" sz="1800" b="1" dirty="0">
                <a:solidFill>
                  <a:srgbClr val="0000FF"/>
                </a:solidFill>
              </a:rPr>
              <a:t>: </a:t>
            </a:r>
            <a:r>
              <a:rPr lang="ko-KR" altLang="en-US" sz="1800" b="1" dirty="0">
                <a:solidFill>
                  <a:srgbClr val="0000FF"/>
                </a:solidFill>
              </a:rPr>
              <a:t>외국에서 유상으로 빌려서 운용하는 것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2088" y="6081505"/>
            <a:ext cx="8351912" cy="3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구매</a:t>
            </a:r>
            <a:r>
              <a:rPr lang="en-US" altLang="ko-KR" dirty="0"/>
              <a:t>(</a:t>
            </a:r>
            <a:r>
              <a:rPr lang="ko-KR" altLang="en-US" dirty="0"/>
              <a:t>장비획득</a:t>
            </a:r>
            <a:r>
              <a:rPr lang="en-US" altLang="ko-KR" dirty="0"/>
              <a:t>)</a:t>
            </a:r>
            <a:r>
              <a:rPr lang="ko-KR" altLang="en-US" dirty="0"/>
              <a:t>로는 전력화 요구 시기 충족 불가능한 경우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1628800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구  매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92088" y="6397470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장비의 </a:t>
            </a:r>
            <a:r>
              <a:rPr lang="ko-KR" altLang="en-US" dirty="0"/>
              <a:t>진부화</a:t>
            </a:r>
            <a:r>
              <a:rPr lang="en-US" altLang="ko-KR" dirty="0"/>
              <a:t>/</a:t>
            </a:r>
            <a:r>
              <a:rPr lang="ko-KR" altLang="en-US" dirty="0"/>
              <a:t>구식화</a:t>
            </a:r>
            <a:r>
              <a:rPr lang="en-US" altLang="ko-KR" dirty="0"/>
              <a:t>, </a:t>
            </a:r>
            <a:r>
              <a:rPr lang="ko-KR" altLang="en-US" dirty="0"/>
              <a:t>성능 개량으로 임차가 효율적일 경우 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19776"/>
              </p:ext>
            </p:extLst>
          </p:nvPr>
        </p:nvGraphicFramePr>
        <p:xfrm>
          <a:off x="1259632" y="3095602"/>
          <a:ext cx="7670056" cy="198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대외 군사판매</a:t>
                      </a:r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(FMS)</a:t>
                      </a:r>
                      <a:endParaRPr lang="ko-KR" altLang="en-US" sz="1600" b="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 업 구 매</a:t>
                      </a:r>
                      <a:endParaRPr lang="ko-KR" altLang="en-US" sz="1600" b="0" dirty="0"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정부 대 정부의 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생산자와 수입국간의 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계약에 의한 거래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미국의 일반적인 불평등계약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당사자 간의 협상에 따라 이루어지는 거래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미국에서만 거래할 수 있는 제도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대상국의 제한이 없음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납품 후 가격 정산을 전제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확정계약을 원칙</a:t>
                      </a:r>
                      <a:r>
                        <a:rPr lang="en-US" altLang="ko-KR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후 가격 변동이 없음</a:t>
                      </a:r>
                      <a:r>
                        <a:rPr lang="en-US" altLang="ko-KR" sz="1600" b="0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dirty="0"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83568" y="1943474"/>
            <a:ext cx="846043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sz="1800" b="1" dirty="0" smtClean="0">
                <a:solidFill>
                  <a:srgbClr val="0000FF"/>
                </a:solidFill>
              </a:rPr>
              <a:t>- </a:t>
            </a:r>
            <a:r>
              <a:rPr lang="ko-KR" altLang="en-US" sz="1800" b="1" dirty="0">
                <a:solidFill>
                  <a:srgbClr val="0000FF"/>
                </a:solidFill>
              </a:rPr>
              <a:t>상업구매</a:t>
            </a:r>
            <a:r>
              <a:rPr lang="en-US" altLang="ko-KR" sz="1800" b="1" dirty="0">
                <a:solidFill>
                  <a:srgbClr val="0000FF"/>
                </a:solidFill>
              </a:rPr>
              <a:t>(</a:t>
            </a:r>
            <a:r>
              <a:rPr lang="en-US" altLang="ko-KR" sz="1800" b="1" dirty="0" err="1">
                <a:solidFill>
                  <a:srgbClr val="0000FF"/>
                </a:solidFill>
              </a:rPr>
              <a:t>CS:Commercial</a:t>
            </a:r>
            <a:r>
              <a:rPr lang="en-US" altLang="ko-KR" sz="1800" b="1" dirty="0">
                <a:solidFill>
                  <a:srgbClr val="0000FF"/>
                </a:solidFill>
              </a:rPr>
              <a:t> Sales)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92088" y="2679696"/>
            <a:ext cx="8351912" cy="3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대외 </a:t>
            </a:r>
            <a:r>
              <a:rPr lang="ko-KR" altLang="en-US" dirty="0"/>
              <a:t>군사판매</a:t>
            </a:r>
            <a:r>
              <a:rPr lang="en-US" altLang="ko-KR" dirty="0"/>
              <a:t>(FMS)</a:t>
            </a:r>
            <a:r>
              <a:rPr lang="ko-KR" altLang="en-US" dirty="0"/>
              <a:t>와 상업구매</a:t>
            </a:r>
            <a:r>
              <a:rPr lang="en-US" altLang="ko-KR" dirty="0"/>
              <a:t>(CS)</a:t>
            </a:r>
            <a:r>
              <a:rPr lang="ko-KR" altLang="en-US" dirty="0"/>
              <a:t>와의 차이점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92088" y="2303514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해외 </a:t>
            </a:r>
            <a:r>
              <a:rPr lang="ko-KR" altLang="en-US" dirty="0"/>
              <a:t>생산업자</a:t>
            </a:r>
            <a:r>
              <a:rPr lang="en-US" altLang="ko-KR" dirty="0"/>
              <a:t>/</a:t>
            </a:r>
            <a:r>
              <a:rPr lang="ko-KR" altLang="en-US" dirty="0"/>
              <a:t>공급자와 직접계약에 의해 구매하는 제도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92088" y="5705323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구매</a:t>
            </a:r>
            <a:r>
              <a:rPr lang="en-US" altLang="ko-KR" dirty="0"/>
              <a:t>(</a:t>
            </a:r>
            <a:r>
              <a:rPr lang="ko-KR" altLang="en-US" dirty="0"/>
              <a:t>장비획득</a:t>
            </a:r>
            <a:r>
              <a:rPr lang="en-US" altLang="ko-KR" dirty="0"/>
              <a:t>)</a:t>
            </a:r>
            <a:r>
              <a:rPr lang="ko-KR" altLang="en-US" dirty="0"/>
              <a:t>보다 경제적일 경우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6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340768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획득방법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계속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1956555"/>
            <a:ext cx="4032448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국외 구매의 장</a:t>
            </a:r>
            <a:r>
              <a: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</a:t>
            </a: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단점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3622"/>
              </p:ext>
            </p:extLst>
          </p:nvPr>
        </p:nvGraphicFramePr>
        <p:xfrm>
          <a:off x="539750" y="2492896"/>
          <a:ext cx="8247063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   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내               용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2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점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획득단가가 연구개발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기술협력 생산보다 저렴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개발도상국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군사적으로 결정된 무기체계 획득 요구사항이 절박할 때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연구개발의 실패 위험성 배제가능</a:t>
                      </a:r>
                      <a:endParaRPr lang="en-US" altLang="ko-KR" sz="16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무기 수출국가와 정치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경제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군사적으로 유대 강화 가능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2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  점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무기체계의 종속화</a:t>
                      </a:r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대외 의존적 국방체제 우려 </a:t>
                      </a:r>
                      <a:endParaRPr lang="en-US" altLang="ko-KR" sz="1600" dirty="0" smtClean="0">
                        <a:solidFill>
                          <a:srgbClr val="0000FF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기술이전 및 축적의 기회 상실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국가경제 및 산업발전에 미치는 파급효과가 없음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구매국의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작전환경과 신체적 조건에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맞지않을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경우가 있음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5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496" y="1340768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ko-KR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연구개발과 구매 비교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15342"/>
              </p:ext>
            </p:extLst>
          </p:nvPr>
        </p:nvGraphicFramePr>
        <p:xfrm>
          <a:off x="611560" y="1916832"/>
          <a:ext cx="8352928" cy="4392488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연구개발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매</a:t>
                      </a:r>
                      <a:endParaRPr lang="ko-KR" altLang="en-US" sz="160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형 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국내개발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국제협력개발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국내구매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국외구매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정부개발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업체개발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공동개발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민수규격품 구매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국방규격품 구매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상업구매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FMS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 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독자기술 확보가능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장기적 기술 및 경제 파급효과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수명추가비용 측면에서 유리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획득기간 단축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비용 대 이득가능성 존재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초기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실패위험 낮음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 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장기간 소요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실패위험 높음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단기적 경제효과 불리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장기적 측면에서 비용 증대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필요한 기술 확보 곤란한 경우 발생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54075" y="2427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415138" y="981075"/>
            <a:ext cx="269336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획득 방법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400" dirty="0">
                <a:solidFill>
                  <a:schemeClr val="tx2"/>
                </a:solidFill>
              </a:rPr>
              <a:t>제 </a:t>
            </a:r>
            <a:r>
              <a:rPr lang="en-US" altLang="ko-KR" sz="4400" dirty="0" smtClean="0">
                <a:solidFill>
                  <a:schemeClr val="tx2"/>
                </a:solidFill>
              </a:rPr>
              <a:t>4</a:t>
            </a:r>
            <a:r>
              <a:rPr lang="ko-KR" altLang="en-US" sz="4400" dirty="0" smtClean="0">
                <a:solidFill>
                  <a:schemeClr val="tx2"/>
                </a:solidFill>
              </a:rPr>
              <a:t>절 </a:t>
            </a:r>
            <a:r>
              <a:rPr lang="ko-KR" altLang="en-US" sz="4400" dirty="0">
                <a:solidFill>
                  <a:schemeClr val="tx2"/>
                </a:solidFill>
              </a:rPr>
              <a:t>무기체계 획득방법</a:t>
            </a:r>
          </a:p>
        </p:txBody>
      </p: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496" y="1564230"/>
            <a:ext cx="8964488" cy="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 획득대안 구상 시 고려사항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(4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가지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2088" y="5589240"/>
            <a:ext cx="83519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무기 </a:t>
            </a:r>
            <a:r>
              <a:rPr lang="ko-KR" altLang="en-US" dirty="0"/>
              <a:t>획득비용 고가 ⇒ 무기 수요량의 제한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92088" y="6005146"/>
            <a:ext cx="8351912" cy="3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무기체계 </a:t>
            </a:r>
            <a:r>
              <a:rPr lang="ko-KR" altLang="en-US" dirty="0"/>
              <a:t>산업 </a:t>
            </a:r>
            <a:r>
              <a:rPr lang="en-US" altLang="ko-KR" dirty="0"/>
              <a:t>: </a:t>
            </a:r>
            <a:r>
              <a:rPr lang="ko-KR" altLang="en-US" dirty="0"/>
              <a:t>중화학 공업 및 첨단산업에 기반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3528" y="4620851"/>
            <a:ext cx="6120680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경제적 </a:t>
            </a: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제약 조건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92088" y="5085184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엄청난 </a:t>
            </a:r>
            <a:r>
              <a:rPr lang="ko-KR" altLang="en-US" dirty="0"/>
              <a:t>획득비용 소요 </a:t>
            </a:r>
            <a:r>
              <a:rPr lang="en-US" altLang="ko-KR" dirty="0"/>
              <a:t>: </a:t>
            </a:r>
            <a:r>
              <a:rPr lang="ko-KR" altLang="en-US" dirty="0"/>
              <a:t>국가경쟁력이 우선되어야 함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92088" y="3212976"/>
            <a:ext cx="83519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군사 </a:t>
            </a:r>
            <a:r>
              <a:rPr lang="ko-KR" altLang="en-US" dirty="0"/>
              <a:t>동맹국과의 관계유지 고려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92088" y="3628882"/>
            <a:ext cx="8351912" cy="3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정치적</a:t>
            </a:r>
            <a:r>
              <a:rPr lang="en-US" altLang="ko-KR" dirty="0"/>
              <a:t>/</a:t>
            </a:r>
            <a:r>
              <a:rPr lang="ko-KR" altLang="en-US" dirty="0"/>
              <a:t>전략적 무기 생산</a:t>
            </a:r>
            <a:r>
              <a:rPr lang="en-US" altLang="ko-KR" dirty="0"/>
              <a:t>/</a:t>
            </a:r>
            <a:r>
              <a:rPr lang="ko-KR" altLang="en-US" dirty="0"/>
              <a:t>수출 금지 조항 </a:t>
            </a:r>
            <a:r>
              <a:rPr lang="en-US" altLang="ko-KR" dirty="0"/>
              <a:t>: </a:t>
            </a:r>
            <a:r>
              <a:rPr lang="ko-KR" altLang="en-US" dirty="0"/>
              <a:t>핵무기 규제 등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92088" y="2708920"/>
            <a:ext cx="8351912" cy="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n-US" altLang="ko-KR" dirty="0" smtClean="0"/>
              <a:t>• </a:t>
            </a:r>
            <a:r>
              <a:rPr lang="ko-KR" altLang="en-US" dirty="0" smtClean="0"/>
              <a:t>군비경쟁의 </a:t>
            </a:r>
            <a:r>
              <a:rPr lang="ko-KR" altLang="en-US" dirty="0"/>
              <a:t>유발 가능성 고려 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427984" y="981075"/>
            <a:ext cx="4658648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</a:t>
            </a:r>
            <a:r>
              <a:rPr lang="ko-KR" altLang="en-US" sz="2000" dirty="0">
                <a:solidFill>
                  <a:srgbClr val="CC3300"/>
                </a:solidFill>
              </a:rPr>
              <a:t>획득대안 구상 시 </a:t>
            </a:r>
            <a:r>
              <a:rPr lang="ko-KR" altLang="en-US" sz="2000" dirty="0" smtClean="0">
                <a:solidFill>
                  <a:srgbClr val="CC3300"/>
                </a:solidFill>
              </a:rPr>
              <a:t>고려사항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3528" y="2244587"/>
            <a:ext cx="6120680" cy="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정치적 제약 조건</a:t>
            </a:r>
          </a:p>
        </p:txBody>
      </p:sp>
    </p:spTree>
    <p:extLst>
      <p:ext uri="{BB962C8B-B14F-4D97-AF65-F5344CB8AC3E}">
        <p14:creationId xmlns:p14="http://schemas.microsoft.com/office/powerpoint/2010/main" val="4764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496" y="1375071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토 론 주 제 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(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공통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)</a:t>
            </a:r>
            <a:endParaRPr lang="en-US" altLang="ko-KR" sz="2400" dirty="0">
              <a:solidFill>
                <a:srgbClr val="0000CC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92590"/>
              </p:ext>
            </p:extLst>
          </p:nvPr>
        </p:nvGraphicFramePr>
        <p:xfrm>
          <a:off x="318356" y="1933931"/>
          <a:ext cx="8507288" cy="2131828"/>
        </p:xfrm>
        <a:graphic>
          <a:graphicData uri="http://schemas.openxmlformats.org/drawingml/2006/table">
            <a:tbl>
              <a:tblPr/>
              <a:tblGrid>
                <a:gridCol w="850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1093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 조별로 가상의 무기체계를 선정하고 명칭을 부여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개인전투체계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육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해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미래 무기 등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marR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선정한 무기체계가 왜 한국군에 필요한지 설명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선정한 무기체계의 성능 기술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사거리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피해능력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스텔스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기동능력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marR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선정한 무기체계를 지원하기 위한 전투근무지원 체계 기술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※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조별 </a:t>
                      </a:r>
                      <a:r>
                        <a:rPr lang="ko-KR" altLang="en-US" sz="1600" dirty="0" err="1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단체점수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부여 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가장 기발한 아이디어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논리력 순으로 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/0.4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/0.3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/0.2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7859844" cy="2308324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토론방법</a:t>
            </a:r>
            <a:endParaRPr lang="en-US" altLang="ko-KR" sz="2400" dirty="0" smtClean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</a:rPr>
              <a:t>  </a:t>
            </a:r>
            <a:r>
              <a:rPr lang="en-US" altLang="ko-KR" sz="1800" dirty="0" smtClean="0">
                <a:solidFill>
                  <a:srgbClr val="0000CC"/>
                </a:solidFill>
              </a:rPr>
              <a:t>- </a:t>
            </a:r>
            <a:r>
              <a:rPr lang="ko-KR" altLang="en-US" sz="1800" dirty="0" smtClean="0">
                <a:solidFill>
                  <a:srgbClr val="0000CC"/>
                </a:solidFill>
              </a:rPr>
              <a:t>조 구분 소그룹방에서 토의 진행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교수님이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소그룹방</a:t>
            </a:r>
            <a:r>
              <a:rPr lang="ko-KR" altLang="en-US" sz="1800" dirty="0" smtClean="0">
                <a:solidFill>
                  <a:srgbClr val="0000CC"/>
                </a:solidFill>
              </a:rPr>
              <a:t> 지정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조별 진행자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토론 진행</a:t>
            </a:r>
            <a:r>
              <a:rPr lang="en-US" altLang="ko-KR" sz="1800" dirty="0" smtClean="0">
                <a:solidFill>
                  <a:srgbClr val="0000CC"/>
                </a:solidFill>
              </a:rPr>
              <a:t>) </a:t>
            </a:r>
            <a:r>
              <a:rPr lang="ko-KR" altLang="en-US" sz="1800" dirty="0" smtClean="0">
                <a:solidFill>
                  <a:srgbClr val="0000CC"/>
                </a:solidFill>
              </a:rPr>
              <a:t>임명</a:t>
            </a:r>
            <a:endParaRPr lang="en-US" altLang="ko-KR" sz="1800" dirty="0" smtClean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교수님이 그룹별 토의에 참가 시 잘 모르는 내용 질문</a:t>
            </a:r>
            <a:r>
              <a:rPr lang="en-US" altLang="ko-KR" sz="1800" dirty="0" smtClean="0">
                <a:solidFill>
                  <a:srgbClr val="0000CC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시간</a:t>
            </a:r>
            <a:r>
              <a:rPr lang="en-US" altLang="ko-KR" sz="1800" dirty="0" smtClean="0">
                <a:solidFill>
                  <a:srgbClr val="0000CC"/>
                </a:solidFill>
              </a:rPr>
              <a:t>(20</a:t>
            </a:r>
            <a:r>
              <a:rPr lang="ko-KR" altLang="en-US" sz="1800" dirty="0" smtClean="0">
                <a:solidFill>
                  <a:srgbClr val="0000CC"/>
                </a:solidFill>
              </a:rPr>
              <a:t>분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  <a:r>
              <a:rPr lang="ko-KR" altLang="en-US" sz="1800" dirty="0" smtClean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: </a:t>
            </a:r>
            <a:r>
              <a:rPr lang="ko-KR" altLang="en-US" sz="1800" dirty="0" smtClean="0">
                <a:solidFill>
                  <a:srgbClr val="0000CC"/>
                </a:solidFill>
              </a:rPr>
              <a:t>진행자</a:t>
            </a:r>
            <a:r>
              <a:rPr lang="en-US" altLang="ko-KR" sz="1800" dirty="0" smtClean="0">
                <a:solidFill>
                  <a:srgbClr val="0000CC"/>
                </a:solidFill>
              </a:rPr>
              <a:t>(0.1</a:t>
            </a:r>
            <a:r>
              <a:rPr lang="ko-KR" altLang="en-US" sz="1800" dirty="0" smtClean="0">
                <a:solidFill>
                  <a:srgbClr val="0000CC"/>
                </a:solidFill>
              </a:rPr>
              <a:t>점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가산점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  <a:r>
              <a:rPr lang="ko-KR" altLang="en-US" sz="1800" dirty="0" smtClean="0">
                <a:solidFill>
                  <a:srgbClr val="0000CC"/>
                </a:solidFill>
              </a:rPr>
              <a:t>선정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토의주제</a:t>
            </a:r>
            <a:r>
              <a:rPr lang="ko-KR" altLang="en-US" sz="1800" dirty="0" smtClean="0">
                <a:solidFill>
                  <a:srgbClr val="0000CC"/>
                </a:solidFill>
              </a:rPr>
              <a:t> 개인 연구</a:t>
            </a:r>
            <a:r>
              <a:rPr lang="en-US" altLang="ko-KR" sz="1800" dirty="0" smtClean="0">
                <a:solidFill>
                  <a:srgbClr val="0000CC"/>
                </a:solidFill>
              </a:rPr>
              <a:t>,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자체토의</a:t>
            </a:r>
            <a:endParaRPr lang="en-US" altLang="ko-KR" sz="1800" dirty="0" smtClean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다시 전체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그룹방으로</a:t>
            </a:r>
            <a:r>
              <a:rPr lang="ko-KR" altLang="en-US" sz="1800" dirty="0" smtClean="0">
                <a:solidFill>
                  <a:srgbClr val="0000CC"/>
                </a:solidFill>
              </a:rPr>
              <a:t> 모여 조별 발표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조별 </a:t>
            </a:r>
            <a:r>
              <a:rPr lang="en-US" altLang="ko-KR" sz="1800" dirty="0" smtClean="0">
                <a:solidFill>
                  <a:srgbClr val="0000CC"/>
                </a:solidFill>
              </a:rPr>
              <a:t>5</a:t>
            </a:r>
            <a:r>
              <a:rPr lang="ko-KR" altLang="en-US" sz="1800" dirty="0" smtClean="0">
                <a:solidFill>
                  <a:srgbClr val="0000CC"/>
                </a:solidFill>
              </a:rPr>
              <a:t>분씩 서기가 발표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  <a:endParaRPr lang="ko-KR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68313" y="119697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현대 무기체계의 주요특성</a:t>
            </a:r>
            <a:endParaRPr lang="en-US" altLang="ko-KR" sz="2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44" name="Group 57"/>
          <p:cNvGrpSpPr>
            <a:grpSpLocks/>
          </p:cNvGrpSpPr>
          <p:nvPr/>
        </p:nvGrpSpPr>
        <p:grpSpPr bwMode="auto">
          <a:xfrm>
            <a:off x="984250" y="1789113"/>
            <a:ext cx="7858125" cy="4608512"/>
            <a:chOff x="612" y="1117"/>
            <a:chExt cx="4950" cy="2903"/>
          </a:xfrm>
        </p:grpSpPr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612" y="1117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다양성 </a:t>
              </a:r>
              <a:r>
                <a:rPr lang="en-US" altLang="ko-KR" sz="200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(Diversification)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12" y="1445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복잡성 </a:t>
              </a:r>
              <a:r>
                <a:rPr lang="en-US" altLang="ko-KR" sz="200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(Complexity)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12" y="1774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고가성 </a:t>
              </a:r>
              <a:r>
                <a:rPr lang="en-US" altLang="ko-KR" sz="200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(High Price)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612" y="2103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가속적 진부화 </a:t>
              </a:r>
              <a:r>
                <a:rPr lang="en-US" altLang="ko-KR" sz="200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(Obsolescence)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612" y="2432"/>
              <a:ext cx="495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개발기간의 장기화 및 개발실패의 위험성 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12" y="2760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비밀성 </a:t>
              </a:r>
              <a:r>
                <a:rPr lang="en-US" altLang="ko-KR" sz="200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(Confidentiality)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612" y="3089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FF"/>
                  </a:solidFill>
                </a:rPr>
                <a:t>수요의 제한성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612" y="3418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CC"/>
                  </a:solidFill>
                </a:rPr>
                <a:t>기술적</a:t>
              </a:r>
              <a:r>
                <a:rPr lang="en-US" altLang="ko-KR" sz="2300">
                  <a:solidFill>
                    <a:srgbClr val="0000CC"/>
                  </a:solidFill>
                  <a:latin typeface="Arial"/>
                </a:rPr>
                <a:t>·</a:t>
              </a:r>
              <a:r>
                <a:rPr lang="ko-KR" altLang="en-US" sz="2300">
                  <a:solidFill>
                    <a:srgbClr val="0000CC"/>
                  </a:solidFill>
                </a:rPr>
                <a:t>경제적 파급효과</a:t>
              </a:r>
              <a:endParaRPr lang="en-US" altLang="ko-KR" sz="21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>
              <a:off x="612" y="3747"/>
              <a:ext cx="464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무기체계의 </a:t>
              </a:r>
              <a:r>
                <a:rPr lang="ko-KR" altLang="en-US" sz="2300">
                  <a:solidFill>
                    <a:srgbClr val="0000CC"/>
                  </a:solidFill>
                </a:rPr>
                <a:t>운영유지 측면에서의 특성</a:t>
              </a:r>
              <a:endParaRPr lang="en-US" altLang="ko-KR" sz="21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2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퀴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즈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</a:t>
            </a:r>
            <a:endParaRPr lang="ko-KR" altLang="en-US" sz="4000" kern="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161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63500" algn="ctr">
            <a:solidFill>
              <a:srgbClr val="DBEFF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34925" y="2564358"/>
            <a:ext cx="89281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ko-KR" altLang="en-US" sz="44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지휘통제</a:t>
            </a:r>
            <a:r>
              <a:rPr lang="ko-KR" altLang="en-US" sz="4400" dirty="0" smtClean="0">
                <a:solidFill>
                  <a:srgbClr val="0000FF"/>
                </a:solidFill>
                <a:latin typeface="맑은 고딕"/>
                <a:ea typeface="맑은 고딕"/>
              </a:rPr>
              <a:t>∙</a:t>
            </a:r>
            <a:r>
              <a:rPr lang="ko-KR" altLang="en-US" sz="44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통신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무기체계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979613" y="3674641"/>
            <a:ext cx="56165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70000"/>
              </a:lnSpc>
            </a:pP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제 </a:t>
            </a:r>
            <a:r>
              <a:rPr lang="en-US" altLang="ko-KR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ko-KR" altLang="en-US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절</a:t>
            </a:r>
            <a:r>
              <a:rPr lang="en-US" altLang="ko-KR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지휘통제체계</a:t>
            </a: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/>
            </a:r>
            <a:b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</a:b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제 </a:t>
            </a:r>
            <a:r>
              <a:rPr lang="en-US" altLang="ko-KR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ko-KR" altLang="en-US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절 </a:t>
            </a:r>
            <a:r>
              <a:rPr lang="en-US" altLang="ko-KR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통신체계</a:t>
            </a: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/>
            </a:r>
            <a:b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</a:b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제 </a:t>
            </a:r>
            <a:r>
              <a:rPr lang="en-US" altLang="ko-KR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절 </a:t>
            </a:r>
            <a:r>
              <a:rPr lang="en-US" altLang="ko-KR" sz="3200" b="1" dirty="0" smtClean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3200" b="1" dirty="0">
                <a:solidFill>
                  <a:srgbClr val="000066"/>
                </a:solidFill>
                <a:latin typeface="HY견명조" pitchFamily="18" charset="-127"/>
                <a:ea typeface="HY견명조" pitchFamily="18" charset="-127"/>
              </a:rPr>
              <a:t>주요 통신장비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536" y="633462"/>
            <a:ext cx="4714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다음 시간에</a:t>
            </a:r>
            <a:r>
              <a:rPr lang="en-US" altLang="ko-KR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ko-KR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929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69938" y="1357313"/>
            <a:ext cx="580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다양성</a:t>
            </a:r>
            <a:endParaRPr lang="en-US" altLang="ko-KR" sz="2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273175" y="2000250"/>
            <a:ext cx="737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 dirty="0"/>
              <a:t> 과 거 </a:t>
            </a:r>
            <a:r>
              <a:rPr lang="en-US" altLang="ko-KR" sz="2300" dirty="0"/>
              <a:t>: </a:t>
            </a:r>
            <a:r>
              <a:rPr lang="ko-KR" altLang="en-US" sz="2300" dirty="0"/>
              <a:t>무기 자체의 고유한 특성임무 하나만 수행</a:t>
            </a:r>
            <a:endParaRPr lang="en-US" altLang="ko-KR" sz="21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285875" y="2495550"/>
            <a:ext cx="737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현 대 </a:t>
            </a:r>
            <a:r>
              <a:rPr lang="en-US" altLang="ko-KR" sz="2300"/>
              <a:t>: </a:t>
            </a:r>
            <a:r>
              <a:rPr lang="ko-KR" altLang="en-US" sz="2300"/>
              <a:t>한 무기체계의 기능과 역할 다양화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85813" y="3143250"/>
            <a:ext cx="8382000" cy="3009900"/>
            <a:chOff x="785813" y="3143250"/>
            <a:chExt cx="8382000" cy="3009900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785813" y="3143250"/>
              <a:ext cx="5802312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ko-KR" altLang="en-US" sz="2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■ </a:t>
              </a:r>
              <a:r>
                <a:rPr lang="ko-KR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무기체계의 복잡성</a:t>
              </a:r>
              <a:endParaRPr lang="en-US" altLang="ko-K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1289050" y="3786188"/>
              <a:ext cx="737076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 dirty="0"/>
                <a:t> 과학기술의 발전</a:t>
              </a:r>
              <a:endParaRPr lang="en-US" altLang="ko-KR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1301750" y="4281488"/>
              <a:ext cx="737076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 dirty="0"/>
                <a:t> 전자기술의 비약적인 발전</a:t>
              </a:r>
              <a:endParaRPr lang="en-US" altLang="ko-KR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797050" y="4735513"/>
              <a:ext cx="737076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/>
                <a:t> C141 </a:t>
              </a:r>
              <a:r>
                <a:rPr lang="ko-KR" altLang="en-US" sz="2000"/>
                <a:t>수송기 </a:t>
              </a:r>
              <a:r>
                <a:rPr lang="en-US" altLang="ko-KR" sz="2000"/>
                <a:t>: 25</a:t>
              </a:r>
              <a:r>
                <a:rPr lang="ko-KR" altLang="en-US" sz="2000"/>
                <a:t>만개의 부품</a:t>
              </a:r>
              <a:r>
                <a:rPr lang="en-US" altLang="ko-KR" sz="2000"/>
                <a:t>, </a:t>
              </a:r>
              <a:r>
                <a:rPr lang="ko-KR" altLang="en-US" sz="2000"/>
                <a:t>약 </a:t>
              </a:r>
              <a:r>
                <a:rPr lang="en-US" altLang="ko-KR" sz="2000"/>
                <a:t>2</a:t>
              </a:r>
              <a:r>
                <a:rPr lang="ko-KR" altLang="en-US" sz="2000"/>
                <a:t>만가지 기술도면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1319213" y="5214938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현대 무기체계 </a:t>
              </a:r>
              <a:r>
                <a:rPr lang="en-US" altLang="ko-KR" sz="2300"/>
                <a:t>: </a:t>
              </a:r>
              <a:r>
                <a:rPr lang="ko-KR" altLang="en-US" sz="2300"/>
                <a:t>점차 자본집약형으로 발전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1763713" y="5719763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/>
                <a:t> 병사 </a:t>
              </a:r>
              <a:r>
                <a:rPr lang="en-US" altLang="ko-KR" sz="2000"/>
                <a:t>1</a:t>
              </a:r>
              <a:r>
                <a:rPr lang="ko-KR" altLang="en-US" sz="2000"/>
                <a:t>인당 무장도가 높은 복잡한 고가무기로 발전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268413"/>
            <a:ext cx="58023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고가성</a:t>
            </a:r>
            <a:endParaRPr lang="en-US" altLang="ko-KR" sz="26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827088" y="1911350"/>
            <a:ext cx="73707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질적향상 추세로 인한 투자비 증가</a:t>
            </a:r>
          </a:p>
          <a:p>
            <a:pPr algn="l">
              <a:lnSpc>
                <a:spcPct val="90000"/>
              </a:lnSpc>
              <a:defRPr/>
            </a:pP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2" name="Rectangle 12"/>
          <p:cNvSpPr>
            <a:spLocks noChangeArrowheads="1"/>
          </p:cNvSpPr>
          <p:nvPr/>
        </p:nvSpPr>
        <p:spPr bwMode="auto">
          <a:xfrm>
            <a:off x="839788" y="2406650"/>
            <a:ext cx="73707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/>
              <a:t> 획득 및 관리의 효율성 증대 필요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73856" y="4508500"/>
            <a:ext cx="8277225" cy="1955800"/>
            <a:chOff x="339725" y="4508500"/>
            <a:chExt cx="8277225" cy="1955800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339725" y="4508500"/>
              <a:ext cx="5802313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ko-KR" altLang="en-US" sz="2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■ 무기체계의 가속적 진부화</a:t>
              </a:r>
              <a:endParaRPr lang="en-US" altLang="ko-KR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842963" y="5097463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과학기술의 발전속도의 가속화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862013" y="6030913"/>
              <a:ext cx="765651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실전 무기의 개선 및 신무기 개발의 시간적 여유 부족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246188" y="5530850"/>
              <a:ext cx="7370762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/>
                <a:t> 무기체계의 평균 유효 수명의 단축 </a:t>
              </a:r>
              <a:r>
                <a:rPr lang="en-US" altLang="ko-KR" sz="2000"/>
                <a:t>(K15</a:t>
              </a:r>
              <a:r>
                <a:rPr lang="ko-KR" altLang="en-US" sz="2000"/>
                <a:t>전투기 → </a:t>
              </a:r>
              <a:r>
                <a:rPr lang="en-US" altLang="ko-KR" sz="2000"/>
                <a:t>F22</a:t>
              </a:r>
              <a:r>
                <a:rPr lang="ko-KR" altLang="en-US" sz="2000"/>
                <a:t>전투기</a:t>
              </a:r>
              <a:r>
                <a:rPr lang="en-US" altLang="ko-KR" sz="2000"/>
                <a:t>)</a:t>
              </a:r>
              <a:endParaRPr lang="en-US" altLang="ko-K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3497" name="AutoShape 22"/>
          <p:cNvSpPr>
            <a:spLocks noChangeArrowheads="1"/>
          </p:cNvSpPr>
          <p:nvPr/>
        </p:nvSpPr>
        <p:spPr bwMode="auto">
          <a:xfrm>
            <a:off x="1204913" y="2835275"/>
            <a:ext cx="7129462" cy="1370013"/>
          </a:xfrm>
          <a:prstGeom prst="roundRect">
            <a:avLst>
              <a:gd name="adj" fmla="val 5167"/>
            </a:avLst>
          </a:prstGeom>
          <a:solidFill>
            <a:srgbClr val="3366FF">
              <a:alpha val="25098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ko-KR" altLang="en-US" sz="2200">
              <a:solidFill>
                <a:schemeClr val="bg1"/>
              </a:solidFill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1447800" y="2982913"/>
            <a:ext cx="36433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K1 </a:t>
            </a:r>
            <a:r>
              <a:rPr lang="ko-KR" altLang="en-US" sz="2000"/>
              <a:t>전차 </a:t>
            </a:r>
            <a:r>
              <a:rPr lang="en-US" altLang="ko-KR" sz="2000"/>
              <a:t>: 32</a:t>
            </a:r>
            <a:r>
              <a:rPr lang="ko-KR" altLang="en-US" sz="2000"/>
              <a:t>억원</a:t>
            </a:r>
            <a:r>
              <a:rPr lang="en-US" altLang="ko-KR" sz="2000"/>
              <a:t> 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1447800" y="3411538"/>
            <a:ext cx="36433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K1A1 </a:t>
            </a:r>
            <a:r>
              <a:rPr lang="ko-KR" altLang="en-US" sz="2000"/>
              <a:t>전차 </a:t>
            </a:r>
            <a:r>
              <a:rPr lang="en-US" altLang="ko-KR" sz="2000"/>
              <a:t>: 45</a:t>
            </a:r>
            <a:r>
              <a:rPr lang="ko-KR" altLang="en-US" sz="2000"/>
              <a:t>억원</a:t>
            </a:r>
            <a:r>
              <a:rPr lang="en-US" altLang="ko-KR" sz="2000"/>
              <a:t> 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1447800" y="3840163"/>
            <a:ext cx="36433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K9 </a:t>
            </a:r>
            <a:r>
              <a:rPr lang="ko-KR" altLang="en-US" sz="2000"/>
              <a:t>자주포 </a:t>
            </a:r>
            <a:r>
              <a:rPr lang="en-US" altLang="ko-KR" sz="2000"/>
              <a:t>: 37</a:t>
            </a:r>
            <a:r>
              <a:rPr lang="ko-KR" altLang="en-US" sz="2000"/>
              <a:t>억원</a:t>
            </a:r>
            <a:r>
              <a:rPr lang="en-US" altLang="ko-KR" sz="2000"/>
              <a:t> 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091113" y="2982913"/>
            <a:ext cx="36433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K55 </a:t>
            </a:r>
            <a:r>
              <a:rPr lang="ko-KR" altLang="en-US" sz="2000"/>
              <a:t>자주포 </a:t>
            </a:r>
            <a:r>
              <a:rPr lang="en-US" altLang="ko-KR" sz="2000"/>
              <a:t>: 9.6</a:t>
            </a:r>
            <a:r>
              <a:rPr lang="ko-KR" altLang="en-US" sz="2000"/>
              <a:t>억원</a:t>
            </a:r>
            <a:r>
              <a:rPr lang="en-US" altLang="ko-KR" sz="2000"/>
              <a:t> 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5091113" y="3411538"/>
            <a:ext cx="36433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ko-KR" altLang="en-US" sz="2000"/>
              <a:t>비 호 </a:t>
            </a:r>
            <a:r>
              <a:rPr lang="en-US" altLang="ko-KR" sz="2000"/>
              <a:t>: 68</a:t>
            </a:r>
            <a:r>
              <a:rPr lang="ko-KR" altLang="en-US" sz="2000"/>
              <a:t>억원</a:t>
            </a:r>
            <a:r>
              <a:rPr lang="en-US" altLang="ko-KR" sz="2000"/>
              <a:t> 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091113" y="3840163"/>
            <a:ext cx="36433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ko-KR" altLang="en-US" sz="2000"/>
              <a:t>천 마 </a:t>
            </a:r>
            <a:r>
              <a:rPr lang="en-US" altLang="ko-KR" sz="2000"/>
              <a:t>: 150</a:t>
            </a:r>
            <a:r>
              <a:rPr lang="ko-KR" altLang="en-US" sz="2000"/>
              <a:t>억원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68313" y="1196975"/>
            <a:ext cx="83740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개발기간의 장기화 및 개발실패의 위험성 </a:t>
            </a:r>
            <a:endParaRPr lang="en-US" altLang="ko-KR" sz="26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900113" y="1844675"/>
            <a:ext cx="848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직접 구매 </a:t>
            </a:r>
            <a:r>
              <a:rPr lang="en-US" altLang="ko-KR" sz="2300"/>
              <a:t>: </a:t>
            </a:r>
            <a:r>
              <a:rPr lang="ko-KR" altLang="en-US" sz="2300"/>
              <a:t>획득기간이 짧고 위험부담 감소</a:t>
            </a:r>
          </a:p>
          <a:p>
            <a:pPr marL="0" lvl="1" algn="l">
              <a:lnSpc>
                <a:spcPct val="90000"/>
              </a:lnSpc>
              <a:defRPr/>
            </a:pPr>
            <a:endParaRPr lang="ko-KR" altLang="en-US" sz="2300"/>
          </a:p>
          <a:p>
            <a:pPr algn="l">
              <a:lnSpc>
                <a:spcPct val="90000"/>
              </a:lnSpc>
              <a:defRPr/>
            </a:pP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6" name="Rectangle 12"/>
          <p:cNvSpPr>
            <a:spLocks noChangeArrowheads="1"/>
          </p:cNvSpPr>
          <p:nvPr/>
        </p:nvSpPr>
        <p:spPr bwMode="auto">
          <a:xfrm>
            <a:off x="912813" y="2339975"/>
            <a:ext cx="73707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/>
              <a:t> 자체개발 및 생산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1214438" y="2995613"/>
            <a:ext cx="79295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ko-KR" altLang="en-US" sz="2000"/>
              <a:t> 장 기간 소요 </a:t>
            </a:r>
            <a:r>
              <a:rPr lang="en-US" altLang="ko-KR" sz="2000"/>
              <a:t>: </a:t>
            </a:r>
            <a:r>
              <a:rPr lang="ko-KR" altLang="en-US" sz="2000"/>
              <a:t>일반무기</a:t>
            </a:r>
            <a:r>
              <a:rPr lang="en-US" altLang="ko-KR" sz="2000"/>
              <a:t>(2~3</a:t>
            </a:r>
            <a:r>
              <a:rPr lang="ko-KR" altLang="en-US" sz="2000"/>
              <a:t>년</a:t>
            </a:r>
            <a:r>
              <a:rPr lang="en-US" altLang="ko-KR" sz="2000"/>
              <a:t>), </a:t>
            </a:r>
            <a:r>
              <a:rPr lang="ko-KR" altLang="en-US" sz="2000"/>
              <a:t>첨단무기</a:t>
            </a:r>
            <a:r>
              <a:rPr lang="en-US" altLang="ko-KR" sz="2000"/>
              <a:t>(10</a:t>
            </a:r>
            <a:r>
              <a:rPr lang="ko-KR" altLang="en-US" sz="2000"/>
              <a:t>년 이상</a:t>
            </a:r>
            <a:r>
              <a:rPr lang="en-US" altLang="ko-KR" sz="2000"/>
              <a:t>)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1214438" y="3429000"/>
            <a:ext cx="79295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ko-KR" sz="2000"/>
              <a:t> </a:t>
            </a:r>
            <a:r>
              <a:rPr lang="ko-KR" altLang="en-US" sz="2000"/>
              <a:t>연구개발 실패 위험성 내재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498975" y="4076700"/>
            <a:ext cx="4537075" cy="215582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&lt;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비호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30mm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자주 대공포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&gt;</a:t>
            </a:r>
          </a:p>
          <a:p>
            <a:pPr algn="l">
              <a:lnSpc>
                <a:spcPct val="150000"/>
              </a:lnSpc>
            </a:pPr>
            <a:r>
              <a:rPr lang="en-US" altLang="ko-KR" sz="180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•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연구개발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: 1983 ~ 1991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년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(9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년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en-US" altLang="ko-KR" sz="1800">
                <a:latin typeface="╜┼╕φ┴╢"/>
                <a:ea typeface="HY견고딕" pitchFamily="18" charset="-127"/>
                <a:cs typeface="Times New Roman" pitchFamily="18" charset="0"/>
              </a:rPr>
              <a:t>•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초도생산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/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시험평가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: 1996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년</a:t>
            </a:r>
          </a:p>
          <a:p>
            <a:pPr algn="l">
              <a:lnSpc>
                <a:spcPct val="150000"/>
              </a:lnSpc>
            </a:pPr>
            <a:r>
              <a:rPr lang="en-US" altLang="ko-KR" sz="1800">
                <a:latin typeface="╜┼╕φ┴╢"/>
                <a:ea typeface="HY견고딕" pitchFamily="18" charset="-127"/>
                <a:cs typeface="Times New Roman" pitchFamily="18" charset="0"/>
              </a:rPr>
              <a:t>•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체계완성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: 1999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년</a:t>
            </a:r>
          </a:p>
          <a:p>
            <a:pPr algn="l">
              <a:lnSpc>
                <a:spcPct val="150000"/>
              </a:lnSpc>
            </a:pPr>
            <a:r>
              <a:rPr lang="en-US" altLang="ko-KR" sz="1800">
                <a:latin typeface="╜┼╕φ┴╢"/>
                <a:ea typeface="HY견고딕" pitchFamily="18" charset="-127"/>
                <a:cs typeface="Times New Roman" pitchFamily="18" charset="0"/>
              </a:rPr>
              <a:t>•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실전배치 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: 2002 ~ 2016(396</a:t>
            </a:r>
            <a:r>
              <a:rPr lang="ko-KR" altLang="en-US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대 예정</a:t>
            </a:r>
            <a:r>
              <a:rPr lang="en-US" altLang="ko-KR" sz="180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)</a:t>
            </a:r>
          </a:p>
        </p:txBody>
      </p:sp>
      <p:sp>
        <p:nvSpPr>
          <p:cNvPr id="64520" name="AutoShape 22"/>
          <p:cNvSpPr>
            <a:spLocks noChangeArrowheads="1"/>
          </p:cNvSpPr>
          <p:nvPr/>
        </p:nvSpPr>
        <p:spPr bwMode="auto">
          <a:xfrm>
            <a:off x="4402138" y="4083050"/>
            <a:ext cx="4389437" cy="2286000"/>
          </a:xfrm>
          <a:prstGeom prst="roundRect">
            <a:avLst>
              <a:gd name="adj" fmla="val 5167"/>
            </a:avLst>
          </a:prstGeom>
          <a:solidFill>
            <a:srgbClr val="3366FF">
              <a:alpha val="25098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756578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1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69938" y="128587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</a:t>
            </a:r>
            <a:r>
              <a:rPr lang="ko-KR" alt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비밀성</a:t>
            </a:r>
            <a:endParaRPr lang="en-US" altLang="ko-K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273175" y="1857375"/>
            <a:ext cx="737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무기체계 구상</a:t>
            </a:r>
            <a:r>
              <a:rPr lang="en-US" altLang="ko-KR" sz="2300"/>
              <a:t>·</a:t>
            </a:r>
            <a:r>
              <a:rPr lang="ko-KR" altLang="en-US" sz="2300"/>
              <a:t>배치에 대한 비밀유지 필요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785813" y="271462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수요의 제한성</a:t>
            </a:r>
            <a:endParaRPr lang="en-US" altLang="ko-KR" sz="2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1289050" y="3286125"/>
            <a:ext cx="737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국가가 유일한 수요자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1301750" y="3714750"/>
            <a:ext cx="7842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수요의 한정 </a:t>
            </a:r>
            <a:r>
              <a:rPr lang="en-US" altLang="ko-KR" sz="2300"/>
              <a:t>: </a:t>
            </a:r>
            <a:r>
              <a:rPr lang="ko-KR" altLang="en-US" sz="2300"/>
              <a:t>경제적인 양산체제 제한</a:t>
            </a:r>
            <a:r>
              <a:rPr lang="en-US" altLang="ko-KR" sz="2300"/>
              <a:t>, </a:t>
            </a:r>
            <a:r>
              <a:rPr lang="ko-KR" altLang="en-US" sz="2300"/>
              <a:t>생산단가 상승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736725" y="2286000"/>
            <a:ext cx="5715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ex) </a:t>
            </a:r>
            <a:r>
              <a:rPr lang="ko-KR" altLang="en-US" sz="2000"/>
              <a:t>원자폭탄</a:t>
            </a:r>
            <a:r>
              <a:rPr lang="en-US" altLang="ko-KR" sz="2000"/>
              <a:t>“ Manhattan </a:t>
            </a:r>
            <a:r>
              <a:rPr lang="ko-KR" altLang="en-US" sz="2000"/>
              <a:t>계획</a:t>
            </a:r>
            <a:r>
              <a:rPr lang="en-US" altLang="ko-KR" sz="2000"/>
              <a:t>”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93750" y="4230688"/>
            <a:ext cx="58023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파급효과</a:t>
            </a:r>
            <a:endParaRPr lang="en-US" altLang="ko-KR" sz="2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1296988" y="4802188"/>
            <a:ext cx="7370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기술적</a:t>
            </a:r>
            <a:r>
              <a:rPr lang="en-US" altLang="ko-KR" sz="2300"/>
              <a:t>/</a:t>
            </a:r>
            <a:r>
              <a:rPr lang="ko-KR" altLang="en-US" sz="2300"/>
              <a:t>경제적 파급효과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738313" y="5214938"/>
            <a:ext cx="7370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ko-KR" sz="2000"/>
              <a:t> </a:t>
            </a:r>
            <a:r>
              <a:rPr lang="ko-KR" altLang="en-US" sz="2000"/>
              <a:t>고급무기일수록 최신기술을 개척할 수 있는 기회를 갖게 됨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1738313" y="5643563"/>
            <a:ext cx="7370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ko-KR" sz="2000"/>
              <a:t> </a:t>
            </a:r>
            <a:r>
              <a:rPr lang="ko-KR" altLang="en-US" sz="2000"/>
              <a:t>민간산업의 기술향상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1738313" y="6072188"/>
            <a:ext cx="7370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ko-KR" altLang="en-US" sz="2000"/>
              <a:t> 고용증대</a:t>
            </a:r>
            <a:r>
              <a:rPr lang="en-US" altLang="ko-KR" sz="2000"/>
              <a:t>, </a:t>
            </a:r>
            <a:r>
              <a:rPr lang="ko-KR" altLang="en-US" sz="2000"/>
              <a:t>부가가치 향상 효과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79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69938" y="128587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무기체계의 비밀성</a:t>
            </a:r>
            <a:endParaRPr lang="en-US" altLang="ko-KR" sz="26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273175" y="1857375"/>
            <a:ext cx="737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ko-KR" altLang="en-US" sz="2300"/>
              <a:t> 무기체계 구상</a:t>
            </a:r>
            <a:r>
              <a:rPr lang="en-US" altLang="ko-KR" sz="2300"/>
              <a:t>·</a:t>
            </a:r>
            <a:r>
              <a:rPr lang="ko-KR" altLang="en-US" sz="2300"/>
              <a:t>배치에 대한 비밀유지 필요</a:t>
            </a:r>
            <a:endParaRPr lang="en-US" altLang="ko-KR" sz="2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85813" y="2714625"/>
            <a:ext cx="8358187" cy="1433513"/>
            <a:chOff x="785813" y="2714625"/>
            <a:chExt cx="8358187" cy="1433513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785813" y="2714625"/>
              <a:ext cx="5802312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ko-KR" altLang="en-US" sz="2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■ 무기체계의 수요의 제한성</a:t>
              </a:r>
              <a:endParaRPr lang="en-US" altLang="ko-KR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1289050" y="3286125"/>
              <a:ext cx="7370763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/>
                <a:t> 국가가 유일한 수요자</a:t>
              </a:r>
              <a:endParaRPr lang="en-US" altLang="ko-KR" sz="2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1301750" y="3714750"/>
              <a:ext cx="78422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 dirty="0"/>
                <a:t> 수요의 한정 </a:t>
              </a:r>
              <a:r>
                <a:rPr lang="en-US" altLang="ko-KR" sz="2300" dirty="0"/>
                <a:t>: </a:t>
              </a:r>
              <a:r>
                <a:rPr lang="ko-KR" altLang="en-US" sz="2300" dirty="0"/>
                <a:t>경제적인 양산체제 제한</a:t>
              </a:r>
              <a:r>
                <a:rPr lang="en-US" altLang="ko-KR" sz="2300" dirty="0"/>
                <a:t>, </a:t>
              </a:r>
              <a:r>
                <a:rPr lang="ko-KR" altLang="en-US" sz="2300" dirty="0"/>
                <a:t>생산단가 상승</a:t>
              </a:r>
              <a:endParaRPr lang="en-US" altLang="ko-KR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736725" y="2286000"/>
            <a:ext cx="5715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altLang="ko-KR" sz="2000"/>
              <a:t>ex) </a:t>
            </a:r>
            <a:r>
              <a:rPr lang="ko-KR" altLang="en-US" sz="2000"/>
              <a:t>원자폭탄</a:t>
            </a:r>
            <a:r>
              <a:rPr lang="en-US" altLang="ko-KR" sz="2000"/>
              <a:t>“ Manhattan </a:t>
            </a:r>
            <a:r>
              <a:rPr lang="ko-KR" altLang="en-US" sz="2000"/>
              <a:t>계획</a:t>
            </a:r>
            <a:r>
              <a:rPr lang="en-US" altLang="ko-KR" sz="2000"/>
              <a:t>”</a:t>
            </a:r>
            <a:endParaRPr lang="en-US" altLang="ko-KR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93750" y="4230688"/>
            <a:ext cx="8315325" cy="2274887"/>
            <a:chOff x="793750" y="4230688"/>
            <a:chExt cx="8315325" cy="2274887"/>
          </a:xfrm>
        </p:grpSpPr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793750" y="4230688"/>
              <a:ext cx="5802313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ko-KR" altLang="en-US" sz="2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■ 무기체계의 파급효과</a:t>
              </a:r>
              <a:endParaRPr lang="en-US" altLang="ko-KR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1296988" y="4802188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v"/>
                <a:defRPr/>
              </a:pPr>
              <a:r>
                <a:rPr lang="ko-KR" altLang="en-US" sz="2300" dirty="0"/>
                <a:t> 기술적</a:t>
              </a:r>
              <a:r>
                <a:rPr lang="en-US" altLang="ko-KR" sz="2300" dirty="0"/>
                <a:t>/</a:t>
              </a:r>
              <a:r>
                <a:rPr lang="ko-KR" altLang="en-US" sz="2300" dirty="0"/>
                <a:t>경제적 파급효과</a:t>
              </a:r>
              <a:endParaRPr lang="en-US" altLang="ko-KR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1738313" y="5214938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고급무기일수록 최신기술을 개척할 수 있는 기회를 갖게 됨</a:t>
              </a:r>
              <a:endPara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1738313" y="5643563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민간산업의 기술향상</a:t>
              </a:r>
              <a:endPara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1738313" y="6072188"/>
              <a:ext cx="73707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/>
                <a:t> 고용증대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부가가치 향상 효과 </a:t>
              </a:r>
              <a:r>
                <a:rPr lang="ko-KR" altLang="en-US" sz="2000" dirty="0" smtClean="0"/>
                <a:t>       </a:t>
              </a:r>
              <a:r>
                <a:rPr lang="ko-KR" altLang="en-US" sz="2000" b="1" dirty="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☞ 표 </a:t>
              </a:r>
              <a:r>
                <a:rPr lang="en-US" altLang="ko-KR" sz="2000" b="1" dirty="0" smtClean="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1-3 </a:t>
              </a:r>
              <a:r>
                <a:rPr lang="ko-KR" altLang="en-US" sz="2000" b="1" dirty="0" smtClean="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참조</a:t>
              </a:r>
              <a:r>
                <a:rPr lang="en-US" altLang="ko-KR" sz="2000" b="1" dirty="0" smtClean="0">
                  <a:solidFill>
                    <a:srgbClr val="0000FF"/>
                  </a:solidFill>
                  <a:latin typeface="HY견명조" pitchFamily="18" charset="-127"/>
                  <a:ea typeface="HY견명조" pitchFamily="18" charset="-127"/>
                </a:rPr>
                <a:t>(P43)</a:t>
              </a:r>
              <a:endParaRPr lang="ko-KR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 smtClean="0">
                <a:solidFill>
                  <a:schemeClr val="tx2"/>
                </a:solidFill>
              </a:rPr>
              <a:t>3</a:t>
            </a:r>
            <a:r>
              <a:rPr lang="ko-KR" altLang="en-US" sz="4000" dirty="0" smtClean="0">
                <a:solidFill>
                  <a:schemeClr val="tx2"/>
                </a:solidFill>
              </a:rPr>
              <a:t>절 </a:t>
            </a:r>
            <a:r>
              <a:rPr lang="ko-KR" altLang="en-US" sz="4000" dirty="0">
                <a:solidFill>
                  <a:schemeClr val="tx2"/>
                </a:solidFill>
              </a:rPr>
              <a:t>무기체계의 정의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300154" y="981075"/>
            <a:ext cx="235192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무기체계의 특성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lg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lg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디자인 사용자 지정">
  <a:themeElements>
    <a:clrScheme name="6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4264</Words>
  <Application>Microsoft Office PowerPoint</Application>
  <PresentationFormat>화면 슬라이드 쇼(4:3)</PresentationFormat>
  <Paragraphs>920</Paragraphs>
  <Slides>41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41</vt:i4>
      </vt:variant>
    </vt:vector>
  </HeadingPairs>
  <TitlesOfParts>
    <vt:vector size="59" baseType="lpstr">
      <vt:lpstr>╜┼╕φ┴╢</vt:lpstr>
      <vt:lpstr>HY견고딕</vt:lpstr>
      <vt:lpstr>HY견명조</vt:lpstr>
      <vt:lpstr>HY신명조</vt:lpstr>
      <vt:lpstr>HY엽서M</vt:lpstr>
      <vt:lpstr>HY헤드라인M</vt:lpstr>
      <vt:lpstr>굴림</vt:lpstr>
      <vt:lpstr>굴림체</vt:lpstr>
      <vt:lpstr>맑은 고딕</vt:lpstr>
      <vt:lpstr>바탕</vt:lpstr>
      <vt:lpstr>바탕체</vt:lpstr>
      <vt:lpstr>한양중고딕</vt:lpstr>
      <vt:lpstr>Arial</vt:lpstr>
      <vt:lpstr>Times New Roman</vt:lpstr>
      <vt:lpstr>Wingdings</vt:lpstr>
      <vt:lpstr>2_기본 디자인</vt:lpstr>
      <vt:lpstr>디자인 사용자 지정</vt:lpstr>
      <vt:lpstr>6_디자인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</dc:creator>
  <cp:lastModifiedBy>user</cp:lastModifiedBy>
  <cp:revision>218</cp:revision>
  <cp:lastPrinted>2021-09-02T03:58:17Z</cp:lastPrinted>
  <dcterms:modified xsi:type="dcterms:W3CDTF">2022-09-05T06:55:26Z</dcterms:modified>
</cp:coreProperties>
</file>