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4"/>
  </p:notesMasterIdLst>
  <p:sldIdLst>
    <p:sldId id="529" r:id="rId2"/>
    <p:sldId id="741" r:id="rId3"/>
    <p:sldId id="745" r:id="rId4"/>
    <p:sldId id="582" r:id="rId5"/>
    <p:sldId id="583" r:id="rId6"/>
    <p:sldId id="751" r:id="rId7"/>
    <p:sldId id="752" r:id="rId8"/>
    <p:sldId id="405" r:id="rId9"/>
    <p:sldId id="406" r:id="rId10"/>
    <p:sldId id="726" r:id="rId11"/>
    <p:sldId id="402" r:id="rId12"/>
    <p:sldId id="303" r:id="rId13"/>
    <p:sldId id="602" r:id="rId14"/>
    <p:sldId id="603" r:id="rId15"/>
    <p:sldId id="605" r:id="rId16"/>
    <p:sldId id="604" r:id="rId17"/>
    <p:sldId id="396" r:id="rId18"/>
    <p:sldId id="584" r:id="rId19"/>
    <p:sldId id="591" r:id="rId20"/>
    <p:sldId id="590" r:id="rId21"/>
    <p:sldId id="592" r:id="rId22"/>
    <p:sldId id="595" r:id="rId23"/>
    <p:sldId id="593" r:id="rId24"/>
    <p:sldId id="587" r:id="rId25"/>
    <p:sldId id="594" r:id="rId26"/>
    <p:sldId id="599" r:id="rId27"/>
    <p:sldId id="598" r:id="rId28"/>
    <p:sldId id="600" r:id="rId29"/>
    <p:sldId id="585" r:id="rId30"/>
    <p:sldId id="588" r:id="rId31"/>
    <p:sldId id="586" r:id="rId32"/>
    <p:sldId id="601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AF7A59"/>
    <a:srgbClr val="0066CC"/>
    <a:srgbClr val="B05B1C"/>
    <a:srgbClr val="003399"/>
    <a:srgbClr val="FF6600"/>
    <a:srgbClr val="FF66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67517" autoAdjust="0"/>
  </p:normalViewPr>
  <p:slideViewPr>
    <p:cSldViewPr>
      <p:cViewPr varScale="1">
        <p:scale>
          <a:sx n="106" d="100"/>
          <a:sy n="106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행복지수상위10%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행복지수</c:v>
                </c:pt>
                <c:pt idx="1">
                  <c:v>비전</c:v>
                </c:pt>
                <c:pt idx="2">
                  <c:v>대인관계</c:v>
                </c:pt>
                <c:pt idx="3">
                  <c:v>업무만족</c:v>
                </c:pt>
                <c:pt idx="4">
                  <c:v>보상,인정</c:v>
                </c:pt>
                <c:pt idx="5">
                  <c:v>일과 삶의 균형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70.3</c:v>
                </c:pt>
                <c:pt idx="1">
                  <c:v>77.7</c:v>
                </c:pt>
                <c:pt idx="2">
                  <c:v>74.3</c:v>
                </c:pt>
                <c:pt idx="3">
                  <c:v>71.599999999999994</c:v>
                </c:pt>
                <c:pt idx="4">
                  <c:v>66</c:v>
                </c:pt>
                <c:pt idx="5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0-4801-A05A-5101378DA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행복지수하위10%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행복지수</c:v>
                </c:pt>
                <c:pt idx="1">
                  <c:v>비전</c:v>
                </c:pt>
                <c:pt idx="2">
                  <c:v>대인관계</c:v>
                </c:pt>
                <c:pt idx="3">
                  <c:v>업무만족</c:v>
                </c:pt>
                <c:pt idx="4">
                  <c:v>보상,인정</c:v>
                </c:pt>
                <c:pt idx="5">
                  <c:v>일과 삶의 균형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31.2</c:v>
                </c:pt>
                <c:pt idx="1">
                  <c:v>19.600000000000001</c:v>
                </c:pt>
                <c:pt idx="2">
                  <c:v>40.9</c:v>
                </c:pt>
                <c:pt idx="3">
                  <c:v>31.3</c:v>
                </c:pt>
                <c:pt idx="4">
                  <c:v>35.799999999999997</c:v>
                </c:pt>
                <c:pt idx="5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0-4801-A05A-5101378D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70976"/>
        <c:axId val="141654208"/>
      </c:barChart>
      <c:catAx>
        <c:axId val="140670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1654208"/>
        <c:crosses val="autoZero"/>
        <c:auto val="1"/>
        <c:lblAlgn val="ctr"/>
        <c:lblOffset val="100"/>
        <c:noMultiLvlLbl val="0"/>
      </c:catAx>
      <c:valAx>
        <c:axId val="14165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70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6038-D5D0-49C9-80AA-366B569D96F4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A57D-A077-409D-9D40-DB9A6AD0B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79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935413" y="9499600"/>
            <a:ext cx="3009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9" tIns="46055" rIns="92109" bIns="46055" anchor="b"/>
          <a:lstStyle/>
          <a:p>
            <a:pPr algn="r"/>
            <a:fld id="{7D2597C3-1707-408D-A2DE-211A39A80D5C}" type="slidenum">
              <a:rPr lang="en-US" altLang="ko-KR" sz="1200">
                <a:latin typeface="굴림" panose="020B0600000101010101" pitchFamily="50" charset="-127"/>
                <a:ea typeface="굴림" panose="020B0600000101010101" pitchFamily="50" charset="-127"/>
              </a:rPr>
              <a:pPr algn="r"/>
              <a:t>2</a:t>
            </a:fld>
            <a:endParaRPr lang="en-US" altLang="ko-KR" sz="12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935413" y="0"/>
            <a:ext cx="3011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09" tIns="46055" rIns="92109" bIns="46055" anchor="ctr"/>
          <a:lstStyle/>
          <a:p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935413" y="9499600"/>
            <a:ext cx="30114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58" rIns="91119" bIns="45558" anchor="b"/>
          <a:lstStyle>
            <a:lvl1pPr defTabSz="885825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defTabSz="885825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defTabSz="885825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defTabSz="885825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defTabSz="885825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284413" indent="1588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741613" indent="1588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198813" indent="1588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656013" indent="1588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/>
            <a:r>
              <a:rPr lang="en-US" altLang="ko-KR" sz="1100">
                <a:latin typeface="Times New Roman" panose="02020603050405020304" pitchFamily="18" charset="0"/>
                <a:ea typeface="굴림체" panose="020B0609000101010101" pitchFamily="49" charset="-127"/>
              </a:rPr>
              <a:t>4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9499600"/>
            <a:ext cx="3011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09" tIns="46055" rIns="92109" bIns="46055" anchor="ctr"/>
          <a:lstStyle/>
          <a:p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3011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09" tIns="46055" rIns="92109" bIns="46055" anchor="ctr"/>
          <a:lstStyle/>
          <a:p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20675"/>
            <a:ext cx="4586288" cy="3440113"/>
          </a:xfrm>
          <a:ln w="12700" cap="flat"/>
        </p:spPr>
      </p:sp>
      <p:sp>
        <p:nvSpPr>
          <p:cNvPr id="143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5600" y="3895725"/>
            <a:ext cx="6234113" cy="582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58" rIns="91119" bIns="45558"/>
          <a:lstStyle/>
          <a:p>
            <a:pPr eaLnBrk="1" hangingPunct="1">
              <a:lnSpc>
                <a:spcPct val="110000"/>
              </a:lnSpc>
            </a:pPr>
            <a:endParaRPr lang="en-US" altLang="ko-KR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92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A57D-A077-409D-9D40-DB9A6AD0B69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67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A57D-A077-409D-9D40-DB9A6AD0B69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49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A57D-A077-409D-9D40-DB9A6AD0B69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0A2116-6FA9-4B88-A6FC-4C35500D4255}" type="datetimeFigureOut">
              <a:rPr lang="ko-KR" altLang="en-US" smtClean="0"/>
              <a:pPr/>
              <a:t>2022-09-05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6E722F-FB93-492B-8C40-141C5516CC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26" y="86865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행복한 군사학과 만들기 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Project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3442" y="2987660"/>
            <a:ext cx="202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2022.08.29~12.15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15571" y="1541110"/>
            <a:ext cx="60757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b="1" dirty="0" smtClean="0">
                <a:solidFill>
                  <a:srgbClr val="FFC000"/>
                </a:solidFill>
              </a:rPr>
              <a:t>대화와 토론</a:t>
            </a:r>
            <a:endParaRPr lang="ko-KR" altLang="en-US" sz="8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640" y="5373216"/>
            <a:ext cx="394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국제대학교 군사학과 신동호 교수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55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39" y="692696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필독서  </a:t>
            </a:r>
            <a:r>
              <a:rPr lang="en-US" altLang="ko-KR" dirty="0" smtClean="0">
                <a:solidFill>
                  <a:srgbClr val="FF0000"/>
                </a:solidFill>
              </a:rPr>
              <a:t>:  </a:t>
            </a:r>
            <a:r>
              <a:rPr lang="ko-KR" altLang="en-US" dirty="0" smtClean="0">
                <a:solidFill>
                  <a:srgbClr val="FF0000"/>
                </a:solidFill>
              </a:rPr>
              <a:t>중간고사 전까지 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독후감 제출시 </a:t>
            </a:r>
            <a:r>
              <a:rPr lang="ko-KR" altLang="en-US" dirty="0" err="1" smtClean="0">
                <a:solidFill>
                  <a:srgbClr val="FF0000"/>
                </a:solidFill>
              </a:rPr>
              <a:t>가산점</a:t>
            </a:r>
            <a:r>
              <a:rPr lang="en-US" altLang="ko-KR" dirty="0" smtClean="0">
                <a:solidFill>
                  <a:srgbClr val="FF0000"/>
                </a:solidFill>
              </a:rPr>
              <a:t>(2~5</a:t>
            </a:r>
            <a:r>
              <a:rPr lang="ko-KR" altLang="en-US" dirty="0" smtClean="0">
                <a:solidFill>
                  <a:srgbClr val="FF0000"/>
                </a:solidFill>
              </a:rPr>
              <a:t>점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으로 반영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89311" y="347192"/>
            <a:ext cx="3998913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ko-KR" altLang="en-US" sz="2800" dirty="0" smtClean="0">
                <a:latin typeface="+mn-ea"/>
                <a:ea typeface="+mn-ea"/>
              </a:rPr>
              <a:t>자기소개와 의도 선언</a:t>
            </a:r>
          </a:p>
        </p:txBody>
      </p:sp>
      <p:sp>
        <p:nvSpPr>
          <p:cNvPr id="207875" name="Rectangle 3"/>
          <p:cNvSpPr txBox="1">
            <a:spLocks noChangeArrowheads="1"/>
          </p:cNvSpPr>
          <p:nvPr/>
        </p:nvSpPr>
        <p:spPr bwMode="auto">
          <a:xfrm>
            <a:off x="958850" y="1125538"/>
            <a:ext cx="7196138" cy="3167062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1793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2000" u="sng" dirty="0">
                <a:solidFill>
                  <a:srgbClr val="000000"/>
                </a:solidFill>
                <a:latin typeface="+mn-ea"/>
                <a:ea typeface="+mn-ea"/>
              </a:rPr>
              <a:t>소속 및 이름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현재 하는 일 포함</a:t>
            </a:r>
            <a:r>
              <a:rPr kumimoji="0"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kumimoji="0" lang="en-US" altLang="ko-KR" sz="20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2000" u="sng" dirty="0">
                <a:solidFill>
                  <a:srgbClr val="000000"/>
                </a:solidFill>
                <a:latin typeface="+mn-ea"/>
                <a:ea typeface="+mn-ea"/>
              </a:rPr>
              <a:t>현재 기분 및 감정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kumimoji="0" lang="ko-KR" altLang="en-US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kumimoji="0" lang="ko-KR" altLang="en-US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2000" u="sng" dirty="0" smtClean="0">
                <a:solidFill>
                  <a:srgbClr val="000000"/>
                </a:solidFill>
                <a:latin typeface="+mn-ea"/>
                <a:ea typeface="+mn-ea"/>
              </a:rPr>
              <a:t>강의에 </a:t>
            </a:r>
            <a:r>
              <a:rPr kumimoji="0" lang="ko-KR" altLang="en-US" sz="2000" u="sng" dirty="0">
                <a:solidFill>
                  <a:srgbClr val="000000"/>
                </a:solidFill>
                <a:latin typeface="+mn-ea"/>
                <a:ea typeface="+mn-ea"/>
              </a:rPr>
              <a:t>임하는 나의 의도</a:t>
            </a:r>
          </a:p>
          <a:p>
            <a:pPr lvl="1" algn="ctr" eaLnBrk="1" hangingPunct="1">
              <a:spcBef>
                <a:spcPct val="20000"/>
              </a:spcBef>
              <a:buFont typeface="Arial" pitchFamily="34" charset="0"/>
              <a:buNone/>
            </a:pPr>
            <a:endParaRPr kumimoji="0" lang="ko-KR" altLang="en-US" sz="800" dirty="0">
              <a:solidFill>
                <a:srgbClr val="000000"/>
              </a:solidFill>
              <a:latin typeface="+mn-ea"/>
              <a:ea typeface="+mn-ea"/>
            </a:endParaRPr>
          </a:p>
          <a:p>
            <a:pPr lvl="1"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나는 이번 과정을 통해서 </a:t>
            </a:r>
            <a:r>
              <a:rPr kumimoji="0"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(                          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kumimoji="0" lang="ko-KR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을 </a:t>
            </a:r>
            <a:r>
              <a:rPr kumimoji="0"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얻는다</a:t>
            </a:r>
            <a:r>
              <a:rPr kumimoji="0"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lvl="1"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나는 이번 과정을 통해서 </a:t>
            </a:r>
            <a:r>
              <a:rPr kumimoji="0"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(                        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kumimoji="0" lang="ko-KR" altLang="en-US" sz="2000" dirty="0" smtClean="0">
                <a:solidFill>
                  <a:srgbClr val="000000"/>
                </a:solidFill>
                <a:latin typeface="+mn-ea"/>
                <a:ea typeface="+mn-ea"/>
              </a:rPr>
              <a:t>로 </a:t>
            </a:r>
            <a:r>
              <a:rPr kumimoji="0"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변화한다</a:t>
            </a:r>
            <a:r>
              <a:rPr kumimoji="0"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</p:txBody>
      </p:sp>
      <p:graphicFrame>
        <p:nvGraphicFramePr>
          <p:cNvPr id="512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2168"/>
              </p:ext>
            </p:extLst>
          </p:nvPr>
        </p:nvGraphicFramePr>
        <p:xfrm>
          <a:off x="431800" y="4519613"/>
          <a:ext cx="8280400" cy="1866900"/>
        </p:xfrm>
        <a:graphic>
          <a:graphicData uri="http://schemas.openxmlformats.org/drawingml/2006/table">
            <a:tbl>
              <a:tblPr/>
              <a:tblGrid>
                <a:gridCol w="415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</a:t>
                      </a:r>
                    </a:p>
                  </a:txBody>
                  <a:tcPr marL="121920" marR="12192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53104" name="Oval 16"/>
          <p:cNvSpPr>
            <a:spLocks noChangeArrowheads="1"/>
          </p:cNvSpPr>
          <p:nvPr/>
        </p:nvSpPr>
        <p:spPr bwMode="auto">
          <a:xfrm>
            <a:off x="7123113" y="836613"/>
            <a:ext cx="1724025" cy="18002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eaLnBrk="0" latinLnBrk="0" hangingPunct="0">
              <a:defRPr/>
            </a:pPr>
            <a:endParaRPr kumimoji="0" lang="ko-KR" altLang="ko-KR" sz="1400" b="1">
              <a:solidFill>
                <a:schemeClr val="accent5">
                  <a:lumMod val="60000"/>
                  <a:lumOff val="4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7887" name="Rectangle 19"/>
          <p:cNvSpPr>
            <a:spLocks noChangeArrowheads="1"/>
          </p:cNvSpPr>
          <p:nvPr/>
        </p:nvSpPr>
        <p:spPr bwMode="auto">
          <a:xfrm>
            <a:off x="5786446" y="4767535"/>
            <a:ext cx="14157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kumimoji="0" lang="ko-KR" altLang="en-US" sz="2400" dirty="0">
                <a:solidFill>
                  <a:srgbClr val="FF0000"/>
                </a:solidFill>
                <a:latin typeface="+mn-ea"/>
              </a:rPr>
              <a:t>결과목표</a:t>
            </a:r>
          </a:p>
        </p:txBody>
      </p:sp>
      <p:sp>
        <p:nvSpPr>
          <p:cNvPr id="207888" name="Rectangle 20"/>
          <p:cNvSpPr>
            <a:spLocks noChangeArrowheads="1"/>
          </p:cNvSpPr>
          <p:nvPr/>
        </p:nvSpPr>
        <p:spPr bwMode="auto">
          <a:xfrm>
            <a:off x="1854200" y="4810125"/>
            <a:ext cx="1200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kumimoji="0" lang="ko-KR" altLang="en-US" sz="2000" dirty="0">
                <a:solidFill>
                  <a:srgbClr val="0000FF"/>
                </a:solidFill>
                <a:latin typeface="+mn-ea"/>
              </a:rPr>
              <a:t>과정목표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7296150" y="2678113"/>
            <a:ext cx="1320800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ko-KR" altLang="en-US" sz="1400" dirty="0">
                <a:solidFill>
                  <a:srgbClr val="FF0000"/>
                </a:solidFill>
                <a:latin typeface="+mn-ea"/>
              </a:rPr>
              <a:t>수료하는 지금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400" dirty="0">
                <a:solidFill>
                  <a:srgbClr val="FF0000"/>
                </a:solidFill>
                <a:latin typeface="+mn-ea"/>
              </a:rPr>
              <a:t>자신의 표정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50825" y="836613"/>
            <a:ext cx="1724025" cy="180022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eaLnBrk="0" latinLnBrk="0" hangingPunct="0">
              <a:defRPr/>
            </a:pPr>
            <a:endParaRPr kumimoji="0" lang="ko-KR" altLang="ko-KR" sz="1400" b="1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7895" name="Rectangle 21"/>
          <p:cNvSpPr>
            <a:spLocks noChangeArrowheads="1"/>
          </p:cNvSpPr>
          <p:nvPr/>
        </p:nvSpPr>
        <p:spPr bwMode="auto">
          <a:xfrm>
            <a:off x="395536" y="2656334"/>
            <a:ext cx="1141413" cy="628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ko-KR" altLang="en-US" sz="1400" dirty="0">
                <a:solidFill>
                  <a:srgbClr val="000000"/>
                </a:solidFill>
                <a:latin typeface="+mn-ea"/>
              </a:rPr>
              <a:t>수료할 때</a:t>
            </a:r>
            <a:endParaRPr kumimoji="0" lang="en-US" altLang="ko-KR" sz="1400" dirty="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90000"/>
              </a:lnSpc>
            </a:pPr>
            <a:r>
              <a:rPr kumimoji="0" lang="ko-KR" altLang="en-US" sz="1400" dirty="0">
                <a:solidFill>
                  <a:srgbClr val="000000"/>
                </a:solidFill>
                <a:latin typeface="+mn-ea"/>
              </a:rPr>
              <a:t>기대하는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400" dirty="0">
                <a:solidFill>
                  <a:srgbClr val="000000"/>
                </a:solidFill>
                <a:latin typeface="+mn-ea"/>
              </a:rPr>
              <a:t>자신의 표정</a:t>
            </a:r>
          </a:p>
        </p:txBody>
      </p:sp>
    </p:spTree>
    <p:extLst>
      <p:ext uri="{BB962C8B-B14F-4D97-AF65-F5344CB8AC3E}">
        <p14:creationId xmlns:p14="http://schemas.microsoft.com/office/powerpoint/2010/main" val="37077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41277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  </a:t>
            </a:r>
            <a:r>
              <a:rPr lang="en-US" altLang="ko-KR" sz="4000" dirty="0" smtClean="0"/>
              <a:t>1~2</a:t>
            </a:r>
            <a:r>
              <a:rPr lang="ko-KR" altLang="en-US" sz="4000" dirty="0" smtClean="0"/>
              <a:t>주차</a:t>
            </a:r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행복 깨우기</a:t>
            </a:r>
            <a:endParaRPr lang="ko-KR" alt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278383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smtClean="0"/>
              <a:t>행복과 성과</a:t>
            </a:r>
            <a:endParaRPr lang="en-US" altLang="ko-KR" sz="3200" dirty="0" smtClean="0"/>
          </a:p>
          <a:p>
            <a:pPr marL="342900" indent="-342900">
              <a:buAutoNum type="arabicPeriod"/>
            </a:pPr>
            <a:r>
              <a:rPr lang="ko-KR" altLang="en-US" sz="3200" smtClean="0"/>
              <a:t>긍정성과 긍정 언어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24803" y="4653136"/>
            <a:ext cx="506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i="1"/>
              <a:t>"Awaken the Happiness </a:t>
            </a:r>
            <a:r>
              <a:rPr lang="en-US" altLang="ko-KR" sz="2800" i="1" smtClean="0"/>
              <a:t>within!"</a:t>
            </a:r>
            <a:endParaRPr lang="ko-KR" altLang="en-US" sz="2800" i="1"/>
          </a:p>
        </p:txBody>
      </p:sp>
    </p:spTree>
    <p:extLst>
      <p:ext uri="{BB962C8B-B14F-4D97-AF65-F5344CB8AC3E}">
        <p14:creationId xmlns:p14="http://schemas.microsoft.com/office/powerpoint/2010/main" val="37308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84168" y="758309"/>
            <a:ext cx="3024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mtClean="0"/>
              <a:t>여기 </a:t>
            </a:r>
            <a:r>
              <a:rPr lang="ko-KR" altLang="en-US" sz="1400"/>
              <a:t>내가 지은 작은 노래가 있어</a:t>
            </a:r>
            <a:br>
              <a:rPr lang="ko-KR" altLang="en-US" sz="1400"/>
            </a:br>
            <a:r>
              <a:rPr lang="ko-KR" altLang="en-US" sz="1400" smtClean="0"/>
              <a:t>음표 </a:t>
            </a:r>
            <a:r>
              <a:rPr lang="ko-KR" altLang="en-US" sz="1400"/>
              <a:t>하나하나 따라부르고 싶을거야</a:t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잘 될거야</a:t>
            </a:r>
          </a:p>
          <a:p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우린 </a:t>
            </a:r>
            <a:r>
              <a:rPr lang="ko-KR" altLang="en-US" sz="1400"/>
              <a:t>모두 살다보면 역경을 겪지</a:t>
            </a:r>
            <a:br>
              <a:rPr lang="ko-KR" altLang="en-US" sz="1400"/>
            </a:br>
            <a:r>
              <a:rPr lang="ko-KR" altLang="en-US" sz="1400" smtClean="0"/>
              <a:t>하지만 </a:t>
            </a:r>
            <a:r>
              <a:rPr lang="ko-KR" altLang="en-US" sz="1400"/>
              <a:t>걱정을 한다면 역경을 두배로 </a:t>
            </a:r>
            <a:endParaRPr lang="en-US" altLang="ko-KR" sz="1400" smtClean="0"/>
          </a:p>
          <a:p>
            <a:r>
              <a:rPr lang="ko-KR" altLang="en-US" sz="1400" smtClean="0"/>
              <a:t>늘리는거야</a:t>
            </a:r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잘 될거야</a:t>
            </a:r>
          </a:p>
          <a:p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누워 </a:t>
            </a:r>
            <a:r>
              <a:rPr lang="ko-KR" altLang="en-US" sz="1400"/>
              <a:t>잘 곳이 없어도</a:t>
            </a:r>
            <a:br>
              <a:rPr lang="ko-KR" altLang="en-US" sz="1400"/>
            </a:br>
            <a:r>
              <a:rPr lang="ko-KR" altLang="en-US" sz="1400" smtClean="0"/>
              <a:t>누가 </a:t>
            </a:r>
            <a:r>
              <a:rPr lang="ko-KR" altLang="en-US" sz="1400"/>
              <a:t>잠자리를 가져갔다고 해도</a:t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잘 될거야</a:t>
            </a:r>
          </a:p>
          <a:p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집주인이 </a:t>
            </a:r>
            <a:r>
              <a:rPr lang="ko-KR" altLang="en-US" sz="1400"/>
              <a:t>월세가 밀렸다고하면</a:t>
            </a:r>
            <a:r>
              <a:rPr lang="en-US" altLang="ko-KR" sz="1400"/>
              <a:t>,</a:t>
            </a:r>
            <a:br>
              <a:rPr lang="en-US" altLang="ko-KR" sz="1400"/>
            </a:br>
            <a:r>
              <a:rPr lang="ko-KR" altLang="en-US" sz="1400" smtClean="0"/>
              <a:t>그는 </a:t>
            </a:r>
            <a:r>
              <a:rPr lang="ko-KR" altLang="en-US" sz="1400"/>
              <a:t>아마 법정까지 가야할거야</a:t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잘 될거야</a:t>
            </a:r>
          </a:p>
          <a:p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돈이 </a:t>
            </a:r>
            <a:r>
              <a:rPr lang="ko-KR" altLang="en-US" sz="1400"/>
              <a:t>없고 스타일도 없고</a:t>
            </a:r>
            <a:br>
              <a:rPr lang="ko-KR" altLang="en-US" sz="1400"/>
            </a:br>
            <a:r>
              <a:rPr lang="ko-KR" altLang="en-US" sz="1400" smtClean="0"/>
              <a:t>널 좋아하는 </a:t>
            </a:r>
            <a:r>
              <a:rPr lang="ko-KR" altLang="en-US" sz="1400"/>
              <a:t>여자가 한명도 없더라도</a:t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잘 될거야</a:t>
            </a:r>
          </a:p>
          <a:p>
            <a:r>
              <a:rPr lang="ko-KR" altLang="en-US" sz="1400"/>
              <a:t/>
            </a:r>
            <a:br>
              <a:rPr lang="ko-KR" altLang="en-US" sz="1400"/>
            </a:br>
            <a:r>
              <a:rPr lang="ko-KR" altLang="en-US" sz="1400" smtClean="0"/>
              <a:t>왜냐면 걱정을하면 얼굴 </a:t>
            </a:r>
            <a:r>
              <a:rPr lang="ko-KR" altLang="en-US" sz="1400"/>
              <a:t>일그러지고</a:t>
            </a:r>
            <a:br>
              <a:rPr lang="ko-KR" altLang="en-US" sz="1400"/>
            </a:br>
            <a:r>
              <a:rPr lang="ko-KR" altLang="en-US" sz="1400" smtClean="0"/>
              <a:t>모두가 </a:t>
            </a:r>
            <a:r>
              <a:rPr lang="ko-KR" altLang="en-US" sz="1400"/>
              <a:t>같이 </a:t>
            </a:r>
            <a:r>
              <a:rPr lang="ko-KR" altLang="en-US" sz="1400" smtClean="0"/>
              <a:t>기분 </a:t>
            </a:r>
            <a:r>
              <a:rPr lang="ko-KR" altLang="en-US" sz="1400"/>
              <a:t>나빠지니까</a:t>
            </a:r>
            <a:br>
              <a:rPr lang="ko-KR" altLang="en-US" sz="1400"/>
            </a:br>
            <a:r>
              <a:rPr lang="ko-KR" altLang="en-US" sz="1400" smtClean="0"/>
              <a:t>걱정하지마</a:t>
            </a:r>
            <a:r>
              <a:rPr lang="en-US" altLang="ko-KR" sz="1400"/>
              <a:t>, </a:t>
            </a:r>
            <a:r>
              <a:rPr lang="ko-KR" altLang="en-US" sz="1400"/>
              <a:t>다 잘 될거야</a:t>
            </a:r>
            <a:r>
              <a:rPr lang="en-US" altLang="ko-KR" sz="1400" smtClean="0"/>
              <a:t>.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6628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0255" y="69269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5</a:t>
            </a:r>
            <a:r>
              <a:rPr lang="ko-KR" altLang="en-US" sz="2000" b="1" smtClean="0"/>
              <a:t>초안에 웃김</a:t>
            </a:r>
            <a:endParaRPr lang="ko-KR" altLang="en-US" sz="2000" b="1"/>
          </a:p>
        </p:txBody>
      </p:sp>
    </p:spTree>
    <p:extLst>
      <p:ext uri="{BB962C8B-B14F-4D97-AF65-F5344CB8AC3E}">
        <p14:creationId xmlns:p14="http://schemas.microsoft.com/office/powerpoint/2010/main" val="11818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92696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/>
              <a:t>이번엔 </a:t>
            </a:r>
            <a:r>
              <a:rPr lang="en-US" altLang="ko-KR" sz="2000" b="1" smtClean="0"/>
              <a:t>3</a:t>
            </a:r>
            <a:r>
              <a:rPr lang="ko-KR" altLang="en-US" sz="2000" b="1" smtClean="0"/>
              <a:t>초 안에</a:t>
            </a:r>
            <a:r>
              <a:rPr lang="en-US" altLang="ko-KR" sz="2000" b="1" smtClean="0"/>
              <a:t>…^^</a:t>
            </a:r>
            <a:endParaRPr lang="ko-KR" altLang="en-US" sz="2000" b="1"/>
          </a:p>
        </p:txBody>
      </p:sp>
    </p:spTree>
    <p:extLst>
      <p:ext uri="{BB962C8B-B14F-4D97-AF65-F5344CB8AC3E}">
        <p14:creationId xmlns:p14="http://schemas.microsoft.com/office/powerpoint/2010/main" val="3745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620688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mtClean="0"/>
              <a:t>2</a:t>
            </a:r>
            <a:r>
              <a:rPr lang="ko-KR" altLang="en-US" sz="2800" b="1" smtClean="0"/>
              <a:t>분 스트레칭 </a:t>
            </a:r>
            <a:r>
              <a:rPr lang="en-US" altLang="ko-KR" sz="2800" b="1" smtClean="0"/>
              <a:t>~^^</a:t>
            </a:r>
            <a:endParaRPr lang="ko-KR" altLang="en-US" sz="2800" b="1"/>
          </a:p>
        </p:txBody>
      </p:sp>
    </p:spTree>
    <p:extLst>
      <p:ext uri="{BB962C8B-B14F-4D97-AF65-F5344CB8AC3E}">
        <p14:creationId xmlns:p14="http://schemas.microsoft.com/office/powerpoint/2010/main" val="25246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411760" y="270892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/>
              <a:t>1</a:t>
            </a:r>
            <a:r>
              <a:rPr lang="ko-KR" altLang="en-US" sz="3600" dirty="0" smtClean="0"/>
              <a:t>주차 </a:t>
            </a:r>
            <a:r>
              <a:rPr lang="en-US" altLang="ko-KR" sz="3600" dirty="0" smtClean="0"/>
              <a:t>: </a:t>
            </a:r>
            <a:r>
              <a:rPr lang="ko-KR" altLang="en-US" sz="3600" dirty="0" smtClean="0"/>
              <a:t>행복과 </a:t>
            </a:r>
            <a:r>
              <a:rPr lang="ko-KR" altLang="en-US" sz="3600" dirty="0"/>
              <a:t>성과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28178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427" y="704890"/>
            <a:ext cx="347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/>
              <a:t>행복하십니까</a:t>
            </a:r>
            <a:r>
              <a:rPr lang="en-US" altLang="ko-KR" sz="4000" smtClean="0"/>
              <a:t>?</a:t>
            </a:r>
            <a:endParaRPr lang="ko-KR" altLang="en-US" sz="4000"/>
          </a:p>
        </p:txBody>
      </p:sp>
      <p:sp>
        <p:nvSpPr>
          <p:cNvPr id="5" name="직사각형 4"/>
          <p:cNvSpPr/>
          <p:nvPr/>
        </p:nvSpPr>
        <p:spPr>
          <a:xfrm>
            <a:off x="5148064" y="2347615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600"/>
              <a:t>지난</a:t>
            </a:r>
            <a:r>
              <a:rPr lang="en-US" altLang="ko-KR" sz="1600"/>
              <a:t> 3</a:t>
            </a:r>
            <a:r>
              <a:rPr lang="ko-KR" altLang="ko-KR" sz="1600"/>
              <a:t>월</a:t>
            </a:r>
            <a:r>
              <a:rPr lang="en-US" altLang="ko-KR" sz="1600"/>
              <a:t> 20</a:t>
            </a:r>
            <a:r>
              <a:rPr lang="ko-KR" altLang="ko-KR" sz="1600"/>
              <a:t>일</a:t>
            </a:r>
            <a:r>
              <a:rPr lang="en-US" altLang="ko-KR" sz="1600"/>
              <a:t> ‘</a:t>
            </a:r>
            <a:r>
              <a:rPr lang="ko-KR" altLang="ko-KR" sz="1600"/>
              <a:t>세계 행복의 날</a:t>
            </a:r>
            <a:r>
              <a:rPr lang="en-US" altLang="ko-KR" sz="1600"/>
              <a:t>’</a:t>
            </a:r>
            <a:r>
              <a:rPr lang="ko-KR" altLang="ko-KR" sz="1600"/>
              <a:t>을 맞아 </a:t>
            </a:r>
            <a:endParaRPr lang="en-US" altLang="ko-KR" sz="1600" smtClean="0"/>
          </a:p>
          <a:p>
            <a:r>
              <a:rPr lang="ko-KR" altLang="ko-KR" sz="1600" smtClean="0"/>
              <a:t>미국 </a:t>
            </a:r>
            <a:r>
              <a:rPr lang="ko-KR" altLang="ko-KR" sz="1600"/>
              <a:t>여론조사 회사 갤럽이 세계</a:t>
            </a:r>
            <a:r>
              <a:rPr lang="en-US" altLang="ko-KR" sz="1600"/>
              <a:t> </a:t>
            </a:r>
            <a:r>
              <a:rPr lang="en-US" altLang="ko-KR" sz="1600" smtClean="0"/>
              <a:t>143</a:t>
            </a:r>
          </a:p>
          <a:p>
            <a:r>
              <a:rPr lang="ko-KR" altLang="ko-KR" sz="1600" smtClean="0"/>
              <a:t>개국을 </a:t>
            </a:r>
            <a:r>
              <a:rPr lang="ko-KR" altLang="ko-KR" sz="1600"/>
              <a:t>대상으로 행복한 나라 순위를 </a:t>
            </a:r>
            <a:endParaRPr lang="en-US" altLang="ko-KR" sz="1600" smtClean="0"/>
          </a:p>
          <a:p>
            <a:r>
              <a:rPr lang="ko-KR" altLang="ko-KR" sz="1600" smtClean="0"/>
              <a:t>조사해 </a:t>
            </a:r>
            <a:r>
              <a:rPr lang="ko-KR" altLang="ko-KR" sz="1600"/>
              <a:t>발표했다</a:t>
            </a:r>
            <a:r>
              <a:rPr lang="en-US" altLang="ko-KR" sz="1600"/>
              <a:t>. </a:t>
            </a:r>
            <a:r>
              <a:rPr lang="ko-KR" altLang="ko-KR" sz="1600"/>
              <a:t>한국인의</a:t>
            </a:r>
            <a:r>
              <a:rPr lang="en-US" altLang="ko-KR" sz="1600"/>
              <a:t> ‘</a:t>
            </a:r>
            <a:r>
              <a:rPr lang="ko-KR" altLang="ko-KR" sz="1600"/>
              <a:t>긍정적 경험지수</a:t>
            </a:r>
            <a:r>
              <a:rPr lang="en-US" altLang="ko-KR" sz="1600"/>
              <a:t>(positive experience index)’</a:t>
            </a:r>
            <a:r>
              <a:rPr lang="ko-KR" altLang="ko-KR" sz="1600"/>
              <a:t>를 조사한 결과</a:t>
            </a:r>
            <a:r>
              <a:rPr lang="en-US" altLang="ko-KR" sz="1600"/>
              <a:t> </a:t>
            </a:r>
            <a:r>
              <a:rPr lang="en-US" altLang="ko-KR" sz="1600">
                <a:solidFill>
                  <a:srgbClr val="FF0000"/>
                </a:solidFill>
              </a:rPr>
              <a:t>143</a:t>
            </a:r>
            <a:r>
              <a:rPr lang="ko-KR" altLang="ko-KR" sz="1600">
                <a:solidFill>
                  <a:srgbClr val="FF0000"/>
                </a:solidFill>
              </a:rPr>
              <a:t>개국 중</a:t>
            </a:r>
            <a:r>
              <a:rPr lang="en-US" altLang="ko-KR" sz="1600">
                <a:solidFill>
                  <a:srgbClr val="FF0000"/>
                </a:solidFill>
              </a:rPr>
              <a:t> 118</a:t>
            </a:r>
            <a:r>
              <a:rPr lang="ko-KR" altLang="ko-KR" sz="1600">
                <a:solidFill>
                  <a:srgbClr val="FF0000"/>
                </a:solidFill>
              </a:rPr>
              <a:t>위</a:t>
            </a:r>
            <a:r>
              <a:rPr lang="en-US" altLang="ko-KR" sz="1600"/>
              <a:t>, </a:t>
            </a:r>
            <a:r>
              <a:rPr lang="ko-KR" altLang="ko-KR" sz="1600"/>
              <a:t>하위권에 머물렀다</a:t>
            </a:r>
            <a:r>
              <a:rPr lang="en-US" altLang="ko-KR" sz="1600"/>
              <a:t>. 100</a:t>
            </a:r>
            <a:r>
              <a:rPr lang="ko-KR" altLang="ko-KR" sz="1600"/>
              <a:t>점 만점으로 환산한 점수는</a:t>
            </a:r>
            <a:r>
              <a:rPr lang="en-US" altLang="ko-KR" sz="1600"/>
              <a:t> 59</a:t>
            </a:r>
            <a:r>
              <a:rPr lang="ko-KR" altLang="ko-KR" sz="1600"/>
              <a:t>점으로</a:t>
            </a:r>
            <a:r>
              <a:rPr lang="en-US" altLang="ko-KR" sz="1600"/>
              <a:t>, </a:t>
            </a:r>
            <a:r>
              <a:rPr lang="ko-KR" altLang="ko-KR" sz="1600"/>
              <a:t>평균</a:t>
            </a:r>
            <a:r>
              <a:rPr lang="en-US" altLang="ko-KR" sz="1600"/>
              <a:t> 71</a:t>
            </a:r>
            <a:r>
              <a:rPr lang="ko-KR" altLang="ko-KR" sz="1600"/>
              <a:t>점보다 한참 모자란 수준이다</a:t>
            </a:r>
            <a:r>
              <a:rPr lang="en-US" altLang="ko-KR" sz="1600" smtClean="0"/>
              <a:t>.                               - </a:t>
            </a:r>
            <a:r>
              <a:rPr lang="ko-KR" altLang="en-US" sz="1600" smtClean="0"/>
              <a:t>중앙일보 </a:t>
            </a:r>
            <a:r>
              <a:rPr lang="en-US" altLang="ko-KR" sz="1600" smtClean="0"/>
              <a:t>2015.4</a:t>
            </a:r>
            <a:endParaRPr lang="ko-KR" altLang="ko-KR" sz="1600" b="1"/>
          </a:p>
        </p:txBody>
      </p:sp>
      <p:pic>
        <p:nvPicPr>
          <p:cNvPr id="2050" name="Picture 2" descr="http://webdata.s20.co.kr/201403/20140303224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1" y="1844824"/>
            <a:ext cx="4681897" cy="36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ds.joins.com/news/component/htmlphoto_mmdata/201008/htm_2010081801155930003010-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404664"/>
            <a:ext cx="7812360" cy="581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1286" y="6237312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2020, </a:t>
            </a:r>
            <a:r>
              <a:rPr lang="ko-KR" altLang="en-US" sz="1600" dirty="0" smtClean="0"/>
              <a:t>중앙일보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46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411042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ko-KR" altLang="en-US" sz="4000" kern="0" dirty="0" smtClean="0">
                <a:latin typeface="HY헤드라인M" pitchFamily="18" charset="-127"/>
                <a:ea typeface="HY헤드라인M" pitchFamily="18" charset="-127"/>
              </a:rPr>
              <a:t>교수 소개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11188" y="1608138"/>
            <a:ext cx="820896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이름 </a:t>
            </a:r>
            <a:r>
              <a:rPr lang="en-US" altLang="ko-KR" sz="2400" dirty="0">
                <a:solidFill>
                  <a:srgbClr val="0000CC"/>
                </a:solidFill>
              </a:rPr>
              <a:t>: </a:t>
            </a:r>
            <a:r>
              <a:rPr lang="ko-KR" altLang="en-US" sz="2400" dirty="0">
                <a:solidFill>
                  <a:srgbClr val="0000CC"/>
                </a:solidFill>
              </a:rPr>
              <a:t>신동호</a:t>
            </a:r>
            <a:endParaRPr lang="en-US" altLang="ko-KR" sz="2400" dirty="0">
              <a:solidFill>
                <a:srgbClr val="0000CC"/>
              </a:solidFill>
            </a:endParaRPr>
          </a:p>
          <a:p>
            <a:pPr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ko-KR" altLang="en-US" sz="2400" dirty="0" err="1">
                <a:solidFill>
                  <a:srgbClr val="0000CC"/>
                </a:solidFill>
              </a:rPr>
              <a:t>담당과목</a:t>
            </a:r>
            <a:r>
              <a:rPr lang="ko-KR" altLang="en-US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>
                <a:solidFill>
                  <a:srgbClr val="0000CC"/>
                </a:solidFill>
              </a:rPr>
              <a:t>: </a:t>
            </a:r>
            <a:r>
              <a:rPr lang="ko-KR" altLang="en-US" sz="2400" dirty="0" err="1">
                <a:solidFill>
                  <a:srgbClr val="0000CC"/>
                </a:solidFill>
              </a:rPr>
              <a:t>무기체계학</a:t>
            </a:r>
            <a:r>
              <a:rPr lang="en-US" altLang="ko-KR" sz="2400" dirty="0">
                <a:solidFill>
                  <a:srgbClr val="0000CC"/>
                </a:solidFill>
              </a:rPr>
              <a:t>, </a:t>
            </a:r>
            <a:r>
              <a:rPr lang="ko-KR" altLang="en-US" sz="2400" dirty="0">
                <a:solidFill>
                  <a:srgbClr val="0000CC"/>
                </a:solidFill>
              </a:rPr>
              <a:t>대화와 </a:t>
            </a:r>
            <a:r>
              <a:rPr lang="ko-KR" altLang="en-US" sz="2400" dirty="0" smtClean="0">
                <a:solidFill>
                  <a:srgbClr val="0000CC"/>
                </a:solidFill>
              </a:rPr>
              <a:t>토론</a:t>
            </a:r>
            <a:endParaRPr lang="en-US" altLang="ko-KR" sz="2400" dirty="0" smtClean="0">
              <a:solidFill>
                <a:srgbClr val="0000CC"/>
              </a:solidFill>
            </a:endParaRPr>
          </a:p>
          <a:p>
            <a:r>
              <a:rPr lang="en-US" altLang="ko-KR" sz="2400" dirty="0">
                <a:solidFill>
                  <a:srgbClr val="0000CC"/>
                </a:solidFill>
              </a:rPr>
              <a:t> </a:t>
            </a:r>
            <a:r>
              <a:rPr lang="en-US" altLang="ko-KR" sz="2400" dirty="0" smtClean="0">
                <a:solidFill>
                  <a:srgbClr val="0000CC"/>
                </a:solidFill>
              </a:rPr>
              <a:t>                  </a:t>
            </a:r>
            <a:r>
              <a:rPr lang="ko-KR" altLang="en-US" sz="2400" dirty="0" smtClean="0">
                <a:solidFill>
                  <a:srgbClr val="0000CC"/>
                </a:solidFill>
              </a:rPr>
              <a:t>기초영어</a:t>
            </a:r>
            <a:r>
              <a:rPr lang="en-US" altLang="ko-KR" sz="2400" dirty="0" smtClean="0">
                <a:solidFill>
                  <a:srgbClr val="0000CC"/>
                </a:solidFill>
              </a:rPr>
              <a:t>, </a:t>
            </a:r>
            <a:r>
              <a:rPr lang="ko-KR" altLang="en-US" sz="2400" dirty="0" err="1" smtClean="0">
                <a:solidFill>
                  <a:srgbClr val="0000CC"/>
                </a:solidFill>
              </a:rPr>
              <a:t>전쟁사</a:t>
            </a:r>
            <a:endParaRPr lang="en-US" altLang="ko-KR" sz="2400" dirty="0">
              <a:solidFill>
                <a:srgbClr val="0000CC"/>
              </a:solidFill>
            </a:endParaRPr>
          </a:p>
          <a:p>
            <a:pPr>
              <a:lnSpc>
                <a:spcPct val="17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국제대학교 재직 </a:t>
            </a:r>
            <a:r>
              <a:rPr lang="en-US" altLang="ko-KR" sz="2400" dirty="0">
                <a:solidFill>
                  <a:srgbClr val="0000CC"/>
                </a:solidFill>
              </a:rPr>
              <a:t>: 2013 </a:t>
            </a:r>
            <a:r>
              <a:rPr lang="en-US" altLang="ko-KR" sz="2400" dirty="0" smtClean="0">
                <a:solidFill>
                  <a:srgbClr val="0000CC"/>
                </a:solidFill>
              </a:rPr>
              <a:t>~</a:t>
            </a:r>
            <a:endParaRPr lang="en-US" altLang="ko-KR" sz="2400" dirty="0">
              <a:solidFill>
                <a:srgbClr val="0000CC"/>
              </a:solidFill>
            </a:endParaRPr>
          </a:p>
          <a:p>
            <a:r>
              <a:rPr lang="en-US" altLang="ko-KR" sz="2400" dirty="0">
                <a:solidFill>
                  <a:srgbClr val="0000CC"/>
                </a:solidFill>
              </a:rPr>
              <a:t>   </a:t>
            </a:r>
            <a:r>
              <a:rPr lang="en-US" altLang="ko-KR" sz="2000" dirty="0">
                <a:solidFill>
                  <a:schemeClr val="tx1"/>
                </a:solidFill>
              </a:rPr>
              <a:t>* </a:t>
            </a:r>
            <a:r>
              <a:rPr lang="ko-KR" altLang="en-US" sz="2000" dirty="0">
                <a:solidFill>
                  <a:schemeClr val="tx1"/>
                </a:solidFill>
              </a:rPr>
              <a:t>군사학과 </a:t>
            </a:r>
            <a:r>
              <a:rPr lang="en-US" altLang="ko-KR" sz="2000" dirty="0">
                <a:solidFill>
                  <a:schemeClr val="tx1"/>
                </a:solidFill>
              </a:rPr>
              <a:t>2 – 6</a:t>
            </a:r>
            <a:r>
              <a:rPr lang="ko-KR" altLang="en-US" sz="2000" dirty="0">
                <a:solidFill>
                  <a:schemeClr val="tx1"/>
                </a:solidFill>
              </a:rPr>
              <a:t>기 교육</a:t>
            </a:r>
            <a:r>
              <a:rPr lang="en-US" altLang="ko-KR" sz="2000" dirty="0">
                <a:solidFill>
                  <a:schemeClr val="tx1"/>
                </a:solidFill>
              </a:rPr>
              <a:t>, 2021</a:t>
            </a:r>
            <a:r>
              <a:rPr lang="en-US" altLang="ko-KR" sz="2000" dirty="0" smtClean="0">
                <a:solidFill>
                  <a:schemeClr val="tx1"/>
                </a:solidFill>
              </a:rPr>
              <a:t>. 2</a:t>
            </a:r>
            <a:r>
              <a:rPr lang="ko-KR" altLang="en-US" sz="2000" dirty="0">
                <a:solidFill>
                  <a:schemeClr val="tx1"/>
                </a:solidFill>
              </a:rPr>
              <a:t>학기 복직</a:t>
            </a:r>
          </a:p>
          <a:p>
            <a:pPr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</a:t>
            </a:r>
            <a:r>
              <a:rPr lang="en-US" altLang="ko-KR" sz="2400" dirty="0">
                <a:solidFill>
                  <a:srgbClr val="0000CC"/>
                </a:solidFill>
              </a:rPr>
              <a:t>2013</a:t>
            </a:r>
            <a:r>
              <a:rPr lang="ko-KR" altLang="en-US" sz="2400" dirty="0">
                <a:solidFill>
                  <a:srgbClr val="0000CC"/>
                </a:solidFill>
              </a:rPr>
              <a:t>년 </a:t>
            </a:r>
            <a:r>
              <a:rPr lang="en-US" altLang="ko-KR" sz="2400" dirty="0">
                <a:solidFill>
                  <a:srgbClr val="0000CC"/>
                </a:solidFill>
              </a:rPr>
              <a:t>2</a:t>
            </a:r>
            <a:r>
              <a:rPr lang="ko-KR" altLang="en-US" sz="2400" dirty="0">
                <a:solidFill>
                  <a:srgbClr val="0000CC"/>
                </a:solidFill>
              </a:rPr>
              <a:t>월 육군중령 전역</a:t>
            </a:r>
            <a:r>
              <a:rPr lang="en-US" altLang="ko-KR" sz="2400" dirty="0">
                <a:solidFill>
                  <a:srgbClr val="0000CC"/>
                </a:solidFill>
              </a:rPr>
              <a:t>(30</a:t>
            </a:r>
            <a:r>
              <a:rPr lang="ko-KR" altLang="en-US" sz="2400" dirty="0">
                <a:solidFill>
                  <a:srgbClr val="0000CC"/>
                </a:solidFill>
              </a:rPr>
              <a:t>년 군복무</a:t>
            </a:r>
            <a:r>
              <a:rPr lang="en-US" altLang="ko-KR" sz="2400" dirty="0">
                <a:solidFill>
                  <a:srgbClr val="0000CC"/>
                </a:solidFill>
              </a:rPr>
              <a:t>)</a:t>
            </a:r>
          </a:p>
          <a:p>
            <a:r>
              <a:rPr lang="en-US" altLang="ko-KR" sz="2400" dirty="0">
                <a:solidFill>
                  <a:srgbClr val="0000CC"/>
                </a:solidFill>
              </a:rPr>
              <a:t>   </a:t>
            </a:r>
            <a:r>
              <a:rPr lang="en-US" altLang="ko-KR" sz="2000" dirty="0">
                <a:solidFill>
                  <a:schemeClr val="tx1"/>
                </a:solidFill>
              </a:rPr>
              <a:t>* </a:t>
            </a:r>
            <a:r>
              <a:rPr lang="ko-KR" altLang="en-US" sz="2000" dirty="0">
                <a:solidFill>
                  <a:schemeClr val="tx1"/>
                </a:solidFill>
              </a:rPr>
              <a:t>합참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연합사 등 근무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대대장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중대장 등 지휘관 역임</a:t>
            </a:r>
            <a:endParaRPr lang="en-US" altLang="ko-KR" sz="2000" dirty="0">
              <a:solidFill>
                <a:schemeClr val="tx1"/>
              </a:solidFill>
            </a:endParaRPr>
          </a:p>
          <a:p>
            <a:pPr>
              <a:lnSpc>
                <a:spcPct val="230000"/>
              </a:lnSpc>
            </a:pPr>
            <a:r>
              <a:rPr lang="ko-KR" altLang="en-US" sz="2400" dirty="0">
                <a:solidFill>
                  <a:srgbClr val="0000CC"/>
                </a:solidFill>
              </a:rPr>
              <a:t>■ 경영학 박사</a:t>
            </a:r>
            <a:r>
              <a:rPr lang="en-US" altLang="ko-KR" sz="2400" dirty="0">
                <a:solidFill>
                  <a:srgbClr val="0000CC"/>
                </a:solidFill>
              </a:rPr>
              <a:t>, </a:t>
            </a:r>
            <a:r>
              <a:rPr lang="ko-KR" altLang="en-US" sz="2400" dirty="0">
                <a:solidFill>
                  <a:srgbClr val="0000CC"/>
                </a:solidFill>
              </a:rPr>
              <a:t>전자공학석사</a:t>
            </a:r>
            <a:r>
              <a:rPr lang="en-US" altLang="ko-KR" sz="2400" dirty="0">
                <a:solidFill>
                  <a:srgbClr val="0000CC"/>
                </a:solidFill>
              </a:rPr>
              <a:t>, </a:t>
            </a:r>
            <a:r>
              <a:rPr lang="ko-KR" altLang="en-US" sz="2400" dirty="0">
                <a:solidFill>
                  <a:srgbClr val="0000CC"/>
                </a:solidFill>
              </a:rPr>
              <a:t>국방과학석사</a:t>
            </a:r>
            <a:endParaRPr lang="en-US" altLang="ko-K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97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ocial.lge.co.kr/wp-content/uploads/2012/04/1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17" y="1700808"/>
            <a:ext cx="42721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427" y="704890"/>
            <a:ext cx="347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/>
              <a:t>행복하십니까</a:t>
            </a:r>
            <a:r>
              <a:rPr lang="en-US" altLang="ko-KR" sz="4000" smtClean="0"/>
              <a:t>?</a:t>
            </a:r>
            <a:endParaRPr lang="ko-KR" alt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639662" y="5172937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/>
              <a:t>2008, </a:t>
            </a:r>
            <a:r>
              <a:rPr lang="ko-KR" altLang="en-US" sz="1200" smtClean="0"/>
              <a:t>매경리서치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740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24844"/>
            <a:ext cx="3753494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datanews.co.kr/ArticleImages/2012/03/05/201203051729045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24844"/>
            <a:ext cx="4867741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6427" y="704890"/>
            <a:ext cx="347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/>
              <a:t>행복하십니까</a:t>
            </a:r>
            <a:r>
              <a:rPr lang="en-US" altLang="ko-KR" sz="4000" smtClean="0"/>
              <a:t>?</a:t>
            </a:r>
            <a:endParaRPr lang="ko-KR" altLang="en-US" sz="4000"/>
          </a:p>
        </p:txBody>
      </p:sp>
      <p:pic>
        <p:nvPicPr>
          <p:cNvPr id="2" name="Picture 2" descr="http://www.dongabiz.com/UserFiles/image/!Graphic%20DBR/6/5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0" y="5138293"/>
            <a:ext cx="1462680" cy="13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6429" y="5229200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/>
              <a:t>2007 DBR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3638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590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/>
              <a:t>직장생활의 행복에 영향을 미치는 주요 요소의 순위</a:t>
            </a:r>
            <a:endParaRPr lang="ko-KR" altLang="en-US" sz="2000" b="1"/>
          </a:p>
        </p:txBody>
      </p:sp>
      <p:sp>
        <p:nvSpPr>
          <p:cNvPr id="3" name="TextBox 2"/>
          <p:cNvSpPr txBox="1"/>
          <p:nvPr/>
        </p:nvSpPr>
        <p:spPr>
          <a:xfrm>
            <a:off x="2308459" y="1196752"/>
            <a:ext cx="3557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mtClean="0"/>
              <a:t>흥미있는 일을 할 수 있는 기회</a:t>
            </a:r>
            <a:endParaRPr lang="en-US" altLang="ko-KR" smtClean="0"/>
          </a:p>
          <a:p>
            <a:pPr marL="342900" indent="-342900">
              <a:buAutoNum type="arabicPeriod"/>
            </a:pPr>
            <a:r>
              <a:rPr lang="ko-KR" altLang="en-US" smtClean="0"/>
              <a:t>성과에 대한 칭찬과 인정</a:t>
            </a:r>
            <a:endParaRPr lang="en-US" altLang="ko-KR" smtClean="0"/>
          </a:p>
          <a:p>
            <a:pPr marL="342900" indent="-342900">
              <a:buAutoNum type="arabicPeriod"/>
            </a:pPr>
            <a:r>
              <a:rPr lang="ko-KR" altLang="en-US" smtClean="0"/>
              <a:t>일과 삶의 균형</a:t>
            </a:r>
            <a:endParaRPr lang="en-US" altLang="ko-KR" smtClean="0"/>
          </a:p>
          <a:p>
            <a:pPr marL="342900" indent="-342900">
              <a:buAutoNum type="arabicPeriod"/>
            </a:pPr>
            <a:r>
              <a:rPr lang="ko-KR" altLang="en-US" smtClean="0"/>
              <a:t>성장 가능성</a:t>
            </a:r>
            <a:endParaRPr lang="en-US" altLang="ko-KR" smtClean="0"/>
          </a:p>
          <a:p>
            <a:pPr marL="342900" indent="-342900">
              <a:buAutoNum type="arabicPeriod"/>
            </a:pPr>
            <a:r>
              <a:rPr lang="ko-KR" altLang="en-US" smtClean="0"/>
              <a:t>고용 안정성</a:t>
            </a:r>
            <a:endParaRPr lang="en-US" altLang="ko-KR" smtClean="0"/>
          </a:p>
          <a:p>
            <a:pPr marL="342900" indent="-342900">
              <a:buAutoNum type="arabicPeriod"/>
            </a:pPr>
            <a:r>
              <a:rPr lang="ko-KR" altLang="en-US" smtClean="0"/>
              <a:t>연봉</a:t>
            </a:r>
            <a:endParaRPr lang="en-US" altLang="ko-KR" smtClean="0"/>
          </a:p>
        </p:txBody>
      </p:sp>
      <p:sp>
        <p:nvSpPr>
          <p:cNvPr id="5" name="TextBox 4"/>
          <p:cNvSpPr txBox="1"/>
          <p:nvPr/>
        </p:nvSpPr>
        <p:spPr>
          <a:xfrm>
            <a:off x="4805296" y="2420888"/>
            <a:ext cx="3486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영국 리서치 회사 </a:t>
            </a:r>
            <a:r>
              <a:rPr lang="en-US" altLang="ko-KR" sz="1200" smtClean="0"/>
              <a:t>FDS </a:t>
            </a:r>
            <a:r>
              <a:rPr lang="ko-KR" altLang="en-US" sz="1200" smtClean="0"/>
              <a:t>실시한 글로벌 리서치 결과</a:t>
            </a:r>
            <a:r>
              <a:rPr lang="en-US" altLang="ko-KR" sz="1200" smtClean="0"/>
              <a:t> </a:t>
            </a:r>
            <a:endParaRPr lang="ko-KR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6881922" y="5805264"/>
            <a:ext cx="2082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/>
              <a:t>2011</a:t>
            </a:r>
            <a:r>
              <a:rPr lang="ko-KR" altLang="en-US" sz="1200" smtClean="0"/>
              <a:t>년 잡코리아 조사 자료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868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/>
              <a:t>행복한 인재의 비결</a:t>
            </a:r>
            <a:endParaRPr lang="ko-KR" altLang="en-US" sz="2800" b="1"/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3120884488"/>
              </p:ext>
            </p:extLst>
          </p:nvPr>
        </p:nvGraphicFramePr>
        <p:xfrm>
          <a:off x="1788368" y="15972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7647" y="4925392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+mn-ea"/>
              </a:rPr>
              <a:t>LG</a:t>
            </a:r>
            <a:r>
              <a:rPr lang="ko-KR" altLang="en-US" smtClean="0">
                <a:latin typeface="+mn-ea"/>
              </a:rPr>
              <a:t>경제연구원</a:t>
            </a:r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42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/>
              <a:t>행복이 성과 수준을 결정</a:t>
            </a:r>
            <a:endParaRPr lang="ko-KR" altLang="en-US" sz="2800" b="1"/>
          </a:p>
        </p:txBody>
      </p:sp>
      <p:sp>
        <p:nvSpPr>
          <p:cNvPr id="3" name="직사각형 2"/>
          <p:cNvSpPr/>
          <p:nvPr/>
        </p:nvSpPr>
        <p:spPr>
          <a:xfrm>
            <a:off x="637462" y="1654087"/>
            <a:ext cx="784060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>
                <a:latin typeface="HY견명조" pitchFamily="18" charset="-127"/>
                <a:ea typeface="HY견명조" pitchFamily="18" charset="-127"/>
              </a:rPr>
              <a:t>知之</a:t>
            </a:r>
            <a:r>
              <a:rPr lang="zh-TW" altLang="en-US" sz="3200" smtClean="0">
                <a:latin typeface="HY견명조" pitchFamily="18" charset="-127"/>
                <a:ea typeface="HY견명조" pitchFamily="18" charset="-127"/>
              </a:rPr>
              <a:t>者  </a:t>
            </a:r>
            <a:r>
              <a:rPr lang="zh-TW" altLang="en-US" sz="3200">
                <a:latin typeface="HY견명조" pitchFamily="18" charset="-127"/>
                <a:ea typeface="HY견명조" pitchFamily="18" charset="-127"/>
              </a:rPr>
              <a:t>不如 好之者 </a:t>
            </a:r>
            <a:r>
              <a:rPr lang="zh-TW" altLang="en-US" sz="3200" smtClean="0">
                <a:latin typeface="HY견명조" pitchFamily="18" charset="-127"/>
                <a:ea typeface="HY견명조" pitchFamily="18" charset="-127"/>
              </a:rPr>
              <a:t> 好</a:t>
            </a:r>
            <a:r>
              <a:rPr lang="zh-TW" altLang="en-US" sz="3200">
                <a:latin typeface="HY견명조" pitchFamily="18" charset="-127"/>
                <a:ea typeface="HY견명조" pitchFamily="18" charset="-127"/>
              </a:rPr>
              <a:t>之者 </a:t>
            </a:r>
            <a:r>
              <a:rPr lang="zh-TW" altLang="en-US" sz="3200" smtClean="0">
                <a:latin typeface="HY견명조" pitchFamily="18" charset="-127"/>
                <a:ea typeface="HY견명조" pitchFamily="18" charset="-127"/>
              </a:rPr>
              <a:t> 不</a:t>
            </a:r>
            <a:r>
              <a:rPr lang="zh-TW" altLang="en-US" sz="3200">
                <a:latin typeface="HY견명조" pitchFamily="18" charset="-127"/>
                <a:ea typeface="HY견명조" pitchFamily="18" charset="-127"/>
              </a:rPr>
              <a:t>如 樂之</a:t>
            </a:r>
            <a:r>
              <a:rPr lang="zh-TW" altLang="en-US" sz="3200" smtClean="0">
                <a:latin typeface="HY견명조" pitchFamily="18" charset="-127"/>
                <a:ea typeface="HY견명조" pitchFamily="18" charset="-127"/>
              </a:rPr>
              <a:t>者</a:t>
            </a:r>
            <a:endParaRPr lang="en-US" altLang="zh-TW" sz="3200" smtClean="0">
              <a:latin typeface="HY견명조" pitchFamily="18" charset="-127"/>
              <a:ea typeface="HY견명조" pitchFamily="18" charset="-127"/>
            </a:endParaRPr>
          </a:p>
          <a:p>
            <a:pPr algn="ctr"/>
            <a:r>
              <a:rPr lang="ko-KR" altLang="en-US" sz="2000"/>
              <a:t>아는 것은 좋아하는 것만 못하며</a:t>
            </a:r>
            <a:r>
              <a:rPr lang="en-US" altLang="ko-KR" sz="2000"/>
              <a:t>, </a:t>
            </a:r>
            <a:r>
              <a:rPr lang="ko-KR" altLang="en-US" sz="2000"/>
              <a:t>좋아하는 것은 즐기는 것만 </a:t>
            </a:r>
            <a:r>
              <a:rPr lang="ko-KR" altLang="en-US" sz="2000" smtClean="0"/>
              <a:t>못하다</a:t>
            </a:r>
            <a:r>
              <a:rPr lang="en-US" altLang="ko-KR" sz="2000" smtClean="0"/>
              <a:t>.</a:t>
            </a:r>
            <a:endParaRPr lang="ko-KR" altLang="en-US" sz="200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9270" y="2543684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(</a:t>
            </a:r>
            <a:r>
              <a:rPr lang="ko-KR" altLang="en-US" sz="1400" smtClean="0"/>
              <a:t>논어</a:t>
            </a:r>
            <a:r>
              <a:rPr lang="en-US" altLang="ko-KR" sz="1400" smtClean="0"/>
              <a:t>, </a:t>
            </a:r>
            <a:r>
              <a:rPr lang="ko-KR" altLang="en-US" sz="1400" smtClean="0"/>
              <a:t>옹야편</a:t>
            </a:r>
            <a:r>
              <a:rPr lang="en-US" altLang="ko-KR" sz="1400" smtClean="0"/>
              <a:t>)</a:t>
            </a:r>
            <a:endParaRPr lang="ko-KR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755576" y="41403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행복</a:t>
            </a:r>
            <a:endParaRPr lang="ko-KR" altLang="en-US" sz="3200" b="1"/>
          </a:p>
        </p:txBody>
      </p:sp>
      <p:sp>
        <p:nvSpPr>
          <p:cNvPr id="7" name="TextBox 6"/>
          <p:cNvSpPr txBox="1"/>
          <p:nvPr/>
        </p:nvSpPr>
        <p:spPr>
          <a:xfrm>
            <a:off x="2379432" y="4150821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사고</a:t>
            </a:r>
            <a:r>
              <a:rPr lang="en-US" altLang="ko-KR" smtClean="0"/>
              <a:t>/</a:t>
            </a:r>
            <a:r>
              <a:rPr lang="ko-KR" altLang="en-US" smtClean="0"/>
              <a:t>행동의</a:t>
            </a:r>
            <a:endParaRPr lang="en-US" altLang="ko-KR"/>
          </a:p>
          <a:p>
            <a:r>
              <a:rPr lang="ko-KR" altLang="en-US" smtClean="0"/>
              <a:t>범위 확장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35099" y="307389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지적 자원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67568" y="2996952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문제해결 기술개발</a:t>
            </a:r>
            <a:endParaRPr lang="en-US" altLang="ko-KR" sz="1400" smtClean="0"/>
          </a:p>
          <a:p>
            <a:r>
              <a:rPr lang="ko-KR" altLang="en-US" sz="1400" smtClean="0"/>
              <a:t>새로운 정보 학습 촉진</a:t>
            </a:r>
            <a:endParaRPr lang="ko-KR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4916848" y="391712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신체적 자원 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86821" y="3817576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신체 군형적인 발달</a:t>
            </a:r>
            <a:endParaRPr lang="en-US" altLang="ko-KR" sz="1400" smtClean="0"/>
          </a:p>
          <a:p>
            <a:r>
              <a:rPr lang="ko-KR" altLang="en-US" sz="1400" smtClean="0"/>
              <a:t>체력</a:t>
            </a:r>
            <a:r>
              <a:rPr lang="en-US" altLang="ko-KR" sz="1400" smtClean="0"/>
              <a:t>, </a:t>
            </a:r>
            <a:r>
              <a:rPr lang="ko-KR" altLang="en-US" sz="1400" smtClean="0"/>
              <a:t>심혈관 건장 증진</a:t>
            </a:r>
            <a:endParaRPr lang="ko-KR" alt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4946447" y="46586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사회적 자원</a:t>
            </a: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288656" y="4581743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유대관계 강화</a:t>
            </a:r>
            <a:endParaRPr lang="en-US" altLang="ko-KR" sz="1400" smtClean="0"/>
          </a:p>
          <a:p>
            <a:r>
              <a:rPr lang="ko-KR" altLang="en-US" sz="1400" smtClean="0"/>
              <a:t>새로운 관계 형성</a:t>
            </a:r>
            <a:endParaRPr lang="ko-KR" alt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4958804" y="54870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심리적 자원</a:t>
            </a: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269079" y="5410125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낙관주의 형성</a:t>
            </a:r>
            <a:endParaRPr lang="en-US" altLang="ko-KR" sz="1400" smtClean="0"/>
          </a:p>
          <a:p>
            <a:r>
              <a:rPr lang="ko-KR" altLang="en-US" sz="1400" smtClean="0"/>
              <a:t>목표집중력 강화</a:t>
            </a:r>
            <a:endParaRPr lang="ko-KR" altLang="en-US" sz="1400"/>
          </a:p>
        </p:txBody>
      </p:sp>
      <p:sp>
        <p:nvSpPr>
          <p:cNvPr id="17" name="오른쪽 화살표 16"/>
          <p:cNvSpPr/>
          <p:nvPr/>
        </p:nvSpPr>
        <p:spPr>
          <a:xfrm>
            <a:off x="1760979" y="4168244"/>
            <a:ext cx="618453" cy="55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왼쪽 중괄호 18"/>
          <p:cNvSpPr/>
          <p:nvPr/>
        </p:nvSpPr>
        <p:spPr>
          <a:xfrm>
            <a:off x="4659200" y="3246205"/>
            <a:ext cx="344848" cy="24131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3881539" y="4149080"/>
            <a:ext cx="618453" cy="55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화살표 20"/>
          <p:cNvSpPr/>
          <p:nvPr/>
        </p:nvSpPr>
        <p:spPr>
          <a:xfrm>
            <a:off x="1484025" y="6021288"/>
            <a:ext cx="5752271" cy="190456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76095" y="3461955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(</a:t>
            </a:r>
            <a:r>
              <a:rPr lang="ko-KR" altLang="en-US" sz="1600" b="1" smtClean="0"/>
              <a:t>확장형성이론</a:t>
            </a:r>
            <a:r>
              <a:rPr lang="ko-KR" altLang="en-US" sz="1400" smtClean="0"/>
              <a:t> </a:t>
            </a:r>
            <a:r>
              <a:rPr lang="en-US" altLang="ko-KR" sz="1400" smtClean="0"/>
              <a:t>:</a:t>
            </a:r>
            <a:r>
              <a:rPr lang="ko-KR" altLang="en-US" sz="1400" smtClean="0"/>
              <a:t>심리학자</a:t>
            </a:r>
            <a:r>
              <a:rPr lang="en-US" altLang="ko-KR" sz="1400" smtClean="0"/>
              <a:t>, </a:t>
            </a:r>
            <a:r>
              <a:rPr lang="ko-KR" altLang="en-US" sz="1400" smtClean="0"/>
              <a:t>바바라 프레드릭슨</a:t>
            </a:r>
            <a:r>
              <a:rPr lang="en-US" altLang="ko-KR" sz="1400" smtClean="0"/>
              <a:t>)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6436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1484784"/>
            <a:ext cx="8511346" cy="41764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1207540" y="692696"/>
            <a:ext cx="667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u="sng"/>
              <a:t>종업원의 행복</a:t>
            </a:r>
            <a:r>
              <a:rPr lang="ko-KR" altLang="en-US" sz="2400" b="1"/>
              <a:t>이 </a:t>
            </a:r>
            <a:r>
              <a:rPr lang="ko-KR" altLang="en-US" sz="2400" b="1" u="sng"/>
              <a:t>고성과 </a:t>
            </a:r>
            <a:r>
              <a:rPr lang="ko-KR" altLang="en-US" sz="2400" b="1" u="sng" smtClean="0"/>
              <a:t>조직</a:t>
            </a:r>
            <a:r>
              <a:rPr lang="ko-KR" altLang="en-US" sz="2400" b="1" smtClean="0"/>
              <a:t>에서 차지하는 비중</a:t>
            </a:r>
            <a:endParaRPr lang="ko-KR" alt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3707904" y="6073551"/>
            <a:ext cx="5229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출처</a:t>
            </a:r>
            <a:r>
              <a:rPr lang="en-US" altLang="ko-KR" sz="1400" smtClean="0"/>
              <a:t>: </a:t>
            </a:r>
            <a:r>
              <a:rPr lang="ko-KR" altLang="en-US" sz="1400" smtClean="0"/>
              <a:t>우리나라 </a:t>
            </a:r>
            <a:r>
              <a:rPr lang="ko-KR" altLang="en-US" sz="1400"/>
              <a:t>고성과작업조직의 현황 및 </a:t>
            </a:r>
            <a:r>
              <a:rPr lang="ko-KR" altLang="en-US" sz="1400" smtClean="0"/>
              <a:t>구축방안</a:t>
            </a:r>
            <a:r>
              <a:rPr lang="en-US" altLang="ko-KR" sz="1400" smtClean="0"/>
              <a:t>: </a:t>
            </a:r>
            <a:r>
              <a:rPr lang="ko-KR" altLang="en-US" sz="1400" smtClean="0"/>
              <a:t>김환일 논문</a:t>
            </a:r>
            <a:endParaRPr lang="ko-KR" altLang="en-US" sz="1400"/>
          </a:p>
        </p:txBody>
      </p:sp>
      <p:sp>
        <p:nvSpPr>
          <p:cNvPr id="4" name="타원 3"/>
          <p:cNvSpPr/>
          <p:nvPr/>
        </p:nvSpPr>
        <p:spPr>
          <a:xfrm>
            <a:off x="2483768" y="242088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67544" y="270892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771800" y="299695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627784" y="3284984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67544" y="357301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043608" y="3861048"/>
            <a:ext cx="8441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691680" y="414908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910882" y="4424755"/>
            <a:ext cx="3960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87624" y="4712787"/>
            <a:ext cx="484140" cy="300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846986" y="4990596"/>
            <a:ext cx="3240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220072" y="242088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644008" y="270892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220072" y="299695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020272" y="328498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644008" y="357301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220072" y="3861048"/>
            <a:ext cx="3240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148064" y="4149080"/>
            <a:ext cx="396044" cy="275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148064" y="4437112"/>
            <a:ext cx="648072" cy="275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346086" y="4712787"/>
            <a:ext cx="450050" cy="27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516216" y="499059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015874" y="5939988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하버드대학교 </a:t>
            </a:r>
            <a:r>
              <a:rPr lang="ko-KR" altLang="en-US" smtClean="0"/>
              <a:t>경영대학원 연구 자료 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83768" y="506862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/>
              <a:t>행복이 성과에 주는 영향</a:t>
            </a:r>
            <a:endParaRPr lang="ko-KR" altLang="en-US" sz="2800" b="1"/>
          </a:p>
        </p:txBody>
      </p:sp>
      <p:sp>
        <p:nvSpPr>
          <p:cNvPr id="5" name="타원 4"/>
          <p:cNvSpPr/>
          <p:nvPr/>
        </p:nvSpPr>
        <p:spPr>
          <a:xfrm>
            <a:off x="1331640" y="4581128"/>
            <a:ext cx="2952328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8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3" y="692696"/>
            <a:ext cx="7976887" cy="51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14259" y="5877272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하버드대학교 </a:t>
            </a:r>
            <a:r>
              <a:rPr lang="ko-KR" altLang="en-US" smtClean="0"/>
              <a:t>경영대학원 연구 자료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0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851920" y="2924944"/>
            <a:ext cx="144016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3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8297863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8" rIns="91410" bIns="45708"/>
          <a:lstStyle/>
          <a:p>
            <a:pPr eaLnBrk="1" latinLnBrk="1" hangingPunct="1">
              <a:lnSpc>
                <a:spcPct val="200000"/>
              </a:lnSpc>
              <a:defRPr/>
            </a:pP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  재 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교수 작성 교재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(PPT)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  가 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출석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20%,  </a:t>
            </a:r>
            <a:r>
              <a:rPr lang="ko-KR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인성 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중간고사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 소양 필기 평가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기말고사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코칭대화</a:t>
            </a:r>
            <a:r>
              <a:rPr lang="ko-KR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능력 </a:t>
            </a:r>
            <a:r>
              <a:rPr lang="ko-KR" alt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실습평가</a:t>
            </a:r>
            <a:r>
              <a:rPr lang="en-US" altLang="ko-K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발표참여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정규평가에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관찰점수</a:t>
            </a:r>
            <a:r>
              <a:rPr lang="ko-KR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반영</a:t>
            </a:r>
            <a:endParaRPr lang="en-US" altLang="ko-KR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latinLnBrk="1" hangingPunct="1">
              <a:lnSpc>
                <a:spcPct val="200000"/>
              </a:lnSpc>
              <a:defRPr/>
            </a:pP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이상 무단 결석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ko-KR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2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563888" y="2204864"/>
            <a:ext cx="1944216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아래쪽 화살표 2"/>
          <p:cNvSpPr/>
          <p:nvPr/>
        </p:nvSpPr>
        <p:spPr>
          <a:xfrm rot="4176902">
            <a:off x="5795780" y="1948040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72200" y="18256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>
                <a:solidFill>
                  <a:srgbClr val="FF0000"/>
                </a:solidFill>
              </a:rPr>
              <a:t>긍정성</a:t>
            </a:r>
            <a:endParaRPr lang="ko-KR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romto.kr/data/cheditor4/1306/e7ba445534718059ec55b7a4c6deefcf_j6AhRtL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6361"/>
            <a:ext cx="8352928" cy="51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137" y="548680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/>
              <a:t>직장인의 행복 전략</a:t>
            </a:r>
            <a:endParaRPr lang="ko-KR" altLang="en-US" sz="2400" b="1"/>
          </a:p>
        </p:txBody>
      </p:sp>
      <p:sp>
        <p:nvSpPr>
          <p:cNvPr id="3" name="모서리가 둥근 직사각형 2"/>
          <p:cNvSpPr/>
          <p:nvPr/>
        </p:nvSpPr>
        <p:spPr>
          <a:xfrm>
            <a:off x="5796136" y="1484784"/>
            <a:ext cx="79208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995902" y="1484784"/>
            <a:ext cx="70389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1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48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/>
              <a:t>어떻게 하면 보다 행복해질 수 있을까요</a:t>
            </a:r>
            <a:r>
              <a:rPr lang="en-US" altLang="ko-KR" sz="2800" b="1" smtClean="0"/>
              <a:t>?</a:t>
            </a:r>
            <a:endParaRPr lang="ko-KR" altLang="en-US" sz="2800" b="1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93779"/>
              </p:ext>
            </p:extLst>
          </p:nvPr>
        </p:nvGraphicFramePr>
        <p:xfrm>
          <a:off x="611559" y="1268760"/>
          <a:ext cx="7992889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8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내가 나를 행복하게 할 수  있는 방법 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내적동기</a:t>
                      </a:r>
                      <a:r>
                        <a:rPr lang="en-US" altLang="ko-KR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8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내가 행복해 질 수 있는 조건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외적동기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3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팀원을 행복하게 할 수 있는 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방법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리더십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4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회사</a:t>
                      </a:r>
                      <a:r>
                        <a:rPr lang="ko-KR" altLang="en-US" sz="1600" baseline="0" dirty="0" smtClean="0"/>
                        <a:t> 분위기가</a:t>
                      </a:r>
                      <a:endParaRPr lang="en-US" altLang="ko-KR" sz="1600" baseline="0" dirty="0" smtClean="0"/>
                    </a:p>
                    <a:p>
                      <a:pPr latinLnBrk="1"/>
                      <a:r>
                        <a:rPr lang="ko-KR" altLang="en-US" sz="1600" baseline="0" dirty="0" smtClean="0"/>
                        <a:t>보다 행복해 질 </a:t>
                      </a:r>
                      <a:r>
                        <a:rPr lang="ko-KR" altLang="en-US" sz="1600" baseline="0" dirty="0" err="1" smtClean="0"/>
                        <a:t>수있는</a:t>
                      </a:r>
                      <a:r>
                        <a:rPr lang="ko-KR" altLang="en-US" sz="1600" baseline="0" dirty="0" smtClean="0"/>
                        <a:t> 아이디어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6093296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#</a:t>
            </a:r>
            <a:r>
              <a:rPr lang="ko-KR" altLang="en-US" smtClean="0"/>
              <a:t>돌아가며  발표하고  </a:t>
            </a:r>
            <a:r>
              <a:rPr lang="ko-KR" altLang="en-US" b="1" smtClean="0">
                <a:solidFill>
                  <a:srgbClr val="FF0000"/>
                </a:solidFill>
              </a:rPr>
              <a:t>감탄</a:t>
            </a:r>
            <a:r>
              <a:rPr lang="ko-KR" altLang="en-US" smtClean="0"/>
              <a:t>해주기</a:t>
            </a:r>
            <a:r>
              <a:rPr lang="en-US" altLang="ko-KR" smtClean="0"/>
              <a:t>!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47604"/>
            <a:ext cx="73078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Project </a:t>
            </a:r>
            <a:r>
              <a:rPr lang="ko-KR" altLang="en-US" sz="2000" b="1" dirty="0" smtClean="0"/>
              <a:t>철학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행복한 학생이 성과도 높다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endParaRPr lang="en-US" altLang="ko-KR" sz="2000" b="1" dirty="0"/>
          </a:p>
          <a:p>
            <a:r>
              <a:rPr lang="en-US" altLang="ko-KR" sz="2000" b="1" dirty="0" smtClean="0"/>
              <a:t>Project </a:t>
            </a:r>
            <a:r>
              <a:rPr lang="ko-KR" altLang="en-US" sz="2000" b="1" dirty="0" smtClean="0"/>
              <a:t>목적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학생들의 </a:t>
            </a:r>
            <a:r>
              <a:rPr lang="ko-KR" altLang="en-US" sz="2000" b="1" dirty="0" err="1" smtClean="0"/>
              <a:t>행복도를</a:t>
            </a:r>
            <a:r>
              <a:rPr lang="ko-KR" altLang="en-US" sz="2000" b="1" dirty="0" smtClean="0"/>
              <a:t> 높이는 대화와 토론 역량 강화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endParaRPr lang="en-US" altLang="ko-KR" sz="2000" b="1" dirty="0"/>
          </a:p>
          <a:p>
            <a:r>
              <a:rPr lang="en-US" altLang="ko-KR" sz="2000" b="1" dirty="0" smtClean="0"/>
              <a:t>Project </a:t>
            </a:r>
            <a:r>
              <a:rPr lang="ko-KR" altLang="en-US" sz="2000" b="1" dirty="0" smtClean="0"/>
              <a:t>개요</a:t>
            </a:r>
            <a:r>
              <a:rPr lang="en-US" altLang="ko-KR" sz="2000" b="1" dirty="0" smtClean="0"/>
              <a:t>: -1</a:t>
            </a:r>
            <a:r>
              <a:rPr lang="ko-KR" altLang="en-US" sz="2000" b="1" dirty="0" smtClean="0"/>
              <a:t>차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대화와 토론 기본 소양 숙지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                   -2</a:t>
            </a:r>
            <a:r>
              <a:rPr lang="ko-KR" altLang="en-US" sz="2000" b="1" dirty="0" smtClean="0"/>
              <a:t>차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코칭기법</a:t>
            </a:r>
            <a:r>
              <a:rPr lang="ko-KR" altLang="en-US" sz="2000" b="1" dirty="0" smtClean="0"/>
              <a:t> 숙지</a:t>
            </a:r>
            <a:endParaRPr lang="en-US" altLang="ko-KR" sz="2000" b="1" dirty="0" smtClean="0"/>
          </a:p>
          <a:p>
            <a:endParaRPr lang="en-US" altLang="ko-KR" sz="2000" b="1" dirty="0"/>
          </a:p>
          <a:p>
            <a:r>
              <a:rPr lang="en-US" altLang="ko-KR" sz="2000" b="1" dirty="0" smtClean="0"/>
              <a:t>                            -3</a:t>
            </a:r>
            <a:r>
              <a:rPr lang="ko-KR" altLang="en-US" sz="2000" b="1" dirty="0" smtClean="0"/>
              <a:t>차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상호 </a:t>
            </a:r>
            <a:r>
              <a:rPr lang="en-US" altLang="ko-KR" sz="2000" b="1" dirty="0" smtClean="0"/>
              <a:t>1:1 </a:t>
            </a:r>
            <a:r>
              <a:rPr lang="ko-KR" altLang="en-US" sz="2000" b="1" dirty="0" smtClean="0"/>
              <a:t>코칭을 통한 행복 경험</a:t>
            </a:r>
            <a:endParaRPr lang="en-US" altLang="ko-KR" sz="2000" b="1" dirty="0" smtClean="0"/>
          </a:p>
          <a:p>
            <a:endParaRPr lang="en-US" altLang="ko-K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8367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행복한 학과 만들기 </a:t>
            </a:r>
            <a:r>
              <a:rPr lang="en-US" altLang="ko-KR" sz="3200" b="1" dirty="0" smtClean="0"/>
              <a:t>Project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4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1600" y="1424384"/>
            <a:ext cx="75608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차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기본 소양 숙지</a:t>
            </a:r>
            <a:endParaRPr lang="en-US" altLang="ko-KR" sz="2000" b="1" dirty="0" smtClean="0"/>
          </a:p>
          <a:p>
            <a:r>
              <a:rPr lang="en-US" altLang="ko-KR" dirty="0" smtClean="0"/>
              <a:t>      -</a:t>
            </a:r>
            <a:r>
              <a:rPr lang="ko-KR" altLang="en-US" dirty="0" smtClean="0"/>
              <a:t>일정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강의 및 토의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시간씩 </a:t>
            </a:r>
            <a:r>
              <a:rPr lang="en-US" altLang="ko-KR" dirty="0" smtClean="0"/>
              <a:t>11</a:t>
            </a:r>
            <a:r>
              <a:rPr lang="ko-KR" altLang="en-US" dirty="0" smtClean="0"/>
              <a:t>회 총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시간 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/>
              <a:t>                     (</a:t>
            </a:r>
            <a:r>
              <a:rPr lang="ko-KR" altLang="en-US" dirty="0" smtClean="0"/>
              <a:t>주제별 각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주씩 진행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-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행복과 성과의 관계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멀티플라이어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코칭리더십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갈등관리 등</a:t>
            </a:r>
            <a:endParaRPr lang="en-US" altLang="ko-KR" dirty="0" smtClean="0"/>
          </a:p>
          <a:p>
            <a:r>
              <a:rPr lang="en-US" altLang="ko-KR" dirty="0" smtClean="0"/>
              <a:t>               1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행복 깨우기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2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멀티플라이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3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코칭리더십</a:t>
            </a:r>
            <a:r>
              <a:rPr lang="en-US" altLang="ko-KR" dirty="0" smtClean="0"/>
              <a:t>(GROW</a:t>
            </a:r>
            <a:r>
              <a:rPr lang="ko-KR" altLang="en-US" dirty="0" smtClean="0"/>
              <a:t>대화 실습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 추가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4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관</a:t>
            </a:r>
            <a:r>
              <a:rPr lang="ko-KR" altLang="en-US" dirty="0" err="1"/>
              <a:t>계</a:t>
            </a:r>
            <a:r>
              <a:rPr lang="ko-KR" altLang="en-US" dirty="0" err="1" smtClean="0"/>
              <a:t>리더십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5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긍정기반의</a:t>
            </a:r>
            <a:r>
              <a:rPr lang="ko-KR" altLang="en-US" dirty="0" smtClean="0"/>
              <a:t> 혁신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코칭 기법 숙달</a:t>
            </a:r>
            <a:endParaRPr lang="en-US" altLang="ko-KR" sz="2000" b="1" dirty="0" smtClean="0"/>
          </a:p>
          <a:p>
            <a:r>
              <a:rPr lang="en-US" altLang="ko-KR" dirty="0" smtClean="0"/>
              <a:t>      -</a:t>
            </a:r>
            <a:r>
              <a:rPr lang="ko-KR" altLang="en-US" dirty="0" smtClean="0"/>
              <a:t>횟수</a:t>
            </a:r>
            <a:r>
              <a:rPr lang="en-US" altLang="ko-KR" dirty="0" smtClean="0"/>
              <a:t>: 2</a:t>
            </a:r>
            <a:r>
              <a:rPr lang="ko-KR" altLang="en-US" dirty="0" smtClean="0"/>
              <a:t>회</a:t>
            </a:r>
            <a:r>
              <a:rPr lang="en-US" altLang="ko-KR" dirty="0" smtClean="0"/>
              <a:t>(13~14</a:t>
            </a:r>
            <a:r>
              <a:rPr lang="ko-KR" altLang="en-US" dirty="0" smtClean="0"/>
              <a:t>주차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   </a:t>
            </a:r>
          </a:p>
          <a:p>
            <a:r>
              <a:rPr lang="en-US" altLang="ko-KR" dirty="0" smtClean="0"/>
              <a:t>      -</a:t>
            </a:r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주제별 </a:t>
            </a:r>
            <a:r>
              <a:rPr lang="ko-KR" altLang="en-US" dirty="0" err="1" smtClean="0"/>
              <a:t>교대선정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4603" y="581198"/>
            <a:ext cx="193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Project </a:t>
            </a:r>
            <a:r>
              <a:rPr lang="ko-KR" altLang="en-US" sz="2400" b="1" smtClean="0"/>
              <a:t>개</a:t>
            </a:r>
            <a:r>
              <a:rPr lang="ko-KR" altLang="en-US" sz="2400" b="1"/>
              <a:t>요</a:t>
            </a:r>
          </a:p>
        </p:txBody>
      </p:sp>
    </p:spTree>
    <p:extLst>
      <p:ext uri="{BB962C8B-B14F-4D97-AF65-F5344CB8AC3E}">
        <p14:creationId xmlns:p14="http://schemas.microsoft.com/office/powerpoint/2010/main" val="36620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"/>
          <p:cNvSpPr txBox="1">
            <a:spLocks noChangeArrowheads="1"/>
          </p:cNvSpPr>
          <p:nvPr/>
        </p:nvSpPr>
        <p:spPr bwMode="auto">
          <a:xfrm>
            <a:off x="2552700" y="707232"/>
            <a:ext cx="3998913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+mn-ea"/>
                <a:ea typeface="+mn-ea"/>
              </a:rPr>
              <a:t>강의계획서</a:t>
            </a:r>
            <a:r>
              <a:rPr lang="en-US" altLang="ko-KR" sz="2800" dirty="0" smtClean="0">
                <a:latin typeface="+mn-ea"/>
                <a:ea typeface="+mn-ea"/>
              </a:rPr>
              <a:t>(1)</a:t>
            </a:r>
            <a:endParaRPr lang="ko-KR" altLang="en-US" sz="2800" dirty="0" smtClean="0">
              <a:latin typeface="+mn-ea"/>
              <a:ea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06382"/>
              </p:ext>
            </p:extLst>
          </p:nvPr>
        </p:nvGraphicFramePr>
        <p:xfrm>
          <a:off x="611558" y="1457949"/>
          <a:ext cx="8064897" cy="49714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  정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목    차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lt"/>
                          <a:ea typeface="+mn-ea"/>
                        </a:rPr>
                        <a:t>내    용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1~2</a:t>
                      </a:r>
                      <a:r>
                        <a:rPr lang="ko-KR" altLang="en-US" dirty="0" smtClean="0"/>
                        <a:t>주차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( 9.1/8, </a:t>
                      </a:r>
                      <a:r>
                        <a:rPr lang="ko-KR" altLang="en-US" dirty="0" smtClean="0"/>
                        <a:t>목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endParaRPr lang="en-US" altLang="ko-KR" sz="1600" dirty="0" smtClean="0"/>
                    </a:p>
                    <a:p>
                      <a:pPr marL="342900" indent="-342900" algn="l" latinLnBrk="1">
                        <a:buNone/>
                      </a:pPr>
                      <a:r>
                        <a:rPr lang="ko-KR" altLang="en-US" sz="2000" dirty="0" err="1" smtClean="0"/>
                        <a:t>과목소개</a:t>
                      </a:r>
                      <a:endParaRPr lang="en-US" altLang="ko-KR" sz="2000" dirty="0" smtClean="0"/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2000" dirty="0" smtClean="0"/>
                        <a:t>1. </a:t>
                      </a:r>
                      <a:r>
                        <a:rPr lang="ko-KR" altLang="en-US" sz="2000" dirty="0" smtClean="0"/>
                        <a:t>행복 깨우기</a:t>
                      </a:r>
                      <a:endParaRPr lang="en-US" altLang="ko-KR" sz="2000" dirty="0" smtClean="0"/>
                    </a:p>
                    <a:p>
                      <a:pPr marL="342900" indent="-342900" algn="l" latinLnBrk="1">
                        <a:buNone/>
                      </a:pPr>
                      <a:r>
                        <a:rPr lang="en-US" altLang="ko-KR" sz="1600" dirty="0" smtClean="0"/>
                        <a:t>  </a:t>
                      </a:r>
                      <a:r>
                        <a:rPr lang="en-US" altLang="ko-KR" sz="1600" baseline="0" dirty="0" smtClean="0"/>
                        <a:t>   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행복과 성과</a:t>
                      </a:r>
                      <a:endParaRPr lang="en-US" altLang="ko-KR" sz="1600" dirty="0" smtClean="0"/>
                    </a:p>
                    <a:p>
                      <a:pPr marL="0" indent="0">
                        <a:buNone/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긍정성과 긍정 언어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                                       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3~4</a:t>
                      </a:r>
                      <a:r>
                        <a:rPr lang="ko-KR" altLang="en-US" dirty="0" smtClean="0"/>
                        <a:t>주차</a:t>
                      </a:r>
                      <a:endParaRPr lang="en-US" altLang="ko-KR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(9.15/22, </a:t>
                      </a:r>
                      <a:r>
                        <a:rPr lang="ko-KR" altLang="en-US" dirty="0" smtClean="0"/>
                        <a:t>목</a:t>
                      </a:r>
                      <a:r>
                        <a:rPr lang="en-US" altLang="ko-KR" dirty="0" smtClean="0"/>
                        <a:t>)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2. </a:t>
                      </a:r>
                      <a:r>
                        <a:rPr lang="ko-KR" altLang="en-US" sz="2000" dirty="0" err="1" smtClean="0"/>
                        <a:t>멀티플라이어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altLang="ko-KR" sz="1100" smtClean="0"/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smtClean="0"/>
                        <a:t>-</a:t>
                      </a:r>
                      <a:r>
                        <a:rPr lang="ko-KR" altLang="en-US" sz="1600" smtClean="0"/>
                        <a:t>멀티플라이어란</a:t>
                      </a:r>
                      <a:r>
                        <a:rPr lang="en-US" altLang="ko-KR" sz="1600" smtClean="0"/>
                        <a:t>?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smtClean="0"/>
                        <a:t>-</a:t>
                      </a:r>
                      <a:r>
                        <a:rPr lang="ko-KR" altLang="en-US" sz="1600" smtClean="0"/>
                        <a:t>멀티플라이어 되기 </a:t>
                      </a:r>
                      <a:r>
                        <a:rPr lang="en-US" altLang="ko-KR" sz="1600" smtClean="0"/>
                        <a:t>10 </a:t>
                      </a:r>
                      <a:r>
                        <a:rPr lang="ko-KR" altLang="en-US" sz="1600" smtClean="0"/>
                        <a:t>연습</a:t>
                      </a:r>
                      <a:endParaRPr lang="ko-KR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                    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5~6</a:t>
                      </a:r>
                      <a:r>
                        <a:rPr lang="ko-KR" altLang="en-US" dirty="0" smtClean="0"/>
                        <a:t>주차</a:t>
                      </a:r>
                      <a:endParaRPr lang="en-US" altLang="ko-KR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(9.29/10.6, </a:t>
                      </a:r>
                      <a:r>
                        <a:rPr lang="ko-KR" altLang="en-US" dirty="0" smtClean="0"/>
                        <a:t>목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3. </a:t>
                      </a:r>
                      <a:r>
                        <a:rPr lang="ko-KR" altLang="en-US" sz="2000" dirty="0" smtClean="0"/>
                        <a:t>코칭 리더십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/>
                        <a:t>-</a:t>
                      </a:r>
                      <a:r>
                        <a:rPr lang="ko-KR" altLang="en-US" sz="1600" smtClean="0"/>
                        <a:t>코칭과 코칭 리더십 개요</a:t>
                      </a:r>
                      <a:endParaRPr lang="en-US" altLang="ko-KR" sz="1600" smtClean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/>
                        <a:t>-</a:t>
                      </a:r>
                      <a:r>
                        <a:rPr lang="ko-KR" altLang="en-US" sz="1600" smtClean="0"/>
                        <a:t>코칭 대화의 기술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 7</a:t>
                      </a:r>
                      <a:r>
                        <a:rPr lang="ko-KR" altLang="en-US" baseline="0" dirty="0" smtClean="0"/>
                        <a:t>주차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en-US" altLang="ko-KR" baseline="0" dirty="0" smtClean="0"/>
                        <a:t>(10.13, </a:t>
                      </a:r>
                      <a:r>
                        <a:rPr lang="ko-KR" altLang="en-US" baseline="0" dirty="0" smtClean="0"/>
                        <a:t>목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2000" dirty="0" smtClean="0"/>
                        <a:t>실습 </a:t>
                      </a:r>
                      <a:r>
                        <a:rPr lang="en-US" altLang="ko-KR" sz="2000" dirty="0" smtClean="0"/>
                        <a:t>: </a:t>
                      </a:r>
                      <a:r>
                        <a:rPr lang="ko-KR" altLang="en-US" sz="2000" dirty="0" err="1" smtClean="0"/>
                        <a:t>코칭대화</a:t>
                      </a:r>
                      <a:r>
                        <a:rPr lang="ko-KR" altLang="en-US" sz="2000" dirty="0" smtClean="0"/>
                        <a:t> 프로세스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err="1" smtClean="0"/>
                        <a:t>진로준비</a:t>
                      </a:r>
                      <a:endParaRPr lang="en-US" altLang="ko-KR" sz="1600" dirty="0" smtClean="0"/>
                    </a:p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err="1" smtClean="0"/>
                        <a:t>기타주제</a:t>
                      </a:r>
                      <a:endParaRPr lang="en-US" altLang="ko-K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00CC"/>
                          </a:solidFill>
                        </a:rPr>
                        <a:t> 8</a:t>
                      </a:r>
                      <a:r>
                        <a:rPr lang="ko-KR" altLang="en-US" dirty="0" smtClean="0">
                          <a:solidFill>
                            <a:srgbClr val="0000CC"/>
                          </a:solidFill>
                        </a:rPr>
                        <a:t>주차</a:t>
                      </a:r>
                      <a:endParaRPr lang="en-US" altLang="ko-KR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00CC"/>
                          </a:solidFill>
                        </a:rPr>
                        <a:t>(10.20)</a:t>
                      </a:r>
                      <a:endParaRPr lang="ko-KR" altLang="en-US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rgbClr val="0000CC"/>
                          </a:solidFill>
                        </a:rPr>
                        <a:t>중간고사</a:t>
                      </a:r>
                      <a:endParaRPr lang="en-US" altLang="ko-KR" sz="2000" dirty="0" smtClean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대화와 토론 기본소양 평가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63594"/>
              </p:ext>
            </p:extLst>
          </p:nvPr>
        </p:nvGraphicFramePr>
        <p:xfrm>
          <a:off x="611558" y="1457949"/>
          <a:ext cx="8064897" cy="4672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일정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n-lt"/>
                          <a:ea typeface="+mn-ea"/>
                        </a:rPr>
                        <a:t>목차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latin typeface="+mn-lt"/>
                          <a:ea typeface="+mn-ea"/>
                        </a:rPr>
                        <a:t>내용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 9~10</a:t>
                      </a:r>
                      <a:r>
                        <a:rPr lang="ko-KR" altLang="en-US" baseline="0" dirty="0" smtClean="0"/>
                        <a:t>주차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en-US" altLang="ko-KR" baseline="0" dirty="0" smtClean="0"/>
                        <a:t>(10.27/11.3, </a:t>
                      </a:r>
                      <a:r>
                        <a:rPr lang="ko-KR" altLang="en-US" baseline="0" dirty="0" smtClean="0"/>
                        <a:t>목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2000" dirty="0" smtClean="0"/>
                        <a:t>4</a:t>
                      </a:r>
                      <a:r>
                        <a:rPr lang="en-US" altLang="ko-KR" sz="2000" smtClean="0"/>
                        <a:t>. </a:t>
                      </a:r>
                      <a:r>
                        <a:rPr lang="ko-KR" altLang="en-US" sz="2000" smtClean="0"/>
                        <a:t>관계 리더십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altLang="ko-KR" sz="1000" dirty="0" smtClean="0"/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관계와 </a:t>
                      </a:r>
                      <a:r>
                        <a:rPr lang="en-US" altLang="ko-KR" sz="1600" dirty="0" smtClean="0"/>
                        <a:t>DISC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dirty="0" smtClean="0"/>
                        <a:t>-DISC</a:t>
                      </a:r>
                      <a:r>
                        <a:rPr lang="ko-KR" altLang="en-US" sz="1600" dirty="0" err="1" smtClean="0"/>
                        <a:t>와갈등</a:t>
                      </a:r>
                      <a:r>
                        <a:rPr lang="ko-KR" altLang="en-US" sz="1600" dirty="0" smtClean="0"/>
                        <a:t> 관리</a:t>
                      </a:r>
                      <a:endParaRPr lang="en-US" altLang="ko-K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11~12</a:t>
                      </a:r>
                      <a:r>
                        <a:rPr lang="ko-KR" altLang="en-US" dirty="0" smtClean="0"/>
                        <a:t>주차</a:t>
                      </a:r>
                      <a:r>
                        <a:rPr lang="en-US" altLang="ko-KR" dirty="0" smtClean="0"/>
                        <a:t>(11.10/17, </a:t>
                      </a:r>
                      <a:r>
                        <a:rPr lang="ko-KR" altLang="en-US" dirty="0" smtClean="0"/>
                        <a:t>목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2000" dirty="0" smtClean="0"/>
                        <a:t>5.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ko-KR" altLang="en-US" sz="2000" baseline="0" dirty="0" smtClean="0"/>
                        <a:t>긍정 기반의 혁신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100" dirty="0" smtClean="0"/>
                    </a:p>
                    <a:p>
                      <a:pPr algn="l" latinLnBrk="1"/>
                      <a:r>
                        <a:rPr lang="en-US" altLang="ko-KR" sz="1400" dirty="0" smtClean="0"/>
                        <a:t>Discovery-Dream-Design-Destiny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13</a:t>
                      </a:r>
                      <a:r>
                        <a:rPr lang="ko-KR" altLang="en-US" dirty="0" smtClean="0"/>
                        <a:t>주차</a:t>
                      </a:r>
                      <a:endParaRPr lang="en-US" altLang="ko-KR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(11.24, </a:t>
                      </a:r>
                      <a:r>
                        <a:rPr lang="ko-KR" altLang="en-US" dirty="0" smtClean="0"/>
                        <a:t>목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코칭 실전</a:t>
                      </a:r>
                      <a:r>
                        <a:rPr lang="en-US" altLang="ko-KR" sz="2000" dirty="0" smtClean="0"/>
                        <a:t>(1</a:t>
                      </a:r>
                      <a:r>
                        <a:rPr lang="ko-KR" altLang="en-US" sz="2000" dirty="0" err="1" smtClean="0"/>
                        <a:t>회차</a:t>
                      </a:r>
                      <a:r>
                        <a:rPr lang="en-US" altLang="ko-KR" sz="2000" dirty="0" smtClean="0"/>
                        <a:t>)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altLang="ko-KR" sz="1000" dirty="0" smtClean="0"/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관계와 </a:t>
                      </a:r>
                      <a:r>
                        <a:rPr lang="en-US" altLang="ko-KR" sz="1600" dirty="0" smtClean="0"/>
                        <a:t>DISC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altLang="ko-KR" sz="1600" dirty="0" smtClean="0"/>
                        <a:t>-DISC</a:t>
                      </a:r>
                      <a:r>
                        <a:rPr lang="ko-KR" altLang="en-US" sz="1600" dirty="0" err="1" smtClean="0"/>
                        <a:t>와갈등</a:t>
                      </a:r>
                      <a:r>
                        <a:rPr lang="ko-KR" altLang="en-US" sz="1600" dirty="0" smtClean="0"/>
                        <a:t> 관리</a:t>
                      </a:r>
                      <a:endParaRPr lang="en-US" altLang="ko-K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 14</a:t>
                      </a:r>
                      <a:r>
                        <a:rPr lang="ko-KR" altLang="en-US" baseline="0" dirty="0" smtClean="0"/>
                        <a:t>주차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en-US" altLang="ko-KR" baseline="0" dirty="0" smtClean="0"/>
                        <a:t>(12.1, </a:t>
                      </a:r>
                      <a:r>
                        <a:rPr lang="ko-KR" altLang="en-US" baseline="0" dirty="0" smtClean="0"/>
                        <a:t>목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2000" dirty="0" smtClean="0"/>
                        <a:t>코칭 실전</a:t>
                      </a:r>
                      <a:r>
                        <a:rPr lang="en-US" altLang="ko-KR" sz="2000" dirty="0" smtClean="0"/>
                        <a:t>(2</a:t>
                      </a:r>
                      <a:r>
                        <a:rPr lang="ko-KR" altLang="en-US" sz="2000" dirty="0" err="1" smtClean="0"/>
                        <a:t>회차</a:t>
                      </a:r>
                      <a:r>
                        <a:rPr lang="en-US" altLang="ko-KR" sz="2000" dirty="0" smtClean="0"/>
                        <a:t>)</a:t>
                      </a:r>
                      <a:endParaRPr lang="en-US" altLang="ko-KR" sz="2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관계와 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-DISC</a:t>
                      </a: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와갈등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관리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 15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</a:rPr>
                        <a:t>주차</a:t>
                      </a:r>
                      <a:endParaRPr lang="en-US" altLang="ko-K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(12.8, 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</a:rPr>
                        <a:t>목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기말고사</a:t>
                      </a: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코칭실습평가</a:t>
                      </a: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altLang="ko-KR" sz="20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1:1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상호 코칭 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실습 및 평가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latinLnBrk="1"/>
                      <a:endParaRPr lang="ko-KR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91"/>
          <p:cNvSpPr txBox="1">
            <a:spLocks noChangeArrowheads="1"/>
          </p:cNvSpPr>
          <p:nvPr/>
        </p:nvSpPr>
        <p:spPr bwMode="auto">
          <a:xfrm>
            <a:off x="2552700" y="707232"/>
            <a:ext cx="3998913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+mn-ea"/>
                <a:ea typeface="+mn-ea"/>
              </a:rPr>
              <a:t>강의계획서</a:t>
            </a:r>
            <a:r>
              <a:rPr lang="en-US" altLang="ko-KR" sz="2800" dirty="0" smtClean="0">
                <a:latin typeface="+mn-ea"/>
                <a:ea typeface="+mn-ea"/>
              </a:rPr>
              <a:t>(2)</a:t>
            </a:r>
            <a:endParaRPr lang="ko-KR" altLang="en-US" sz="28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63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404664"/>
            <a:ext cx="4608512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ko-KR" sz="2800" dirty="0" smtClean="0">
                <a:latin typeface="+mn-ea"/>
                <a:ea typeface="+mn-ea"/>
              </a:rPr>
              <a:t>1</a:t>
            </a:r>
            <a:r>
              <a:rPr lang="ko-KR" altLang="en-US" sz="2800" dirty="0" smtClean="0">
                <a:latin typeface="+mn-ea"/>
                <a:ea typeface="+mn-ea"/>
              </a:rPr>
              <a:t>차 기본소양 과정 진행 방식</a:t>
            </a:r>
            <a:endParaRPr lang="en-US" altLang="ko-KR" sz="2800" dirty="0" smtClean="0">
              <a:latin typeface="+mn-ea"/>
              <a:ea typeface="+mn-ea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916737" y="953725"/>
            <a:ext cx="331052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참여</a:t>
            </a:r>
            <a:r>
              <a:rPr lang="ko-KR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</a:t>
            </a:r>
            <a:r>
              <a:rPr lang="ko-KR" alt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전원 </a:t>
            </a:r>
            <a:r>
              <a:rPr lang="ko-KR" altLang="en-US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참여형</a:t>
            </a:r>
            <a:endParaRPr lang="en-US" altLang="ko-K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800" dirty="0" smtClean="0">
              <a:solidFill>
                <a:srgbClr val="CC0000"/>
              </a:solidFill>
              <a:latin typeface="+mn-ea"/>
            </a:endParaRPr>
          </a:p>
          <a:p>
            <a:pPr algn="ctr"/>
            <a:r>
              <a:rPr lang="en-US" altLang="ko-KR" sz="2400" smtClean="0">
                <a:solidFill>
                  <a:srgbClr val="0000FF"/>
                </a:solidFill>
                <a:latin typeface="+mn-ea"/>
              </a:rPr>
              <a:t> -</a:t>
            </a:r>
            <a:r>
              <a:rPr lang="ko-KR" altLang="en-US" sz="2400" dirty="0" smtClean="0">
                <a:solidFill>
                  <a:srgbClr val="0000FF"/>
                </a:solidFill>
                <a:latin typeface="+mn-ea"/>
              </a:rPr>
              <a:t>직접 </a:t>
            </a:r>
            <a:r>
              <a:rPr lang="ko-KR" altLang="en-US" sz="2400" smtClean="0">
                <a:solidFill>
                  <a:srgbClr val="0000FF"/>
                </a:solidFill>
                <a:latin typeface="+mn-ea"/>
              </a:rPr>
              <a:t>쓰고</a:t>
            </a:r>
            <a:r>
              <a:rPr lang="en-US" altLang="ko-KR" sz="2400" smtClean="0">
                <a:solidFill>
                  <a:srgbClr val="0000FF"/>
                </a:solidFill>
                <a:latin typeface="+mn-ea"/>
              </a:rPr>
              <a:t>…</a:t>
            </a:r>
          </a:p>
          <a:p>
            <a:pPr algn="ctr"/>
            <a:r>
              <a:rPr lang="en-US" altLang="ko-KR" sz="2400" smtClean="0">
                <a:solidFill>
                  <a:srgbClr val="0000FF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0000FF"/>
                </a:solidFill>
                <a:latin typeface="+mn-ea"/>
              </a:rPr>
              <a:t>발표하고</a:t>
            </a:r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…</a:t>
            </a:r>
          </a:p>
          <a:p>
            <a:pPr algn="ctr"/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0000FF"/>
                </a:solidFill>
                <a:latin typeface="+mn-ea"/>
              </a:rPr>
              <a:t>토론하고</a:t>
            </a:r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…</a:t>
            </a:r>
            <a:endParaRPr lang="en-US" altLang="ko-KR" sz="2400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0000FF"/>
                </a:solidFill>
                <a:latin typeface="+mn-ea"/>
              </a:rPr>
              <a:t>실습하고</a:t>
            </a:r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…</a:t>
            </a:r>
          </a:p>
          <a:p>
            <a:pPr algn="ctr"/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0000FF"/>
                </a:solidFill>
                <a:latin typeface="+mn-ea"/>
              </a:rPr>
              <a:t>요약하고</a:t>
            </a:r>
            <a:r>
              <a:rPr lang="en-US" altLang="ko-KR" sz="2400" dirty="0" smtClean="0">
                <a:solidFill>
                  <a:srgbClr val="0000FF"/>
                </a:solidFill>
                <a:latin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921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2700" y="188640"/>
            <a:ext cx="3998913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ko-KR" sz="2800" dirty="0" smtClean="0">
                <a:latin typeface="+mn-ea"/>
                <a:ea typeface="+mn-ea"/>
              </a:rPr>
              <a:t>Ground Rule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35811" y="944563"/>
            <a:ext cx="52501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solidFill>
                  <a:srgbClr val="CC0000"/>
                </a:solidFill>
                <a:latin typeface="+mn-ea"/>
              </a:rPr>
              <a:t>열린 마음으로 </a:t>
            </a:r>
            <a:r>
              <a:rPr lang="ko-KR" altLang="en-US" sz="2000" dirty="0" err="1" smtClean="0">
                <a:solidFill>
                  <a:srgbClr val="CC0000"/>
                </a:solidFill>
                <a:latin typeface="+mn-ea"/>
              </a:rPr>
              <a:t>행복코칭</a:t>
            </a:r>
            <a:r>
              <a:rPr lang="ko-KR" altLang="en-US" sz="2000" dirty="0" smtClean="0">
                <a:solidFill>
                  <a:srgbClr val="CC0000"/>
                </a:solidFill>
                <a:latin typeface="+mn-ea"/>
              </a:rPr>
              <a:t> 학과 과정 </a:t>
            </a:r>
            <a:r>
              <a:rPr lang="ko-KR" altLang="en-US" sz="2000" dirty="0">
                <a:solidFill>
                  <a:srgbClr val="CC0000"/>
                </a:solidFill>
                <a:latin typeface="+mn-ea"/>
              </a:rPr>
              <a:t>참여하고</a:t>
            </a:r>
          </a:p>
          <a:p>
            <a:pPr algn="ctr"/>
            <a:r>
              <a:rPr lang="ko-KR" altLang="en-US" sz="2000" dirty="0">
                <a:solidFill>
                  <a:srgbClr val="CC0000"/>
                </a:solidFill>
                <a:latin typeface="+mn-ea"/>
              </a:rPr>
              <a:t>각자가 의도한 이번 과정의 목표를</a:t>
            </a:r>
          </a:p>
          <a:p>
            <a:pPr algn="ctr"/>
            <a:r>
              <a:rPr lang="ko-KR" altLang="en-US" sz="2000" dirty="0">
                <a:solidFill>
                  <a:srgbClr val="CC0000"/>
                </a:solidFill>
                <a:latin typeface="+mn-ea"/>
              </a:rPr>
              <a:t>효과적으로 달성하기 위하여</a:t>
            </a:r>
          </a:p>
          <a:p>
            <a:pPr algn="ctr"/>
            <a:r>
              <a:rPr lang="ko-KR" altLang="en-US" sz="2000" dirty="0">
                <a:solidFill>
                  <a:srgbClr val="CC0000"/>
                </a:solidFill>
                <a:latin typeface="+mn-ea"/>
              </a:rPr>
              <a:t>우리가 같이 지키면 좋을 기본적인 규칙 </a:t>
            </a: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592138" y="2306638"/>
            <a:ext cx="7921625" cy="4132262"/>
            <a:chOff x="170" y="1644"/>
            <a:chExt cx="4990" cy="2603"/>
          </a:xfrm>
        </p:grpSpPr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170" y="1662"/>
              <a:ext cx="4990" cy="2585"/>
            </a:xfrm>
            <a:prstGeom prst="roundRect">
              <a:avLst>
                <a:gd name="adj" fmla="val 9875"/>
              </a:avLst>
            </a:prstGeom>
            <a:solidFill>
              <a:schemeClr val="bg1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pitchFamily="34" charset="0"/>
                <a:buNone/>
              </a:pPr>
              <a:endParaRPr kumimoji="0" lang="ko-KR" altLang="ko-KR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70" y="2977"/>
              <a:ext cx="498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prstShdw prst="shdw17" dist="17961" dir="27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2665" y="1662"/>
              <a:ext cx="0" cy="131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prstShdw prst="shdw17" dist="17961" dir="2700000">
                <a:srgbClr val="000099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884" y="1650"/>
              <a:ext cx="1290" cy="2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dirty="0">
                  <a:solidFill>
                    <a:srgbClr val="0000FF"/>
                  </a:solidFill>
                  <a:latin typeface="+mn-ea"/>
                </a:rPr>
                <a:t>나의 </a:t>
              </a:r>
              <a:r>
                <a:rPr lang="en-US" altLang="ko-KR" dirty="0">
                  <a:solidFill>
                    <a:srgbClr val="0000FF"/>
                  </a:solidFill>
                  <a:latin typeface="+mn-ea"/>
                </a:rPr>
                <a:t>Ground Rule</a:t>
              </a:r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3068" y="1644"/>
              <a:ext cx="1290" cy="2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dirty="0">
                  <a:solidFill>
                    <a:srgbClr val="0000FF"/>
                  </a:solidFill>
                  <a:latin typeface="+mn-ea"/>
                </a:rPr>
                <a:t>팀의 </a:t>
              </a:r>
              <a:r>
                <a:rPr lang="en-US" altLang="ko-KR" dirty="0">
                  <a:solidFill>
                    <a:srgbClr val="0000FF"/>
                  </a:solidFill>
                  <a:latin typeface="+mn-ea"/>
                </a:rPr>
                <a:t>Ground Rule</a:t>
              </a: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1894" y="2966"/>
              <a:ext cx="1435" cy="2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dirty="0">
                  <a:solidFill>
                    <a:srgbClr val="0000FF"/>
                  </a:solidFill>
                  <a:latin typeface="+mn-ea"/>
                </a:rPr>
                <a:t>전체의 </a:t>
              </a:r>
              <a:r>
                <a:rPr lang="en-US" altLang="ko-KR" dirty="0">
                  <a:solidFill>
                    <a:srgbClr val="0000FF"/>
                  </a:solidFill>
                  <a:latin typeface="+mn-ea"/>
                </a:rPr>
                <a:t>Ground Rule</a:t>
              </a:r>
            </a:p>
          </p:txBody>
        </p:sp>
      </p:grp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259633" y="4867416"/>
            <a:ext cx="72007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ko-KR" sz="2000" dirty="0">
                <a:solidFill>
                  <a:srgbClr val="CC0000"/>
                </a:solidFill>
                <a:latin typeface="+mn-ea"/>
              </a:rPr>
              <a:t>1</a:t>
            </a:r>
            <a:r>
              <a:rPr lang="en-US" altLang="ko-KR" sz="2000" dirty="0" smtClean="0">
                <a:solidFill>
                  <a:srgbClr val="CC0000"/>
                </a:solidFill>
                <a:latin typeface="+mn-ea"/>
              </a:rPr>
              <a:t>. </a:t>
            </a:r>
            <a:endParaRPr lang="en-US" altLang="ko-KR" sz="2000" dirty="0">
              <a:solidFill>
                <a:srgbClr val="CC0000"/>
              </a:solidFill>
              <a:latin typeface="+mn-ea"/>
            </a:endParaRPr>
          </a:p>
          <a:p>
            <a:pPr algn="ctr"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CC0000"/>
                </a:solidFill>
                <a:latin typeface="+mn-ea"/>
              </a:rPr>
              <a:t>2. </a:t>
            </a:r>
          </a:p>
          <a:p>
            <a:pPr algn="ctr"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CC0000"/>
                </a:solidFill>
                <a:latin typeface="+mn-ea"/>
              </a:rPr>
              <a:t>3. </a:t>
            </a:r>
            <a:endParaRPr lang="ko-KR" altLang="en-US" sz="2000" dirty="0">
              <a:solidFill>
                <a:srgbClr val="CC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51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5189</TotalTime>
  <Words>946</Words>
  <Application>Microsoft Office PowerPoint</Application>
  <PresentationFormat>화면 슬라이드 쇼(4:3)</PresentationFormat>
  <Paragraphs>231</Paragraphs>
  <Slides>32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5" baseType="lpstr">
      <vt:lpstr>HY견명조</vt:lpstr>
      <vt:lpstr>HY신명조</vt:lpstr>
      <vt:lpstr>HY울릉도M</vt:lpstr>
      <vt:lpstr>HY헤드라인M</vt:lpstr>
      <vt:lpstr>굴림</vt:lpstr>
      <vt:lpstr>굴림체</vt:lpstr>
      <vt:lpstr>맑은 고딕</vt:lpstr>
      <vt:lpstr>Arial</vt:lpstr>
      <vt:lpstr>Calibri</vt:lpstr>
      <vt:lpstr>Cambria</vt:lpstr>
      <vt:lpstr>Times New Roman</vt:lpstr>
      <vt:lpstr>Wingdings</vt:lpstr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1차 기본소양 과정 진행 방식</vt:lpstr>
      <vt:lpstr>Ground Rule</vt:lpstr>
      <vt:lpstr>PowerPoint 프레젠테이션</vt:lpstr>
      <vt:lpstr>자기소개와 의도 선언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user</cp:lastModifiedBy>
  <cp:revision>350</cp:revision>
  <dcterms:created xsi:type="dcterms:W3CDTF">2014-09-21T07:09:28Z</dcterms:created>
  <dcterms:modified xsi:type="dcterms:W3CDTF">2022-09-05T07:00:58Z</dcterms:modified>
</cp:coreProperties>
</file>