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61" r:id="rId3"/>
    <p:sldId id="257" r:id="rId4"/>
    <p:sldId id="264" r:id="rId5"/>
    <p:sldId id="260" r:id="rId6"/>
  </p:sldIdLst>
  <p:sldSz cx="6858000" cy="9144000" type="screen4x3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92D050"/>
    <a:srgbClr val="C4E59F"/>
    <a:srgbClr val="31859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56" y="17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222" y="-9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76363" cy="511731"/>
          </a:xfrm>
          <a:prstGeom prst="rect">
            <a:avLst/>
          </a:prstGeom>
        </p:spPr>
        <p:txBody>
          <a:bodyPr vert="horz" lIns="94788" tIns="47394" rIns="94788" bIns="4739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9" y="5"/>
            <a:ext cx="3076363" cy="511731"/>
          </a:xfrm>
          <a:prstGeom prst="rect">
            <a:avLst/>
          </a:prstGeom>
        </p:spPr>
        <p:txBody>
          <a:bodyPr vert="horz" lIns="94788" tIns="47394" rIns="94788" bIns="47394" rtlCol="0"/>
          <a:lstStyle>
            <a:lvl1pPr algn="r">
              <a:defRPr sz="1200"/>
            </a:lvl1pPr>
          </a:lstStyle>
          <a:p>
            <a:fld id="{78663E93-EF46-4D38-BD35-4337B14C5F69}" type="datetimeFigureOut">
              <a:rPr lang="ko-KR" altLang="en-US" smtClean="0"/>
              <a:pPr/>
              <a:t>2017-08-30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8" tIns="47394" rIns="94788" bIns="4739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4788" tIns="47394" rIns="94788" bIns="4739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5" y="9721111"/>
            <a:ext cx="3076363" cy="511731"/>
          </a:xfrm>
          <a:prstGeom prst="rect">
            <a:avLst/>
          </a:prstGeom>
        </p:spPr>
        <p:txBody>
          <a:bodyPr vert="horz" lIns="94788" tIns="47394" rIns="94788" bIns="4739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9" y="9721111"/>
            <a:ext cx="3076363" cy="511731"/>
          </a:xfrm>
          <a:prstGeom prst="rect">
            <a:avLst/>
          </a:prstGeom>
        </p:spPr>
        <p:txBody>
          <a:bodyPr vert="horz" lIns="94788" tIns="47394" rIns="94788" bIns="47394" rtlCol="0" anchor="b"/>
          <a:lstStyle>
            <a:lvl1pPr algn="r">
              <a:defRPr sz="1200"/>
            </a:lvl1pPr>
          </a:lstStyle>
          <a:p>
            <a:fld id="{1DDD3330-FE87-4740-A009-6D22D2879BC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D3330-FE87-4740-A009-6D22D2879BC5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8477655"/>
            <a:ext cx="1600200" cy="486833"/>
          </a:xfrm>
        </p:spPr>
        <p:txBody>
          <a:bodyPr/>
          <a:lstStyle/>
          <a:p>
            <a:fld id="{A3123535-2A7D-402F-A7A8-EB865A7962B2}" type="datetimeFigureOut">
              <a:rPr lang="ko-KR" altLang="en-US" smtClean="0"/>
              <a:pPr/>
              <a:t>2017-08-30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CD43-F3FA-44D7-9DFA-04CA3B77C5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3535-2A7D-402F-A7A8-EB865A7962B2}" type="datetimeFigureOut">
              <a:rPr lang="ko-KR" altLang="en-US" smtClean="0"/>
              <a:pPr/>
              <a:t>2017-08-30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CD43-F3FA-44D7-9DFA-04CA3B77C5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3535-2A7D-402F-A7A8-EB865A7962B2}" type="datetimeFigureOut">
              <a:rPr lang="ko-KR" altLang="en-US" smtClean="0"/>
              <a:pPr/>
              <a:t>2017-08-30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CD43-F3FA-44D7-9DFA-04CA3B77C5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3535-2A7D-402F-A7A8-EB865A7962B2}" type="datetimeFigureOut">
              <a:rPr lang="ko-KR" altLang="en-US" smtClean="0"/>
              <a:pPr/>
              <a:t>2017-08-30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CD43-F3FA-44D7-9DFA-04CA3B77C5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3535-2A7D-402F-A7A8-EB865A7962B2}" type="datetimeFigureOut">
              <a:rPr lang="ko-KR" altLang="en-US" smtClean="0"/>
              <a:pPr/>
              <a:t>2017-08-30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CD43-F3FA-44D7-9DFA-04CA3B77C51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그림 9" descr="그림.png"/>
          <p:cNvPicPr>
            <a:picLocks noChangeAspect="1"/>
          </p:cNvPicPr>
          <p:nvPr userDrawn="1"/>
        </p:nvPicPr>
        <p:blipFill>
          <a:blip r:embed="rId2" cstate="print"/>
          <a:srcRect r="6546" b="7811"/>
          <a:stretch>
            <a:fillRect/>
          </a:stretch>
        </p:blipFill>
        <p:spPr>
          <a:xfrm>
            <a:off x="3136600" y="6948264"/>
            <a:ext cx="3721400" cy="2195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3535-2A7D-402F-A7A8-EB865A7962B2}" type="datetimeFigureOut">
              <a:rPr lang="ko-KR" altLang="en-US" smtClean="0"/>
              <a:pPr/>
              <a:t>2017-08-30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CD43-F3FA-44D7-9DFA-04CA3B77C5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3535-2A7D-402F-A7A8-EB865A7962B2}" type="datetimeFigureOut">
              <a:rPr lang="ko-KR" altLang="en-US" smtClean="0"/>
              <a:pPr/>
              <a:t>2017-08-30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CD43-F3FA-44D7-9DFA-04CA3B77C5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3535-2A7D-402F-A7A8-EB865A7962B2}" type="datetimeFigureOut">
              <a:rPr lang="ko-KR" altLang="en-US" smtClean="0"/>
              <a:pPr/>
              <a:t>2017-08-30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CD43-F3FA-44D7-9DFA-04CA3B77C5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3535-2A7D-402F-A7A8-EB865A7962B2}" type="datetimeFigureOut">
              <a:rPr lang="ko-KR" altLang="en-US" smtClean="0"/>
              <a:pPr/>
              <a:t>2017-08-30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CD43-F3FA-44D7-9DFA-04CA3B77C5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3535-2A7D-402F-A7A8-EB865A7962B2}" type="datetimeFigureOut">
              <a:rPr lang="ko-KR" altLang="en-US" smtClean="0"/>
              <a:pPr/>
              <a:t>2017-08-30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CD43-F3FA-44D7-9DFA-04CA3B77C5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23535-2A7D-402F-A7A8-EB865A7962B2}" type="datetimeFigureOut">
              <a:rPr lang="ko-KR" altLang="en-US" smtClean="0"/>
              <a:pPr/>
              <a:t>2017-08-30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FCD43-F3FA-44D7-9DFA-04CA3B77C51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362" name="Rectangle 2"/>
          <p:cNvSpPr>
            <a:spLocks noChangeArrowheads="1"/>
          </p:cNvSpPr>
          <p:nvPr userDrawn="1"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332656" y="467544"/>
            <a:ext cx="6192688" cy="842493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 userDrawn="1"/>
        </p:nvPicPr>
        <p:blipFill>
          <a:blip r:embed="rId12" cstate="print"/>
          <a:srcRect b="29000"/>
          <a:stretch>
            <a:fillRect/>
          </a:stretch>
        </p:blipFill>
        <p:spPr bwMode="auto">
          <a:xfrm>
            <a:off x="5174429" y="-147870"/>
            <a:ext cx="1672685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하트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5000"/>
          </a:blip>
          <a:srcRect l="3344" t="6289" r="7199" b="6833"/>
          <a:stretch>
            <a:fillRect/>
          </a:stretch>
        </p:blipFill>
        <p:spPr>
          <a:xfrm rot="1026930">
            <a:off x="-371598" y="1680781"/>
            <a:ext cx="6680070" cy="7474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656" y="125963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헌혈</a:t>
            </a:r>
            <a:r>
              <a:rPr lang="ko-KR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은 세상에서 가장 따뜻한 </a:t>
            </a:r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선물</a:t>
            </a:r>
            <a:r>
              <a:rPr lang="ko-KR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입니다</a:t>
            </a:r>
            <a:endParaRPr lang="ko-KR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033" name="Picture 9" descr="C:\Users\이명주\AppData\Local\Microsoft\Windows\Temporary Internet Files\Content.IE5\C42EJA59\MC90005386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0" y="3709078"/>
            <a:ext cx="642942" cy="285752"/>
          </a:xfrm>
          <a:prstGeom prst="rect">
            <a:avLst/>
          </a:prstGeom>
          <a:noFill/>
        </p:spPr>
      </p:pic>
      <p:pic>
        <p:nvPicPr>
          <p:cNvPr id="26" name="그림 25" descr="그림1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52" y="2137442"/>
            <a:ext cx="3168410" cy="243428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68056" y="2849356"/>
            <a:ext cx="21431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뜰날m" pitchFamily="18" charset="-127"/>
                <a:ea typeface="해뜰날m" pitchFamily="18" charset="-127"/>
              </a:rPr>
              <a:t>헌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뜰날m" pitchFamily="18" charset="-127"/>
                <a:ea typeface="해뜰날m" pitchFamily="18" charset="-127"/>
              </a:rPr>
              <a:t>혈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뜰날m" pitchFamily="18" charset="-127"/>
                <a:ea typeface="해뜰날m" pitchFamily="18" charset="-127"/>
              </a:rPr>
              <a:t>에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뜰날m" pitchFamily="18" charset="-127"/>
                <a:ea typeface="해뜰날m" pitchFamily="18" charset="-127"/>
              </a:rPr>
              <a:t>참</a:t>
            </a:r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뜰날m" pitchFamily="18" charset="-127"/>
                <a:ea typeface="해뜰날m" pitchFamily="18" charset="-127"/>
              </a:rPr>
              <a:t>여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뜰날m" pitchFamily="18" charset="-127"/>
                <a:ea typeface="해뜰날m" pitchFamily="18" charset="-127"/>
              </a:rPr>
              <a:t>하시면</a:t>
            </a: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해뜰날m" pitchFamily="18" charset="-127"/>
              <a:ea typeface="해뜰날m" pitchFamily="18" charset="-127"/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뜰날m" pitchFamily="18" charset="-127"/>
                <a:ea typeface="해뜰날m" pitchFamily="18" charset="-127"/>
              </a:rPr>
              <a:t>……?!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해뜰날m" pitchFamily="18" charset="-127"/>
              <a:ea typeface="해뜰날m" pitchFamily="18" charset="-127"/>
            </a:endParaRPr>
          </a:p>
        </p:txBody>
      </p:sp>
      <p:pic>
        <p:nvPicPr>
          <p:cNvPr id="11" name="Picture 9" descr="C:\Users\이명주\AppData\Local\Microsoft\Windows\Temporary Internet Files\Content.IE5\C42EJA59\MC90005386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90" y="7564183"/>
            <a:ext cx="642943" cy="2857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480" y="4637772"/>
            <a:ext cx="25003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작은 장기기증</a:t>
            </a:r>
            <a:r>
              <a:rPr lang="en-US" altLang="ko-KR" sz="1400" b="1" dirty="0" smtClean="0">
                <a:latin typeface="나눔고딕" pitchFamily="50" charset="-127"/>
                <a:ea typeface="나눔고딕" pitchFamily="50" charset="-127"/>
              </a:rPr>
              <a:t>!</a:t>
            </a:r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한 사람의 헌혈이 세 사람의 생명을 살립니다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분마다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3.4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명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시간마다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203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명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일에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4881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명이 수혈을 기다리고 있습니다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매년 혈액수입에 들어가는 비용 약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700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억원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혈액 자급자족을 위해 매년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300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만명의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헌혈이 필요합니다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4" name="Picture 9" descr="C:\Users\이명주\AppData\Local\Microsoft\Windows\Temporary Internet Files\Content.IE5\C42EJA59\MC90005386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8960" y="4571430"/>
            <a:ext cx="642943" cy="28575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426151" y="4499992"/>
            <a:ext cx="30718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헌혈 후 혈액검사 확인 가능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혈액형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 :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비예기항체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혈액형아형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RH, ABO</a:t>
            </a:r>
          </a:p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B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형간염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항원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C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형간염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항체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인체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T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림프영양성바이러스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혈장헌혈제외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간기능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(ALT)</a:t>
            </a: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말라리아항체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혈장헌혈제외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총단백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매독항체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708946"/>
            <a:ext cx="3143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자원봉사시간 인정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2010.7.1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부터 헌혈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회당 사회복지자원봉사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시간인정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(http://www.vms.or.kr/)</a:t>
            </a:r>
          </a:p>
        </p:txBody>
      </p:sp>
      <p:pic>
        <p:nvPicPr>
          <p:cNvPr id="21" name="Picture 9" descr="C:\Users\이명주\AppData\Local\Microsoft\Windows\Temporary Internet Files\Content.IE5\C42EJA59\MC90005386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0" y="6702634"/>
            <a:ext cx="642943" cy="28575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71480" y="7495292"/>
            <a:ext cx="60007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간식도 먹고 기념품도 받고</a:t>
            </a:r>
            <a:r>
              <a:rPr lang="en-US" altLang="ko-KR" sz="1400" b="1" dirty="0" smtClean="0">
                <a:latin typeface="나눔고딕" pitchFamily="50" charset="-127"/>
                <a:ea typeface="나눔고딕" pitchFamily="50" charset="-127"/>
              </a:rPr>
              <a:t>~^^</a:t>
            </a:r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헌혈하신 분께 수분보충을 위해 음료수와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급식품이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제공되며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감사의 뜻으로 작은 기념품을 드리고 있습니다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6631196"/>
            <a:ext cx="30718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헌혈증서 즉시 발급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병원에서 수혈 후 증서 제출시 수혈 비용 중 본인부담금을 공제받을 수 있어요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5" name="Picture 9" descr="C:\Users\이명주\AppData\Local\Microsoft\Windows\Temporary Internet Files\Content.IE5\C42EJA59\MC90005386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9" y="4709210"/>
            <a:ext cx="642943" cy="285752"/>
          </a:xfrm>
          <a:prstGeom prst="rect">
            <a:avLst/>
          </a:prstGeom>
          <a:noFill/>
        </p:spPr>
      </p:pic>
      <p:pic>
        <p:nvPicPr>
          <p:cNvPr id="28" name="Picture 9" descr="C:\Users\이명주\AppData\Local\Microsoft\Windows\Temporary Internet Files\Content.IE5\C42EJA59\MC90005386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0" y="2780384"/>
            <a:ext cx="642943" cy="2857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29000" y="3603474"/>
            <a:ext cx="30718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간단한 건강검진</a:t>
            </a:r>
            <a:r>
              <a:rPr lang="en-US" altLang="ko-KR" sz="1400" b="1" dirty="0" smtClean="0">
                <a:latin typeface="나눔고딕" pitchFamily="50" charset="-127"/>
                <a:ea typeface="나눔고딕" pitchFamily="50" charset="-127"/>
              </a:rPr>
              <a:t>OK~!</a:t>
            </a: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헌혈 전 검사로 혈액형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혈압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혈액 내 혈색소 수치를 바로 알 수 있어요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32656" y="467544"/>
            <a:ext cx="6192688" cy="842493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 b="29000"/>
          <a:stretch>
            <a:fillRect/>
          </a:stretch>
        </p:blipFill>
        <p:spPr bwMode="auto">
          <a:xfrm>
            <a:off x="5174429" y="-147870"/>
            <a:ext cx="1672685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그림 29" descr="13일 헌혈의날 BDD_최종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1" t="29528" r="19550" b="26116"/>
          <a:stretch>
            <a:fillRect/>
          </a:stretch>
        </p:blipFill>
        <p:spPr>
          <a:xfrm>
            <a:off x="570838" y="755576"/>
            <a:ext cx="1418002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8680" y="845446"/>
            <a:ext cx="5760640" cy="723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건강한 사람이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수혈이 필요한 다른 사람에게 아무런 대가 없이 자유의사에 따라 자신의 혈액을 기증하는 사랑의 실천이자 생명을 나누는 고귀한 행위입니다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en-US" altLang="ko-KR" sz="5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80" y="2114724"/>
            <a:ext cx="5760640" cy="23852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혈액은 아직 인공적으로 만들 수 없으며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대체할 물질이 없어서 헌혈이 수혈을 필요로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하는 환자의 생명을 구하는 유일한 수단입니다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sz="3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생명을 사고 팔 수 없다는 인류 공통의 윤리에 기반하여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세계 각국은 혈액의 상업적 유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통을 법으로 금지하고 있습니다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sz="3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혈액은 살아있는 세포로 구성되어 있어 장기간 보존할 수 없기 때문에 지속적인 헌혈이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필요합니다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sz="3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우리나라는 연간 약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300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만 명이 헌혈하여야 외국으로부터 수입하고 있는 의약품 제조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용 혈액까지 지급할 수 있습니다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sz="3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우리는 언제 수혈을 받을 상황에 처할지 모릅니다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건강할 때 헌혈하는 것은 자신과 사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랑하는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가족을 위한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나아가 모두를 위한 사랑의 실천입니다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ko-KR" altLang="en-US" sz="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80" y="5089411"/>
            <a:ext cx="5760640" cy="11387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헌혈은 우리 몸에서 여유로 갖고 있는 혈액을 기증하는 것으로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헌혈 후 충분한 휴식을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취하면 건강에 아무런 지장이 없습니다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sz="3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헌혈 시 무균 처리된 일회용 기구만을 사용하기 때문에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에이즈는 물론이고 다른 질병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에 감염될 위험이 전혀 없습니다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ko-KR" altLang="en-US" sz="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688" y="650908"/>
            <a:ext cx="1224136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헌혈이란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688" y="1927737"/>
            <a:ext cx="2160240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헌혈 왜 해야 할까요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688" y="4885874"/>
            <a:ext cx="1296144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헌혈과 건강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310" y="6752852"/>
            <a:ext cx="5766010" cy="19236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신분증은 필수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!(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주민등록증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운전면허증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여권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사원증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등 사진 부착된 신분증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altLang="ko-KR" sz="3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식사하신 후 오세요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sz="3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잠을 충분히 주무시고 오세요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sz="3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피로하시면 안돼요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sz="3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전날 과음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당일 음주는 안돼요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sz="3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외국 다녀 오신지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개월 경과 후 헌혈에 참여해 주세요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sz="3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수혈 받는 환자를 위해 간호사의 질문에 성실하고 정직하게 대답해 주세요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ko-KR" altLang="en-US" sz="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688" y="6584448"/>
            <a:ext cx="144016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헌혈 전 약속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571480" y="3847581"/>
            <a:ext cx="5760640" cy="49398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1200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반창고는 최소 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시간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이상 붙여 주세요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 헌혈부위를 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분 이상 눌러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주세요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문지르면 멍이 듭니다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 헌혈 직후에는 </a:t>
            </a:r>
            <a:r>
              <a:rPr lang="ko-KR" altLang="en-US" sz="1000" dirty="0" err="1" smtClean="0">
                <a:latin typeface="나눔고딕" pitchFamily="50" charset="-127"/>
                <a:ea typeface="나눔고딕" pitchFamily="50" charset="-127"/>
              </a:rPr>
              <a:t>헌혈장소에세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 편안한 자세로 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15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분 이상 휴식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을 취해 주세요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헌혈 후 탁자 근처에 앉을 경우 </a:t>
            </a:r>
            <a:r>
              <a:rPr lang="ko-KR" altLang="en-US" sz="1000" dirty="0" err="1" smtClean="0">
                <a:latin typeface="나눔고딕" pitchFamily="50" charset="-127"/>
                <a:ea typeface="나눔고딕" pitchFamily="50" charset="-127"/>
              </a:rPr>
              <a:t>양발이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 바닥에 닿은 상태에서 탁자에 팔꿈치를 대고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앞쪽으로 기대어 </a:t>
            </a:r>
            <a:endParaRPr lang="en-US" altLang="ko-KR" sz="10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앉아 주세요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평소보다 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3~4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컵의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물을 더 섭취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해 주세요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당일 음주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, 1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시간 이내의 흡연은 피해주세요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 (1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시간 이내의 흡연은 현기증이나 구토를 유발할 수 있습니다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.)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당일 등산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과격한 운동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놀이기구 탑승 등은 피해 주세요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헌혈한 팔로 무거운 것을 들거나 심한 운동을</a:t>
            </a:r>
            <a:endParaRPr lang="en-US" altLang="ko-KR" sz="10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 할 경우 멍이 들 수 있습니다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 당일 가벼운 샤워는 괜찮지만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b="1" dirty="0" err="1" smtClean="0">
                <a:latin typeface="나눔고딕" pitchFamily="50" charset="-127"/>
                <a:ea typeface="나눔고딕" pitchFamily="50" charset="-127"/>
              </a:rPr>
              <a:t>통목욕은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 수분손실이 많으니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피해 주세요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헌혈부위에서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출혈이 되면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가급적 팔을 가슴보다 높게 들어 올린 </a:t>
            </a:r>
            <a:r>
              <a:rPr lang="ko-KR" altLang="en-US" sz="1000" dirty="0" err="1" smtClean="0">
                <a:latin typeface="나눔고딕" pitchFamily="50" charset="-127"/>
                <a:ea typeface="나눔고딕" pitchFamily="50" charset="-127"/>
              </a:rPr>
              <a:t>상테에서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 지혈이 될 때까지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출혈부위를</a:t>
            </a:r>
            <a:endParaRPr lang="en-US" altLang="ko-KR" sz="1000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엄지로 꾹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)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눌러 주세요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항공기 조종사의 경우 최소 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24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시간 이상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트럭운전사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dirty="0" err="1" smtClean="0">
                <a:latin typeface="나눔고딕" pitchFamily="50" charset="-127"/>
                <a:ea typeface="나눔고딕" pitchFamily="50" charset="-127"/>
              </a:rPr>
              <a:t>다이버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높은 곳에서 작업하시는 분은 최소 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12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시</a:t>
            </a:r>
            <a:endParaRPr lang="en-US" altLang="ko-KR" sz="10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간 이상 휴식을 취한 후 업무에 복귀해 주세요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 헌혈장소를 떠난 후에 오심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구토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현기증 등의 증상이 나타나면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즉시 바닥에 주저앉아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증상이 호전될 때</a:t>
            </a:r>
            <a:endParaRPr lang="en-US" altLang="ko-KR" sz="10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까지 무릎사이에 머리를 넣거나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가능하면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다리를 들어 올려 주세요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운전 중일 때 이러한 증상이 </a:t>
            </a:r>
            <a:r>
              <a:rPr lang="ko-KR" altLang="en-US" sz="1000" dirty="0" err="1" smtClean="0">
                <a:latin typeface="나눔고딕" pitchFamily="50" charset="-127"/>
                <a:ea typeface="나눔고딕" pitchFamily="50" charset="-127"/>
              </a:rPr>
              <a:t>발생하</a:t>
            </a:r>
            <a:endParaRPr lang="en-US" altLang="ko-KR" sz="10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면 증상이 호전될 때까지 운전을 멈춰 주세요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이러한 증상은 보통 헌혈 후 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1~2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시간 이내에 일어나기 때</a:t>
            </a:r>
            <a:endParaRPr lang="en-US" altLang="ko-KR" sz="10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문에 이 기간 동안에는 운전을 하거나 기기를 작동하지 않는 것이 좋으며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헌혈 후 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12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시간까지는 격렬한 </a:t>
            </a:r>
            <a:endParaRPr lang="en-US" altLang="ko-KR" sz="10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육체운동은 피해 주세요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.)</a:t>
            </a:r>
            <a:endParaRPr lang="ko-KR" altLang="en-US" sz="1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8680" y="746715"/>
            <a:ext cx="5760640" cy="27853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                                                                        </a:t>
            </a:r>
          </a:p>
          <a:p>
            <a:pPr marL="342900" indent="-342900"/>
            <a:r>
              <a:rPr lang="en-US" altLang="ko-KR" sz="10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                                                                                            1.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헌혈기록카드 작성</a:t>
            </a:r>
            <a:endParaRPr lang="en-US" altLang="ko-KR" sz="1000" dirty="0" smtClean="0">
              <a:latin typeface="나눔고딕" pitchFamily="50" charset="-127"/>
              <a:ea typeface="나눔고딕" pitchFamily="50" charset="-127"/>
            </a:endParaRPr>
          </a:p>
          <a:p>
            <a:pPr marL="342900" indent="-342900"/>
            <a:r>
              <a:rPr lang="en-US" altLang="ko-KR" sz="10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                                                                                               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헌혈 전 필수안내문 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종 필독</a:t>
            </a:r>
            <a:endParaRPr lang="en-US" altLang="ko-KR" sz="1000" dirty="0" smtClean="0">
              <a:latin typeface="나눔고딕" pitchFamily="50" charset="-127"/>
              <a:ea typeface="나눔고딕" pitchFamily="50" charset="-127"/>
            </a:endParaRPr>
          </a:p>
          <a:p>
            <a:pPr marL="342900" indent="-342900"/>
            <a:endParaRPr lang="en-US" altLang="ko-KR" sz="1000" dirty="0" smtClean="0">
              <a:latin typeface="나눔고딕" pitchFamily="50" charset="-127"/>
              <a:ea typeface="나눔고딕" pitchFamily="50" charset="-127"/>
            </a:endParaRPr>
          </a:p>
          <a:p>
            <a:pPr marL="342900" indent="-342900"/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                                                                                             2.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헌혈상담</a:t>
            </a:r>
            <a:endParaRPr lang="en-US" altLang="ko-KR" sz="1000" dirty="0" smtClean="0">
              <a:latin typeface="나눔고딕" pitchFamily="50" charset="-127"/>
              <a:ea typeface="나눔고딕" pitchFamily="50" charset="-127"/>
            </a:endParaRPr>
          </a:p>
          <a:p>
            <a:pPr marL="342900" indent="-342900"/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                                                                                                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신분증확인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헌혈경력조회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pPr marL="342900" indent="-342900"/>
            <a:r>
              <a:rPr lang="en-US" altLang="ko-KR" sz="10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                                                                                               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헌혈 전 검사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문진</a:t>
            </a:r>
            <a:endParaRPr lang="en-US" altLang="ko-KR" sz="1000" dirty="0">
              <a:latin typeface="나눔고딕" pitchFamily="50" charset="-127"/>
              <a:ea typeface="나눔고딕" pitchFamily="50" charset="-127"/>
            </a:endParaRPr>
          </a:p>
          <a:p>
            <a:pPr marL="342900" indent="-342900"/>
            <a:endParaRPr lang="en-US" altLang="ko-KR" sz="1000" dirty="0" smtClean="0">
              <a:latin typeface="나눔고딕" pitchFamily="50" charset="-127"/>
              <a:ea typeface="나눔고딕" pitchFamily="50" charset="-127"/>
            </a:endParaRPr>
          </a:p>
          <a:p>
            <a:pPr marL="342900" indent="-342900"/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                                                                                             3.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헌혈</a:t>
            </a:r>
            <a:endParaRPr lang="en-US" altLang="ko-KR" sz="1000" dirty="0" smtClean="0">
              <a:latin typeface="나눔고딕" pitchFamily="50" charset="-127"/>
              <a:ea typeface="나눔고딕" pitchFamily="50" charset="-127"/>
            </a:endParaRPr>
          </a:p>
          <a:p>
            <a:pPr marL="342900" indent="-342900"/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                                                                               </a:t>
            </a:r>
          </a:p>
          <a:p>
            <a:pPr marL="342900" indent="-342900"/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                                                                                             4.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휴식 및 귀가</a:t>
            </a:r>
            <a:endParaRPr lang="en-US" altLang="ko-KR" sz="1000" dirty="0" smtClean="0">
              <a:latin typeface="나눔고딕" pitchFamily="50" charset="-127"/>
              <a:ea typeface="나눔고딕" pitchFamily="50" charset="-127"/>
            </a:endParaRPr>
          </a:p>
          <a:p>
            <a:pPr marL="342900" indent="-342900"/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                                                                                                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헌혈증서 수령</a:t>
            </a:r>
            <a:endParaRPr lang="en-US" altLang="ko-KR" sz="1000" dirty="0">
              <a:latin typeface="나눔고딕" pitchFamily="50" charset="-127"/>
              <a:ea typeface="나눔고딕" pitchFamily="50" charset="-127"/>
            </a:endParaRPr>
          </a:p>
          <a:p>
            <a:pPr marL="342900" indent="-342900"/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                                                                                                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수분섭취 및 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15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분간 휴식</a:t>
            </a:r>
            <a:endParaRPr lang="en-US" altLang="ko-KR" sz="1000" dirty="0" smtClean="0">
              <a:latin typeface="나눔고딕" pitchFamily="50" charset="-127"/>
              <a:ea typeface="나눔고딕" pitchFamily="50" charset="-127"/>
            </a:endParaRPr>
          </a:p>
          <a:p>
            <a:pPr marL="342900" indent="-342900"/>
            <a:endParaRPr lang="en-US" altLang="ko-KR" sz="1000" dirty="0" smtClean="0">
              <a:latin typeface="나눔고딕" pitchFamily="50" charset="-127"/>
              <a:ea typeface="나눔고딕" pitchFamily="50" charset="-127"/>
            </a:endParaRPr>
          </a:p>
          <a:p>
            <a:pPr marL="342900" indent="-342900"/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                                                                                             5.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헌혈혈액검사결과 확인</a:t>
            </a:r>
            <a:endParaRPr lang="en-US" altLang="ko-KR" sz="1000" dirty="0" smtClean="0">
              <a:latin typeface="나눔고딕" pitchFamily="50" charset="-127"/>
              <a:ea typeface="나눔고딕" pitchFamily="50" charset="-127"/>
            </a:endParaRPr>
          </a:p>
          <a:p>
            <a:pPr marL="342900" indent="-342900"/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                                                                                                 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약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주 내 우편발송</a:t>
            </a:r>
            <a:endParaRPr lang="en-US" altLang="ko-KR" sz="1000" dirty="0" smtClean="0">
              <a:latin typeface="나눔고딕" pitchFamily="50" charset="-127"/>
              <a:ea typeface="나눔고딕" pitchFamily="50" charset="-127"/>
            </a:endParaRPr>
          </a:p>
          <a:p>
            <a:pPr marL="342900" indent="-342900"/>
            <a:endParaRPr lang="en-US" altLang="ko-KR" sz="1000" dirty="0" smtClean="0"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AutoNum type="arabicPeriod"/>
            </a:pPr>
            <a:endParaRPr lang="ko-KR" altLang="en-US" sz="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92696" y="1073179"/>
            <a:ext cx="2720783" cy="2059572"/>
          </a:xfrm>
          <a:custGeom>
            <a:avLst/>
            <a:gdLst>
              <a:gd name="T0" fmla="*/ 4 w 21600"/>
              <a:gd name="T1" fmla="*/ 7 h 21600"/>
              <a:gd name="T2" fmla="*/ 20 w 21600"/>
              <a:gd name="T3" fmla="*/ 30 h 21600"/>
              <a:gd name="T4" fmla="*/ 14 w 21600"/>
              <a:gd name="T5" fmla="*/ 15 h 21600"/>
              <a:gd name="T6" fmla="*/ 41 w 21600"/>
              <a:gd name="T7" fmla="*/ 15 h 21600"/>
              <a:gd name="T8" fmla="*/ 32 w 21600"/>
              <a:gd name="T9" fmla="*/ 27 h 21600"/>
              <a:gd name="T10" fmla="*/ 20 w 21600"/>
              <a:gd name="T11" fmla="*/ 1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5 w 21600"/>
              <a:gd name="T19" fmla="*/ 3165 h 21600"/>
              <a:gd name="T20" fmla="*/ 18435 w 21600"/>
              <a:gd name="T21" fmla="*/ 18435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190" y="10298"/>
                </a:moveTo>
                <a:cubicBezTo>
                  <a:pt x="13941" y="8617"/>
                  <a:pt x="12498" y="7373"/>
                  <a:pt x="10800" y="7373"/>
                </a:cubicBezTo>
                <a:cubicBezTo>
                  <a:pt x="8907" y="7373"/>
                  <a:pt x="7373" y="8907"/>
                  <a:pt x="7373" y="10800"/>
                </a:cubicBezTo>
                <a:cubicBezTo>
                  <a:pt x="7373" y="12692"/>
                  <a:pt x="8907" y="14227"/>
                  <a:pt x="10800" y="14227"/>
                </a:cubicBezTo>
                <a:cubicBezTo>
                  <a:pt x="10971" y="14227"/>
                  <a:pt x="11142" y="14214"/>
                  <a:pt x="11312" y="14188"/>
                </a:cubicBezTo>
                <a:lnTo>
                  <a:pt x="12415" y="21478"/>
                </a:lnTo>
                <a:cubicBezTo>
                  <a:pt x="11880" y="21559"/>
                  <a:pt x="11340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153" y="-1"/>
                  <a:pt x="20699" y="3922"/>
                  <a:pt x="21483" y="9218"/>
                </a:cubicBezTo>
                <a:lnTo>
                  <a:pt x="24154" y="8823"/>
                </a:lnTo>
                <a:lnTo>
                  <a:pt x="18772" y="16076"/>
                </a:lnTo>
                <a:lnTo>
                  <a:pt x="11519" y="10693"/>
                </a:lnTo>
                <a:lnTo>
                  <a:pt x="14190" y="10298"/>
                </a:lnTo>
                <a:close/>
              </a:path>
            </a:pathLst>
          </a:custGeom>
          <a:gradFill rotWithShape="1">
            <a:gsLst>
              <a:gs pos="0">
                <a:srgbClr val="ADD6FF">
                  <a:alpha val="50000"/>
                </a:srgbClr>
              </a:gs>
              <a:gs pos="100000">
                <a:srgbClr val="506376">
                  <a:alpha val="50000"/>
                </a:srgbClr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ADD6FF"/>
            </a:extrusionClr>
          </a:sp3d>
        </p:spPr>
        <p:txBody>
          <a:bodyPr wrap="none" anchor="ctr">
            <a:flatTx/>
          </a:bodyPr>
          <a:lstStyle/>
          <a:p>
            <a:endParaRPr lang="ko-KR" altLang="en-US" sz="1000" b="1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 rot="20042658">
            <a:off x="945792" y="1200106"/>
            <a:ext cx="2341139" cy="1772189"/>
          </a:xfrm>
          <a:custGeom>
            <a:avLst/>
            <a:gdLst>
              <a:gd name="G0" fmla="+- 5587 0 0"/>
              <a:gd name="G1" fmla="+- 9671334 0 0"/>
              <a:gd name="G2" fmla="+- 0 0 9671334"/>
              <a:gd name="T0" fmla="*/ 0 256 1"/>
              <a:gd name="T1" fmla="*/ 180 256 1"/>
              <a:gd name="G3" fmla="+- 9671334 T0 T1"/>
              <a:gd name="T2" fmla="*/ 0 256 1"/>
              <a:gd name="T3" fmla="*/ 90 256 1"/>
              <a:gd name="G4" fmla="+- 9671334 T2 T3"/>
              <a:gd name="G5" fmla="*/ G4 2 1"/>
              <a:gd name="T4" fmla="*/ 90 256 1"/>
              <a:gd name="T5" fmla="*/ 0 256 1"/>
              <a:gd name="G6" fmla="+- 9671334 T4 T5"/>
              <a:gd name="G7" fmla="*/ G6 2 1"/>
              <a:gd name="G8" fmla="abs 967133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587"/>
              <a:gd name="G18" fmla="*/ 5587 1 2"/>
              <a:gd name="G19" fmla="+- G18 5400 0"/>
              <a:gd name="G20" fmla="cos G19 9671334"/>
              <a:gd name="G21" fmla="sin G19 9671334"/>
              <a:gd name="G22" fmla="+- G20 10800 0"/>
              <a:gd name="G23" fmla="+- G21 10800 0"/>
              <a:gd name="G24" fmla="+- 10800 0 G20"/>
              <a:gd name="G25" fmla="+- 5587 10800 0"/>
              <a:gd name="G26" fmla="?: G9 G17 G25"/>
              <a:gd name="G27" fmla="?: G9 0 21600"/>
              <a:gd name="G28" fmla="cos 10800 9671334"/>
              <a:gd name="G29" fmla="sin 10800 9671334"/>
              <a:gd name="G30" fmla="sin 5587 9671334"/>
              <a:gd name="G31" fmla="+- G28 10800 0"/>
              <a:gd name="G32" fmla="+- G29 10800 0"/>
              <a:gd name="G33" fmla="+- G30 10800 0"/>
              <a:gd name="G34" fmla="?: G4 0 G31"/>
              <a:gd name="G35" fmla="?: 9671334 G34 0"/>
              <a:gd name="G36" fmla="?: G6 G35 G31"/>
              <a:gd name="G37" fmla="+- 21600 0 G36"/>
              <a:gd name="G38" fmla="?: G4 0 G33"/>
              <a:gd name="G39" fmla="?: 967133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3883 w 21600"/>
              <a:gd name="T15" fmla="*/ 15193 h 21600"/>
              <a:gd name="T16" fmla="*/ 10800 w 21600"/>
              <a:gd name="T17" fmla="*/ 5213 h 21600"/>
              <a:gd name="T18" fmla="*/ 17717 w 21600"/>
              <a:gd name="T19" fmla="*/ 1519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084" y="13795"/>
                </a:moveTo>
                <a:cubicBezTo>
                  <a:pt x="5515" y="12900"/>
                  <a:pt x="5213" y="11861"/>
                  <a:pt x="5213" y="10800"/>
                </a:cubicBezTo>
                <a:cubicBezTo>
                  <a:pt x="5213" y="7714"/>
                  <a:pt x="7714" y="5213"/>
                  <a:pt x="10800" y="5213"/>
                </a:cubicBezTo>
                <a:cubicBezTo>
                  <a:pt x="13885" y="5213"/>
                  <a:pt x="16387" y="7714"/>
                  <a:pt x="16387" y="10800"/>
                </a:cubicBezTo>
                <a:cubicBezTo>
                  <a:pt x="16387" y="11861"/>
                  <a:pt x="16084" y="12900"/>
                  <a:pt x="15515" y="13795"/>
                </a:cubicBezTo>
                <a:lnTo>
                  <a:pt x="19915" y="16591"/>
                </a:lnTo>
                <a:cubicBezTo>
                  <a:pt x="21015" y="14859"/>
                  <a:pt x="21600" y="12851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851"/>
                  <a:pt x="584" y="14859"/>
                  <a:pt x="1684" y="16591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gamma/>
                  <a:shade val="46275"/>
                  <a:invGamma/>
                  <a:alpha val="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000" b="1"/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339146" y="1133051"/>
            <a:ext cx="961766" cy="764755"/>
            <a:chOff x="1969" y="1904"/>
            <a:chExt cx="829" cy="871"/>
          </a:xfrm>
        </p:grpSpPr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2022" y="2448"/>
              <a:ext cx="776" cy="327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000" b="1"/>
            </a:p>
          </p:txBody>
        </p:sp>
        <p:sp>
          <p:nvSpPr>
            <p:cNvPr id="34" name="Oval 20"/>
            <p:cNvSpPr>
              <a:spLocks noChangeArrowheads="1"/>
            </p:cNvSpPr>
            <p:nvPr/>
          </p:nvSpPr>
          <p:spPr bwMode="auto">
            <a:xfrm>
              <a:off x="1969" y="1904"/>
              <a:ext cx="709" cy="708"/>
            </a:xfrm>
            <a:prstGeom prst="ellipse">
              <a:avLst/>
            </a:prstGeom>
            <a:gradFill rotWithShape="1">
              <a:gsLst>
                <a:gs pos="0">
                  <a:srgbClr val="6BA1C5"/>
                </a:gs>
                <a:gs pos="100000">
                  <a:srgbClr val="314A5A"/>
                </a:gs>
              </a:gsLst>
              <a:path path="rect">
                <a:fillToRect r="100000" b="100000"/>
              </a:path>
            </a:gradFill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3.</a:t>
              </a:r>
              <a:r>
                <a:rPr lang="ko-KR" altLang="en-US" sz="10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헌혈</a:t>
              </a:r>
              <a:endParaRPr lang="ko-KR" altLang="en-US" sz="10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2046" y="2000"/>
              <a:ext cx="163" cy="17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000" b="1"/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2114253" y="1176956"/>
            <a:ext cx="961766" cy="764755"/>
            <a:chOff x="1969" y="1904"/>
            <a:chExt cx="829" cy="871"/>
          </a:xfrm>
        </p:grpSpPr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2022" y="2448"/>
              <a:ext cx="776" cy="327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000" b="1"/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auto">
            <a:xfrm>
              <a:off x="1969" y="1904"/>
              <a:ext cx="709" cy="708"/>
            </a:xfrm>
            <a:prstGeom prst="ellipse">
              <a:avLst/>
            </a:prstGeom>
            <a:gradFill rotWithShape="1">
              <a:gsLst>
                <a:gs pos="0">
                  <a:srgbClr val="6BA1C5"/>
                </a:gs>
                <a:gs pos="100000">
                  <a:srgbClr val="314A5A"/>
                </a:gs>
              </a:gsLst>
              <a:path path="rect">
                <a:fillToRect r="100000" b="100000"/>
              </a:path>
            </a:gradFill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4.</a:t>
              </a:r>
              <a:r>
                <a:rPr lang="ko-KR" altLang="en-US" sz="10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휴식 및 귀가</a:t>
              </a:r>
              <a:endParaRPr lang="ko-KR" altLang="en-US" sz="10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2046" y="2000"/>
              <a:ext cx="163" cy="17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000" b="1"/>
            </a:p>
          </p:txBody>
        </p:sp>
      </p:grp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2600730" y="2083278"/>
            <a:ext cx="900278" cy="287112"/>
          </a:xfrm>
          <a:prstGeom prst="ellipse">
            <a:avLst/>
          </a:prstGeom>
          <a:gradFill rotWithShape="1">
            <a:gsLst>
              <a:gs pos="0">
                <a:srgbClr val="000000">
                  <a:alpha val="60001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000" b="1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2539242" y="1642822"/>
            <a:ext cx="822548" cy="621638"/>
          </a:xfrm>
          <a:prstGeom prst="ellipse">
            <a:avLst/>
          </a:prstGeom>
          <a:gradFill rotWithShape="1">
            <a:gsLst>
              <a:gs pos="0">
                <a:srgbClr val="6BA1C5"/>
              </a:gs>
              <a:gs pos="100000">
                <a:srgbClr val="314A5A"/>
              </a:gs>
            </a:gsLst>
            <a:path path="rect">
              <a:fillToRect r="100000" b="100000"/>
            </a:path>
          </a:gra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ko-KR" sz="1000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5.</a:t>
            </a:r>
            <a:r>
              <a:rPr lang="ko-KR" altLang="en-US" sz="1000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헌혈혈액</a:t>
            </a:r>
            <a:endParaRPr lang="en-US" altLang="ko-KR" sz="1000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spcBef>
                <a:spcPct val="50000"/>
              </a:spcBef>
            </a:pPr>
            <a:r>
              <a:rPr lang="ko-KR" altLang="en-US" sz="1000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검사결과확인</a:t>
            </a:r>
            <a:endParaRPr lang="ko-KR" altLang="en-US" sz="1000" b="1" dirty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2628574" y="1689925"/>
            <a:ext cx="189105" cy="149263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000" b="1"/>
          </a:p>
        </p:txBody>
      </p:sp>
      <p:grpSp>
        <p:nvGrpSpPr>
          <p:cNvPr id="18" name="Group 30"/>
          <p:cNvGrpSpPr>
            <a:grpSpLocks/>
          </p:cNvGrpSpPr>
          <p:nvPr/>
        </p:nvGrpSpPr>
        <p:grpSpPr bwMode="auto">
          <a:xfrm>
            <a:off x="822409" y="1559334"/>
            <a:ext cx="961766" cy="764755"/>
            <a:chOff x="1969" y="1904"/>
            <a:chExt cx="829" cy="871"/>
          </a:xfrm>
        </p:grpSpPr>
        <p:sp>
          <p:nvSpPr>
            <p:cNvPr id="24" name="Oval 31"/>
            <p:cNvSpPr>
              <a:spLocks noChangeArrowheads="1"/>
            </p:cNvSpPr>
            <p:nvPr/>
          </p:nvSpPr>
          <p:spPr bwMode="auto">
            <a:xfrm>
              <a:off x="2022" y="2448"/>
              <a:ext cx="776" cy="327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000" b="1"/>
            </a:p>
          </p:txBody>
        </p:sp>
        <p:sp>
          <p:nvSpPr>
            <p:cNvPr id="25" name="Oval 32"/>
            <p:cNvSpPr>
              <a:spLocks noChangeArrowheads="1"/>
            </p:cNvSpPr>
            <p:nvPr/>
          </p:nvSpPr>
          <p:spPr bwMode="auto">
            <a:xfrm>
              <a:off x="1969" y="1904"/>
              <a:ext cx="709" cy="708"/>
            </a:xfrm>
            <a:prstGeom prst="ellipse">
              <a:avLst/>
            </a:prstGeom>
            <a:gradFill rotWithShape="1">
              <a:gsLst>
                <a:gs pos="0">
                  <a:srgbClr val="6BA1C5"/>
                </a:gs>
                <a:gs pos="100000">
                  <a:srgbClr val="314A5A"/>
                </a:gs>
              </a:gsLst>
              <a:path path="rect">
                <a:fillToRect r="100000" b="100000"/>
              </a:path>
            </a:gradFill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2.</a:t>
              </a:r>
              <a:r>
                <a:rPr lang="ko-KR" altLang="en-US" sz="1000" b="1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헌혈상담</a:t>
              </a:r>
              <a:endParaRPr lang="ko-KR" altLang="en-US" sz="1000" b="1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046" y="2000"/>
              <a:ext cx="163" cy="17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000" b="1"/>
            </a:p>
          </p:txBody>
        </p:sp>
      </p:grp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945060" y="2605553"/>
            <a:ext cx="900278" cy="287113"/>
          </a:xfrm>
          <a:prstGeom prst="ellipse">
            <a:avLst/>
          </a:prstGeom>
          <a:gradFill rotWithShape="1">
            <a:gsLst>
              <a:gs pos="0">
                <a:srgbClr val="000000">
                  <a:alpha val="60001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000" b="1"/>
          </a:p>
        </p:txBody>
      </p:sp>
      <p:sp>
        <p:nvSpPr>
          <p:cNvPr id="22" name="Oval 36"/>
          <p:cNvSpPr>
            <a:spLocks noChangeArrowheads="1"/>
          </p:cNvSpPr>
          <p:nvPr/>
        </p:nvSpPr>
        <p:spPr bwMode="auto">
          <a:xfrm>
            <a:off x="912985" y="2149436"/>
            <a:ext cx="822548" cy="621638"/>
          </a:xfrm>
          <a:prstGeom prst="ellipse">
            <a:avLst/>
          </a:prstGeom>
          <a:gradFill rotWithShape="1">
            <a:gsLst>
              <a:gs pos="0">
                <a:srgbClr val="6BA1C5"/>
              </a:gs>
              <a:gs pos="100000">
                <a:srgbClr val="314A5A"/>
              </a:gs>
            </a:gsLst>
            <a:path path="rect">
              <a:fillToRect r="100000" b="100000"/>
            </a:path>
          </a:gra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ko-KR" sz="1000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1.</a:t>
            </a:r>
            <a:r>
              <a:rPr lang="ko-KR" altLang="en-US" sz="1000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헌혈기록</a:t>
            </a:r>
            <a:endParaRPr lang="en-US" altLang="ko-KR" sz="1000" b="1" dirty="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spcBef>
                <a:spcPct val="50000"/>
              </a:spcBef>
            </a:pPr>
            <a:r>
              <a:rPr lang="ko-KR" altLang="en-US" sz="1000" b="1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  카드작성</a:t>
            </a:r>
            <a:endParaRPr lang="ko-KR" altLang="en-US" sz="1000" b="1" dirty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Oval 37"/>
          <p:cNvSpPr>
            <a:spLocks noChangeArrowheads="1"/>
          </p:cNvSpPr>
          <p:nvPr/>
        </p:nvSpPr>
        <p:spPr bwMode="auto">
          <a:xfrm>
            <a:off x="972904" y="2212200"/>
            <a:ext cx="189105" cy="149263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000" b="1"/>
          </a:p>
        </p:txBody>
      </p:sp>
      <p:sp>
        <p:nvSpPr>
          <p:cNvPr id="52" name="TextBox 51"/>
          <p:cNvSpPr txBox="1"/>
          <p:nvPr/>
        </p:nvSpPr>
        <p:spPr>
          <a:xfrm>
            <a:off x="620688" y="552177"/>
            <a:ext cx="1224136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헌혈과정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0688" y="3670369"/>
            <a:ext cx="3379816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헌혈 후에는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이런점을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유의하세요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" name="Picture 38" descr="유리질감_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899592"/>
            <a:ext cx="2823377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/>
          <p:cNvGrpSpPr/>
          <p:nvPr/>
        </p:nvGrpSpPr>
        <p:grpSpPr>
          <a:xfrm>
            <a:off x="543310" y="675138"/>
            <a:ext cx="5766010" cy="8001318"/>
            <a:chOff x="543310" y="511286"/>
            <a:chExt cx="5766010" cy="8001318"/>
          </a:xfrm>
        </p:grpSpPr>
        <p:sp>
          <p:nvSpPr>
            <p:cNvPr id="11" name="직사각형 10"/>
            <p:cNvSpPr/>
            <p:nvPr/>
          </p:nvSpPr>
          <p:spPr>
            <a:xfrm>
              <a:off x="3189548" y="5461993"/>
              <a:ext cx="1285884" cy="10001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3310" y="679690"/>
              <a:ext cx="5766010" cy="783291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altLang="ko-KR" sz="1200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1000" i="1" dirty="0" smtClean="0">
                  <a:latin typeface="나눔고딕" pitchFamily="50" charset="-127"/>
                  <a:ea typeface="나눔고딕" pitchFamily="50" charset="-127"/>
                </a:rPr>
                <a:t>모든 헌혈 혈액에 대해 아래와 같은 항목의 혈액검사를 실시하고 검사에 이상이 없는  혈액만이 수혈용으로 공급됩니다</a:t>
              </a:r>
              <a:r>
                <a:rPr lang="en-US" altLang="ko-KR" sz="1000" i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</a:p>
            <a:p>
              <a:endParaRPr lang="en-US" altLang="ko-KR" sz="1000" i="1" dirty="0" smtClean="0">
                <a:latin typeface="나눔고딕" pitchFamily="50" charset="-127"/>
                <a:ea typeface="나눔고딕" pitchFamily="50" charset="-127"/>
              </a:endParaRPr>
            </a:p>
            <a:p>
              <a:endParaRPr lang="en-US" altLang="ko-KR" sz="1000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1200" b="1" dirty="0" smtClean="0">
                  <a:latin typeface="나눔고딕" pitchFamily="50" charset="-127"/>
                  <a:ea typeface="나눔고딕" pitchFamily="50" charset="-127"/>
                </a:rPr>
                <a:t>   </a:t>
              </a:r>
              <a:r>
                <a:rPr lang="ko-KR" altLang="en-US" sz="1100" b="1" dirty="0" smtClean="0">
                  <a:latin typeface="나눔고딕" pitchFamily="50" charset="-127"/>
                  <a:ea typeface="나눔고딕" pitchFamily="50" charset="-127"/>
                </a:rPr>
                <a:t>혈액형</a:t>
              </a:r>
              <a:endParaRPr lang="en-US" altLang="ko-KR" sz="11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ABO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식 혈액형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: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적혈구 표면에 존재하는 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A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항원과 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B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항원에 의해 결정되며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항원의 유무에 따라 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O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형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, A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형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,</a:t>
              </a:r>
            </a:p>
            <a:p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                        B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형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, AB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형으로 분류합니다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r>
                <a:rPr lang="en-US" altLang="ko-KR" sz="1000" dirty="0" err="1" smtClean="0">
                  <a:latin typeface="나눔고딕" pitchFamily="50" charset="-127"/>
                  <a:ea typeface="나눔고딕" pitchFamily="50" charset="-127"/>
                </a:rPr>
                <a:t>Rh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식     혈액형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: </a:t>
              </a:r>
              <a:r>
                <a:rPr lang="en-US" altLang="ko-KR" sz="1000" dirty="0" err="1" smtClean="0">
                  <a:latin typeface="나눔고딕" pitchFamily="50" charset="-127"/>
                  <a:ea typeface="나눔고딕" pitchFamily="50" charset="-127"/>
                </a:rPr>
                <a:t>Rh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혈액형 항원 중에서 가장 중요한 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D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항원의 유무에 따라 </a:t>
              </a:r>
              <a:r>
                <a:rPr lang="en-US" altLang="ko-KR" sz="1000" dirty="0" err="1" smtClean="0">
                  <a:latin typeface="나눔고딕" pitchFamily="50" charset="-127"/>
                  <a:ea typeface="나눔고딕" pitchFamily="50" charset="-127"/>
                </a:rPr>
                <a:t>Rh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양성 또는 </a:t>
              </a:r>
              <a:r>
                <a:rPr lang="en-US" altLang="ko-KR" sz="1000" dirty="0" err="1" smtClean="0">
                  <a:latin typeface="나눔고딕" pitchFamily="50" charset="-127"/>
                  <a:ea typeface="나눔고딕" pitchFamily="50" charset="-127"/>
                </a:rPr>
                <a:t>Rh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음성으로 판</a:t>
              </a:r>
              <a:endParaRPr lang="en-US" altLang="ko-KR" sz="1000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                       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정합니다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endParaRPr lang="en-US" altLang="ko-KR" sz="1000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1100" b="1" dirty="0" smtClean="0">
                  <a:latin typeface="나눔고딕" pitchFamily="50" charset="-127"/>
                  <a:ea typeface="나눔고딕" pitchFamily="50" charset="-127"/>
                </a:rPr>
                <a:t>   SUB(</a:t>
              </a:r>
              <a:r>
                <a:rPr lang="ko-KR" altLang="en-US" sz="1100" b="1" dirty="0" smtClean="0">
                  <a:latin typeface="나눔고딕" pitchFamily="50" charset="-127"/>
                  <a:ea typeface="나눔고딕" pitchFamily="50" charset="-127"/>
                </a:rPr>
                <a:t>혈액형 아형</a:t>
              </a:r>
              <a:r>
                <a:rPr lang="en-US" altLang="ko-KR" sz="1100" b="1" dirty="0" smtClean="0">
                  <a:latin typeface="나눔고딕" pitchFamily="50" charset="-127"/>
                  <a:ea typeface="나눔고딕" pitchFamily="50" charset="-127"/>
                </a:rPr>
                <a:t>)</a:t>
              </a:r>
            </a:p>
            <a:p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혈액형을 결정짓는 </a:t>
              </a:r>
              <a:r>
                <a:rPr lang="ko-KR" altLang="en-US" sz="1000" dirty="0" err="1" smtClean="0">
                  <a:latin typeface="나눔고딕" pitchFamily="50" charset="-127"/>
                  <a:ea typeface="나눔고딕" pitchFamily="50" charset="-127"/>
                </a:rPr>
                <a:t>적혈구막의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 항원이 정상과 구조적 또는 양적 차이를 보이는지 알아보는 검사입니다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아형은 대부분 유전적 요인에 의하며 일상생활에는 영향이 없습니다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endParaRPr lang="en-US" altLang="ko-KR" sz="1000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1100" b="1" dirty="0" smtClean="0">
                  <a:latin typeface="나눔고딕" pitchFamily="50" charset="-127"/>
                  <a:ea typeface="나눔고딕" pitchFamily="50" charset="-127"/>
                </a:rPr>
                <a:t>   ABS(</a:t>
              </a:r>
              <a:r>
                <a:rPr lang="ko-KR" altLang="en-US" sz="1100" b="1" dirty="0" err="1" smtClean="0">
                  <a:latin typeface="나눔고딕" pitchFamily="50" charset="-127"/>
                  <a:ea typeface="나눔고딕" pitchFamily="50" charset="-127"/>
                </a:rPr>
                <a:t>비예기항체</a:t>
              </a:r>
              <a:r>
                <a:rPr lang="en-US" altLang="ko-KR" sz="1100" b="1" dirty="0" smtClean="0">
                  <a:latin typeface="나눔고딕" pitchFamily="50" charset="-127"/>
                  <a:ea typeface="나눔고딕" pitchFamily="50" charset="-127"/>
                </a:rPr>
                <a:t>)</a:t>
              </a:r>
            </a:p>
            <a:p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적혈구 항원에 대한 </a:t>
              </a:r>
              <a:r>
                <a:rPr lang="ko-KR" altLang="en-US" sz="1000" dirty="0" err="1" smtClean="0">
                  <a:latin typeface="나눔고딕" pitchFamily="50" charset="-127"/>
                  <a:ea typeface="나눔고딕" pitchFamily="50" charset="-127"/>
                </a:rPr>
                <a:t>비예기항체가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 존재하는지 알아보는 검사로 </a:t>
              </a:r>
              <a:r>
                <a:rPr lang="ko-KR" altLang="en-US" sz="1000" dirty="0" err="1" smtClean="0">
                  <a:latin typeface="나눔고딕" pitchFamily="50" charset="-127"/>
                  <a:ea typeface="나눔고딕" pitchFamily="50" charset="-127"/>
                </a:rPr>
                <a:t>비예기항체는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 수혈 시 용혈성 수혈부작용을 일으킬 수 있습니다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endParaRPr lang="en-US" altLang="ko-KR" sz="1000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1100" b="1" dirty="0" smtClean="0">
                  <a:latin typeface="나눔고딕" pitchFamily="50" charset="-127"/>
                  <a:ea typeface="나눔고딕" pitchFamily="50" charset="-127"/>
                </a:rPr>
                <a:t>   B</a:t>
              </a:r>
              <a:r>
                <a:rPr lang="ko-KR" altLang="en-US" sz="1100" b="1" dirty="0" err="1" smtClean="0">
                  <a:latin typeface="나눔고딕" pitchFamily="50" charset="-127"/>
                  <a:ea typeface="나눔고딕" pitchFamily="50" charset="-127"/>
                </a:rPr>
                <a:t>형간염</a:t>
              </a:r>
              <a:r>
                <a:rPr lang="ko-KR" altLang="en-US" sz="1100" b="1" dirty="0" smtClean="0">
                  <a:latin typeface="나눔고딕" pitchFamily="50" charset="-127"/>
                  <a:ea typeface="나눔고딕" pitchFamily="50" charset="-127"/>
                </a:rPr>
                <a:t> 바이러스 항원</a:t>
              </a:r>
              <a:endParaRPr lang="en-US" altLang="ko-KR" sz="11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B</a:t>
              </a:r>
              <a:r>
                <a:rPr lang="ko-KR" altLang="en-US" sz="1000" dirty="0" err="1" smtClean="0">
                  <a:latin typeface="나눔고딕" pitchFamily="50" charset="-127"/>
                  <a:ea typeface="나눔고딕" pitchFamily="50" charset="-127"/>
                </a:rPr>
                <a:t>형간염을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 일으키는 바이러스에 감염되어 있는지 알아보는 검사입니다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. B</a:t>
              </a:r>
              <a:r>
                <a:rPr lang="ko-KR" altLang="en-US" sz="1000" dirty="0" err="1" smtClean="0">
                  <a:latin typeface="나눔고딕" pitchFamily="50" charset="-127"/>
                  <a:ea typeface="나눔고딕" pitchFamily="50" charset="-127"/>
                </a:rPr>
                <a:t>형간염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 바이러스로 인하여 급성 간염이 발병하면 대부분 회복하지만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, 5%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미만에서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만성간염으로 진행됩니다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endParaRPr lang="en-US" altLang="ko-KR" sz="1000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1100" b="1" dirty="0" smtClean="0">
                  <a:latin typeface="나눔고딕" pitchFamily="50" charset="-127"/>
                  <a:ea typeface="나눔고딕" pitchFamily="50" charset="-127"/>
                </a:rPr>
                <a:t>   C</a:t>
              </a:r>
              <a:r>
                <a:rPr lang="ko-KR" altLang="en-US" sz="1100" b="1" dirty="0" err="1" smtClean="0">
                  <a:latin typeface="나눔고딕" pitchFamily="50" charset="-127"/>
                  <a:ea typeface="나눔고딕" pitchFamily="50" charset="-127"/>
                </a:rPr>
                <a:t>형간염</a:t>
              </a:r>
              <a:r>
                <a:rPr lang="ko-KR" altLang="en-US" sz="1100" b="1" dirty="0" smtClean="0">
                  <a:latin typeface="나눔고딕" pitchFamily="50" charset="-127"/>
                  <a:ea typeface="나눔고딕" pitchFamily="50" charset="-127"/>
                </a:rPr>
                <a:t> 바이러스 항체</a:t>
              </a:r>
              <a:endParaRPr lang="en-US" altLang="ko-KR" sz="11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C</a:t>
              </a:r>
              <a:r>
                <a:rPr lang="ko-KR" altLang="en-US" sz="1000" dirty="0" err="1" smtClean="0">
                  <a:latin typeface="나눔고딕" pitchFamily="50" charset="-127"/>
                  <a:ea typeface="나눔고딕" pitchFamily="50" charset="-127"/>
                </a:rPr>
                <a:t>형간염을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 일으키는 바이러스에 감염되어 있는지 알아보는 검사입니다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. C</a:t>
              </a:r>
              <a:r>
                <a:rPr lang="ko-KR" altLang="en-US" sz="1000" dirty="0" err="1" smtClean="0">
                  <a:latin typeface="나눔고딕" pitchFamily="50" charset="-127"/>
                  <a:ea typeface="나눔고딕" pitchFamily="50" charset="-127"/>
                </a:rPr>
                <a:t>형간염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 바이러스로 인하여 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C</a:t>
              </a:r>
              <a:r>
                <a:rPr lang="ko-KR" altLang="en-US" sz="1000" dirty="0" err="1" smtClean="0">
                  <a:latin typeface="나눔고딕" pitchFamily="50" charset="-127"/>
                  <a:ea typeface="나눔고딕" pitchFamily="50" charset="-127"/>
                </a:rPr>
                <a:t>형간염은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70%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정도가 만성간염으로 진행됩니다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endParaRPr lang="en-US" altLang="ko-KR" sz="1000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1100" b="1" dirty="0" smtClean="0">
                  <a:latin typeface="나눔고딕" pitchFamily="50" charset="-127"/>
                  <a:ea typeface="나눔고딕" pitchFamily="50" charset="-127"/>
                </a:rPr>
                <a:t>   HTLV</a:t>
              </a:r>
              <a:r>
                <a:rPr lang="ko-KR" altLang="en-US" sz="1100" b="1" dirty="0" smtClean="0">
                  <a:latin typeface="나눔고딕" pitchFamily="50" charset="-127"/>
                  <a:ea typeface="나눔고딕" pitchFamily="50" charset="-127"/>
                </a:rPr>
                <a:t>항체</a:t>
              </a:r>
              <a:endParaRPr lang="en-US" altLang="ko-KR" sz="11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인체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T</a:t>
              </a:r>
              <a:r>
                <a:rPr lang="ko-KR" altLang="en-US" sz="1000" dirty="0" err="1" smtClean="0">
                  <a:latin typeface="나눔고딕" pitchFamily="50" charset="-127"/>
                  <a:ea typeface="나눔고딕" pitchFamily="50" charset="-127"/>
                </a:rPr>
                <a:t>림프영양성바이러스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(Human T-cell </a:t>
              </a:r>
              <a:r>
                <a:rPr lang="en-US" altLang="ko-KR" sz="1000" dirty="0" err="1" smtClean="0">
                  <a:latin typeface="나눔고딕" pitchFamily="50" charset="-127"/>
                  <a:ea typeface="나눔고딕" pitchFamily="50" charset="-127"/>
                </a:rPr>
                <a:t>Lymphotropic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 Virus: HTLV)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에  감염되어 있는지 알아보는 검사입니다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. HTLV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는 사람의 림프구 중 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T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세포를 선택적으로 감염시켜 수십 년이 지난 후에 약 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2~5%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정도에서 신경질환이나 백혈병과 같은 질병을 유발할 수 있습니다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endParaRPr lang="en-US" altLang="ko-KR" sz="1000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1100" b="1" dirty="0" smtClean="0">
                  <a:latin typeface="나눔고딕" pitchFamily="50" charset="-127"/>
                  <a:ea typeface="나눔고딕" pitchFamily="50" charset="-127"/>
                </a:rPr>
                <a:t>   매독항체</a:t>
              </a:r>
              <a:endParaRPr lang="en-US" altLang="ko-KR" sz="11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매독에 감염되어 있는지 알아보는 검사입니다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현재 감염 또는 과거 감염 경력이 있거나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자가 면역질환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임신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약물복용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각종 세균 및 바이러스 감염 등에 의한 거짓양성일 가능성이 있습니다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endParaRPr lang="en-US" altLang="ko-KR" sz="1000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1100" b="1" dirty="0" smtClean="0">
                  <a:latin typeface="나눔고딕" pitchFamily="50" charset="-127"/>
                  <a:ea typeface="나눔고딕" pitchFamily="50" charset="-127"/>
                </a:rPr>
                <a:t>   ALT(</a:t>
              </a:r>
              <a:r>
                <a:rPr lang="ko-KR" altLang="en-US" sz="1100" b="1" dirty="0" err="1" smtClean="0">
                  <a:latin typeface="나눔고딕" pitchFamily="50" charset="-127"/>
                  <a:ea typeface="나눔고딕" pitchFamily="50" charset="-127"/>
                </a:rPr>
                <a:t>간기능</a:t>
              </a:r>
              <a:r>
                <a:rPr lang="ko-KR" altLang="en-US" sz="1100" b="1" dirty="0" smtClean="0">
                  <a:latin typeface="나눔고딕" pitchFamily="50" charset="-127"/>
                  <a:ea typeface="나눔고딕" pitchFamily="50" charset="-127"/>
                </a:rPr>
                <a:t> 검사</a:t>
              </a:r>
              <a:r>
                <a:rPr lang="en-US" altLang="ko-KR" sz="1100" b="1" dirty="0" smtClean="0">
                  <a:latin typeface="나눔고딕" pitchFamily="50" charset="-127"/>
                  <a:ea typeface="나눔고딕" pitchFamily="50" charset="-127"/>
                </a:rPr>
                <a:t>)</a:t>
              </a:r>
            </a:p>
            <a:p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ALT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는 간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신장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심장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근육에 있는 효소로 간에 가장 많은 양이 존재합니다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간세포 손상에 예민하게 반응하여 증가하기 때문에 간질환의 지표로 사용됩니다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endParaRPr lang="en-US" altLang="ko-KR" sz="1000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1100" b="1" dirty="0" smtClean="0">
                  <a:latin typeface="나눔고딕" pitchFamily="50" charset="-127"/>
                  <a:ea typeface="나눔고딕" pitchFamily="50" charset="-127"/>
                </a:rPr>
                <a:t>   </a:t>
              </a:r>
              <a:r>
                <a:rPr lang="ko-KR" altLang="en-US" sz="1100" b="1" dirty="0" err="1" smtClean="0">
                  <a:latin typeface="나눔고딕" pitchFamily="50" charset="-127"/>
                  <a:ea typeface="나눔고딕" pitchFamily="50" charset="-127"/>
                </a:rPr>
                <a:t>총단백</a:t>
              </a:r>
              <a:endParaRPr lang="en-US" altLang="ko-KR" sz="11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500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종류 이상으로 구성된 단백질은 우리 몸에서 여러 가지 물질의 운반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철분대사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면역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혈액응고 등 중요한 역할을 하며 전반적인 건강 상태를 나타냅니다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endParaRPr lang="en-US" altLang="ko-KR" sz="1000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1100" b="1" dirty="0" smtClean="0">
                  <a:latin typeface="나눔고딕" pitchFamily="50" charset="-127"/>
                  <a:ea typeface="나눔고딕" pitchFamily="50" charset="-127"/>
                </a:rPr>
                <a:t>   핵산증폭검사</a:t>
              </a:r>
              <a:endParaRPr lang="en-US" altLang="ko-KR" sz="11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핵산증폭검사는 혈액 내 바이러스에서 직접 핵산을 분리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증폭하여 그 감염여부를 확인하는 방법입니다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 기존 효소면역측정법에 비하여 항체 </a:t>
              </a:r>
              <a:r>
                <a:rPr lang="ko-KR" altLang="en-US" sz="1000" dirty="0" err="1" smtClean="0">
                  <a:latin typeface="나눔고딕" pitchFamily="50" charset="-127"/>
                  <a:ea typeface="나눔고딕" pitchFamily="50" charset="-127"/>
                </a:rPr>
                <a:t>미형성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 기간을 단축하여 조기에 바이러스 감염 여부를 진단할 수 있는 방법으로 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B</a:t>
              </a:r>
              <a:r>
                <a:rPr lang="ko-KR" altLang="en-US" sz="1000" dirty="0" err="1" smtClean="0">
                  <a:latin typeface="나눔고딕" pitchFamily="50" charset="-127"/>
                  <a:ea typeface="나눔고딕" pitchFamily="50" charset="-127"/>
                </a:rPr>
                <a:t>형간염검사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, C</a:t>
              </a:r>
              <a:r>
                <a:rPr lang="ko-KR" altLang="en-US" sz="1000" dirty="0" err="1" smtClean="0">
                  <a:latin typeface="나눔고딕" pitchFamily="50" charset="-127"/>
                  <a:ea typeface="나눔고딕" pitchFamily="50" charset="-127"/>
                </a:rPr>
                <a:t>형간염검사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 등을 실시하고 있습니다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endParaRPr lang="en-US" altLang="ko-KR" sz="10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0688" y="511286"/>
              <a:ext cx="1440160" cy="3385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itchFamily="50" charset="-127"/>
                  <a:ea typeface="나눔고딕 ExtraBold" pitchFamily="50" charset="-127"/>
                </a:rPr>
                <a:t>혈액검사항목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pic>
          <p:nvPicPr>
            <p:cNvPr id="1029" name="Picture 5" descr="C:\Users\이명주\AppData\Local\Microsoft\Windows\Temporary Internet Files\Content.IE5\369OQ5LS\MP900433140[1]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004" y="1542548"/>
              <a:ext cx="172700" cy="147864"/>
            </a:xfrm>
            <a:prstGeom prst="rect">
              <a:avLst/>
            </a:prstGeom>
            <a:noFill/>
          </p:spPr>
        </p:pic>
        <p:pic>
          <p:nvPicPr>
            <p:cNvPr id="16" name="Picture 5" descr="C:\Users\이명주\AppData\Local\Microsoft\Windows\Temporary Internet Files\Content.IE5\369OQ5LS\MP900433140[1]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3406" y="2478652"/>
              <a:ext cx="172700" cy="147864"/>
            </a:xfrm>
            <a:prstGeom prst="rect">
              <a:avLst/>
            </a:prstGeom>
            <a:noFill/>
          </p:spPr>
        </p:pic>
        <p:pic>
          <p:nvPicPr>
            <p:cNvPr id="17" name="Picture 5" descr="C:\Users\이명주\AppData\Local\Microsoft\Windows\Temporary Internet Files\Content.IE5\369OQ5LS\MP900433140[1]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0429" y="3099726"/>
              <a:ext cx="172700" cy="147864"/>
            </a:xfrm>
            <a:prstGeom prst="rect">
              <a:avLst/>
            </a:prstGeom>
            <a:noFill/>
          </p:spPr>
        </p:pic>
        <p:pic>
          <p:nvPicPr>
            <p:cNvPr id="18" name="Picture 5" descr="C:\Users\이명주\AppData\Local\Microsoft\Windows\Temporary Internet Files\Content.IE5\369OQ5LS\MP900433140[1]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0429" y="3724648"/>
              <a:ext cx="172700" cy="147864"/>
            </a:xfrm>
            <a:prstGeom prst="rect">
              <a:avLst/>
            </a:prstGeom>
            <a:noFill/>
          </p:spPr>
        </p:pic>
        <p:pic>
          <p:nvPicPr>
            <p:cNvPr id="19" name="Picture 5" descr="C:\Users\이명주\AppData\Local\Microsoft\Windows\Temporary Internet Files\Content.IE5\369OQ5LS\MP900433140[1]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0429" y="4361145"/>
              <a:ext cx="172700" cy="147864"/>
            </a:xfrm>
            <a:prstGeom prst="rect">
              <a:avLst/>
            </a:prstGeom>
            <a:noFill/>
          </p:spPr>
        </p:pic>
        <p:pic>
          <p:nvPicPr>
            <p:cNvPr id="20" name="Picture 5" descr="C:\Users\이명주\AppData\Local\Microsoft\Windows\Temporary Internet Files\Content.IE5\369OQ5LS\MP900433140[1]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3405" y="4971934"/>
              <a:ext cx="172700" cy="147864"/>
            </a:xfrm>
            <a:prstGeom prst="rect">
              <a:avLst/>
            </a:prstGeom>
            <a:noFill/>
          </p:spPr>
        </p:pic>
        <p:pic>
          <p:nvPicPr>
            <p:cNvPr id="21" name="Picture 5" descr="C:\Users\이명주\AppData\Local\Microsoft\Windows\Temporary Internet Files\Content.IE5\369OQ5LS\MP900433140[1]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0429" y="5752447"/>
              <a:ext cx="172700" cy="147864"/>
            </a:xfrm>
            <a:prstGeom prst="rect">
              <a:avLst/>
            </a:prstGeom>
            <a:noFill/>
          </p:spPr>
        </p:pic>
        <p:pic>
          <p:nvPicPr>
            <p:cNvPr id="22" name="Picture 5" descr="C:\Users\이명주\AppData\Local\Microsoft\Windows\Temporary Internet Files\Content.IE5\369OQ5LS\MP900433140[1]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0429" y="6377369"/>
              <a:ext cx="172700" cy="147864"/>
            </a:xfrm>
            <a:prstGeom prst="rect">
              <a:avLst/>
            </a:prstGeom>
            <a:noFill/>
          </p:spPr>
        </p:pic>
        <p:pic>
          <p:nvPicPr>
            <p:cNvPr id="23" name="Picture 5" descr="C:\Users\이명주\AppData\Local\Microsoft\Windows\Temporary Internet Files\Content.IE5\369OQ5LS\MP900433140[1]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0429" y="6999733"/>
              <a:ext cx="172700" cy="147864"/>
            </a:xfrm>
            <a:prstGeom prst="rect">
              <a:avLst/>
            </a:prstGeom>
            <a:noFill/>
          </p:spPr>
        </p:pic>
        <p:pic>
          <p:nvPicPr>
            <p:cNvPr id="24" name="Picture 5" descr="C:\Users\이명주\AppData\Local\Microsoft\Windows\Temporary Internet Files\Content.IE5\369OQ5LS\MP900433140[1]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0429" y="7621510"/>
              <a:ext cx="172700" cy="14786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04664" y="4499992"/>
            <a:ext cx="2088232" cy="3323987"/>
          </a:xfrm>
          <a:prstGeom prst="rect">
            <a:avLst/>
          </a:prstGeom>
          <a:solidFill>
            <a:srgbClr val="92D050">
              <a:alpha val="4902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1.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남성용화장품</a:t>
            </a:r>
            <a:endParaRPr lang="en-US" altLang="ko-KR" sz="14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1400" dirty="0" err="1" smtClean="0">
                <a:latin typeface="나눔고딕 ExtraBold" pitchFamily="50" charset="-127"/>
                <a:ea typeface="나눔고딕 ExtraBold" pitchFamily="50" charset="-127"/>
              </a:rPr>
              <a:t>롯데리아햄버거교환권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여행용세트</a:t>
            </a:r>
            <a:endParaRPr lang="en-US" altLang="ko-KR" sz="14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4. </a:t>
            </a:r>
            <a:r>
              <a:rPr lang="en-US" altLang="ko-KR" sz="1200" dirty="0" smtClean="0">
                <a:latin typeface="나눔고딕 ExtraBold" pitchFamily="50" charset="-127"/>
                <a:ea typeface="나눔고딕 ExtraBold" pitchFamily="50" charset="-127"/>
              </a:rPr>
              <a:t>SPC</a:t>
            </a:r>
            <a:r>
              <a:rPr lang="ko-KR" altLang="en-US" sz="1200" dirty="0" smtClean="0">
                <a:latin typeface="나눔고딕 ExtraBold" pitchFamily="50" charset="-127"/>
                <a:ea typeface="나눔고딕 ExtraBold" pitchFamily="50" charset="-127"/>
              </a:rPr>
              <a:t>상품권</a:t>
            </a:r>
            <a:r>
              <a:rPr lang="en-US" altLang="ko-KR" sz="1200" dirty="0" smtClean="0">
                <a:latin typeface="나눔고딕 ExtraBold" pitchFamily="50" charset="-127"/>
                <a:ea typeface="나눔고딕 ExtraBold" pitchFamily="50" charset="-127"/>
              </a:rPr>
              <a:t>(3,500</a:t>
            </a:r>
            <a:r>
              <a:rPr lang="ko-KR" altLang="en-US" sz="1200" dirty="0" smtClean="0">
                <a:latin typeface="나눔고딕 ExtraBold" pitchFamily="50" charset="-127"/>
                <a:ea typeface="나눔고딕 ExtraBold" pitchFamily="50" charset="-127"/>
              </a:rPr>
              <a:t>원상당</a:t>
            </a:r>
            <a:r>
              <a:rPr lang="en-US" altLang="ko-KR" sz="12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5. </a:t>
            </a:r>
            <a:r>
              <a:rPr lang="ko-KR" altLang="en-US" sz="1400" dirty="0" err="1" smtClean="0">
                <a:latin typeface="나눔고딕 ExtraBold" pitchFamily="50" charset="-127"/>
                <a:ea typeface="나눔고딕 ExtraBold" pitchFamily="50" charset="-127"/>
              </a:rPr>
              <a:t>기부권</a:t>
            </a:r>
            <a:endParaRPr lang="en-US" altLang="ko-KR" sz="14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6. </a:t>
            </a:r>
            <a:r>
              <a:rPr lang="ko-KR" altLang="en-US" sz="1400" dirty="0" err="1" smtClean="0">
                <a:latin typeface="나눔고딕 ExtraBold" pitchFamily="50" charset="-127"/>
                <a:ea typeface="나눔고딕 ExtraBold" pitchFamily="50" charset="-127"/>
              </a:rPr>
              <a:t>손톱깍이세트</a:t>
            </a:r>
            <a:endParaRPr lang="en-US" altLang="ko-KR" sz="14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7. </a:t>
            </a:r>
            <a:r>
              <a:rPr lang="ko-KR" altLang="en-US" sz="1400" dirty="0" err="1" smtClean="0">
                <a:latin typeface="나눔고딕 ExtraBold" pitchFamily="50" charset="-127"/>
                <a:ea typeface="나눔고딕 ExtraBold" pitchFamily="50" charset="-127"/>
              </a:rPr>
              <a:t>목걸이형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카드지갑</a:t>
            </a:r>
            <a:endParaRPr lang="en-US" altLang="ko-KR" sz="14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8. CGV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영화관람권</a:t>
            </a:r>
            <a:endParaRPr lang="en-US" altLang="ko-KR" sz="14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80" y="821574"/>
            <a:ext cx="5760640" cy="3554819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buAutoNum type="arabicPeriod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나이 및 체중이 헌혈 기준에 적합하신가요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?</a:t>
            </a:r>
          </a:p>
          <a:p>
            <a:pPr marL="228600" indent="-228600">
              <a:buAutoNum type="arabicPeriod"/>
            </a:pPr>
            <a:endParaRPr lang="en-US" altLang="ko-KR" sz="3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/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     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나이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: 320ml –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만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16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세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~ 69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세 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/  400ml –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만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17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세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~ 69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세</a:t>
            </a:r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/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       * 65</a:t>
            </a:r>
            <a:r>
              <a:rPr lang="ko-KR" altLang="en-US" sz="1100" dirty="0" smtClean="0">
                <a:latin typeface="나눔고딕" pitchFamily="50" charset="-127"/>
                <a:ea typeface="나눔고딕" pitchFamily="50" charset="-127"/>
              </a:rPr>
              <a:t>세 이상인 사람은 </a:t>
            </a:r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60~64</a:t>
            </a:r>
            <a:r>
              <a:rPr lang="ko-KR" altLang="en-US" sz="1100" dirty="0" smtClean="0">
                <a:latin typeface="나눔고딕" pitchFamily="50" charset="-127"/>
                <a:ea typeface="나눔고딕" pitchFamily="50" charset="-127"/>
              </a:rPr>
              <a:t>세까지 헌혈 경험이 있는 경우에 한함</a:t>
            </a:r>
            <a:endParaRPr lang="en-US" altLang="ko-KR" sz="11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/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     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몸무게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남자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50kg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이상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여자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45kg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이상</a:t>
            </a:r>
          </a:p>
          <a:p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       * </a:t>
            </a:r>
            <a:r>
              <a:rPr lang="ko-KR" altLang="en-US" sz="1100" dirty="0" smtClean="0">
                <a:latin typeface="나눔고딕" pitchFamily="50" charset="-127"/>
                <a:ea typeface="나눔고딕" pitchFamily="50" charset="-127"/>
              </a:rPr>
              <a:t>단</a:t>
            </a:r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100" dirty="0" smtClean="0">
                <a:latin typeface="나눔고딕" pitchFamily="50" charset="-127"/>
                <a:ea typeface="나눔고딕" pitchFamily="50" charset="-127"/>
              </a:rPr>
              <a:t>헌혈 시 옷 무게를 감안하여 실측 시 </a:t>
            </a:r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2kg</a:t>
            </a:r>
            <a:r>
              <a:rPr lang="ko-KR" altLang="en-US" sz="1100" dirty="0" smtClean="0">
                <a:latin typeface="나눔고딕" pitchFamily="50" charset="-127"/>
                <a:ea typeface="나눔고딕" pitchFamily="50" charset="-127"/>
              </a:rPr>
              <a:t>정도 더할 수 있음</a:t>
            </a:r>
            <a:endParaRPr lang="en-US" altLang="ko-KR" sz="11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     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혈액비중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: 1.053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이상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혈색소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12.5g/dl)</a:t>
            </a:r>
          </a:p>
          <a:p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     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다음 헌혈 가능일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: 2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개월 후 같은 날짜</a:t>
            </a:r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/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     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소요시간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약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30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분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휴식시간 포함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228600" indent="-228600"/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     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연간 </a:t>
            </a:r>
            <a:r>
              <a:rPr lang="ko-KR" altLang="en-US" sz="1100" b="1" dirty="0" err="1" smtClean="0">
                <a:latin typeface="나눔고딕" pitchFamily="50" charset="-127"/>
                <a:ea typeface="나눔고딕" pitchFamily="50" charset="-127"/>
              </a:rPr>
              <a:t>전혈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 헌혈 가능 횟수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연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회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100" b="1" dirty="0" smtClean="0">
                <a:latin typeface="나눔고딕" pitchFamily="50" charset="-127"/>
                <a:ea typeface="나눔고딕" pitchFamily="50" charset="-127"/>
              </a:rPr>
              <a:t>헌혈일 기준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228600" indent="-228600"/>
            <a:endParaRPr lang="en-US" altLang="ko-KR" sz="3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오늘 몸 상태가 좋으세요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?</a:t>
            </a:r>
          </a:p>
          <a:p>
            <a:endParaRPr lang="en-US" altLang="ko-KR" sz="3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      </a:t>
            </a:r>
            <a:r>
              <a:rPr lang="ko-KR" altLang="en-US" sz="1100" dirty="0" smtClean="0">
                <a:latin typeface="나눔고딕" pitchFamily="50" charset="-127"/>
                <a:ea typeface="나눔고딕" pitchFamily="50" charset="-127"/>
              </a:rPr>
              <a:t>공복</a:t>
            </a:r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100" dirty="0" smtClean="0">
                <a:latin typeface="나눔고딕" pitchFamily="50" charset="-127"/>
                <a:ea typeface="나눔고딕" pitchFamily="50" charset="-127"/>
              </a:rPr>
              <a:t>수면부족</a:t>
            </a:r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100" dirty="0" smtClean="0">
                <a:latin typeface="나눔고딕" pitchFamily="50" charset="-127"/>
                <a:ea typeface="나눔고딕" pitchFamily="50" charset="-127"/>
              </a:rPr>
              <a:t>과음</a:t>
            </a:r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100" dirty="0" smtClean="0">
                <a:latin typeface="나눔고딕" pitchFamily="50" charset="-127"/>
                <a:ea typeface="나눔고딕" pitchFamily="50" charset="-127"/>
              </a:rPr>
              <a:t>발열</a:t>
            </a:r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100" dirty="0" smtClean="0">
                <a:latin typeface="나눔고딕" pitchFamily="50" charset="-127"/>
                <a:ea typeface="나눔고딕" pitchFamily="50" charset="-127"/>
              </a:rPr>
              <a:t>피곤 시 헌혈이 어려울 수도 있습니다</a:t>
            </a:r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en-US" altLang="ko-KR" sz="3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질병을 앓은 적이 있거나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복용하는 약물이 있나요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?</a:t>
            </a:r>
          </a:p>
          <a:p>
            <a:endParaRPr lang="en-US" altLang="ko-KR" sz="3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      </a:t>
            </a:r>
            <a:r>
              <a:rPr lang="ko-KR" altLang="en-US" sz="1100" dirty="0" err="1" smtClean="0">
                <a:latin typeface="나눔고딕" pitchFamily="50" charset="-127"/>
                <a:ea typeface="나눔고딕" pitchFamily="50" charset="-127"/>
              </a:rPr>
              <a:t>감염병</a:t>
            </a:r>
            <a:r>
              <a:rPr lang="ko-KR" altLang="en-US" sz="1100" dirty="0" smtClean="0">
                <a:latin typeface="나눔고딕" pitchFamily="50" charset="-127"/>
                <a:ea typeface="나눔고딕" pitchFamily="50" charset="-127"/>
              </a:rPr>
              <a:t> 등 질환을 앓거나 약을 복용한 적이 있는 경우 수혈자의 건강에 영향을 </a:t>
            </a:r>
            <a:endParaRPr lang="en-US" altLang="ko-KR" sz="11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      </a:t>
            </a:r>
            <a:r>
              <a:rPr lang="ko-KR" altLang="en-US" sz="1100" dirty="0" smtClean="0">
                <a:latin typeface="나눔고딕" pitchFamily="50" charset="-127"/>
                <a:ea typeface="나눔고딕" pitchFamily="50" charset="-127"/>
              </a:rPr>
              <a:t>미칠 수 있으므로 꼭 문진간호사와 상담해 주세요</a:t>
            </a:r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!</a:t>
            </a:r>
          </a:p>
          <a:p>
            <a:endParaRPr lang="en-US" altLang="ko-KR" sz="3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신분증을 준비해 주세요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!</a:t>
            </a:r>
          </a:p>
          <a:p>
            <a:endParaRPr lang="en-US" altLang="ko-KR" sz="3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      </a:t>
            </a:r>
            <a:r>
              <a:rPr lang="ko-KR" altLang="en-US" sz="1100" dirty="0" smtClean="0">
                <a:latin typeface="나눔고딕" pitchFamily="50" charset="-127"/>
                <a:ea typeface="나눔고딕" pitchFamily="50" charset="-127"/>
              </a:rPr>
              <a:t>주민등록증</a:t>
            </a:r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100" dirty="0" smtClean="0">
                <a:latin typeface="나눔고딕" pitchFamily="50" charset="-127"/>
                <a:ea typeface="나눔고딕" pitchFamily="50" charset="-127"/>
              </a:rPr>
              <a:t>운전면허증</a:t>
            </a:r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100" dirty="0" smtClean="0">
                <a:latin typeface="나눔고딕" pitchFamily="50" charset="-127"/>
                <a:ea typeface="나눔고딕" pitchFamily="50" charset="-127"/>
              </a:rPr>
              <a:t>여권</a:t>
            </a:r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100" dirty="0" smtClean="0">
                <a:latin typeface="나눔고딕" pitchFamily="50" charset="-127"/>
                <a:ea typeface="나눔고딕" pitchFamily="50" charset="-127"/>
              </a:rPr>
              <a:t>등 </a:t>
            </a:r>
            <a:r>
              <a:rPr lang="ko-KR" altLang="en-US" sz="1100" b="1" u="sng" dirty="0" smtClean="0">
                <a:latin typeface="나눔고딕" pitchFamily="50" charset="-127"/>
                <a:ea typeface="나눔고딕" pitchFamily="50" charset="-127"/>
              </a:rPr>
              <a:t>사진이</a:t>
            </a:r>
            <a:r>
              <a:rPr lang="en-US" altLang="ko-KR" sz="1100" b="1" u="sng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b="1" u="sng" dirty="0" smtClean="0">
                <a:latin typeface="나눔고딕" pitchFamily="50" charset="-127"/>
                <a:ea typeface="나눔고딕" pitchFamily="50" charset="-127"/>
              </a:rPr>
              <a:t>부착되어 있고 이름 혹은 주민등록번호가 있는 것  </a:t>
            </a:r>
            <a:endParaRPr lang="en-US" altLang="ko-KR" sz="1100" b="1" u="sng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      </a:t>
            </a:r>
            <a:r>
              <a:rPr lang="ko-KR" altLang="en-US" sz="1100" dirty="0" smtClean="0">
                <a:latin typeface="나눔고딕" pitchFamily="50" charset="-127"/>
                <a:ea typeface="나눔고딕" pitchFamily="50" charset="-127"/>
              </a:rPr>
              <a:t>으로</a:t>
            </a:r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dirty="0" smtClean="0">
                <a:latin typeface="나눔고딕" pitchFamily="50" charset="-127"/>
                <a:ea typeface="나눔고딕" pitchFamily="50" charset="-127"/>
              </a:rPr>
              <a:t>준비해 주세요</a:t>
            </a:r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688" y="629594"/>
            <a:ext cx="3522692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당신도 헌혈에 참여할 수 있습니다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!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664" y="8676456"/>
            <a:ext cx="5035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나눔고딕 ExtraBold" pitchFamily="50" charset="-127"/>
                <a:ea typeface="나눔고딕 ExtraBold" pitchFamily="50" charset="-127"/>
              </a:rPr>
              <a:t>* </a:t>
            </a:r>
            <a:r>
              <a:rPr lang="ko-KR" altLang="en-US" sz="1000" dirty="0" smtClean="0">
                <a:latin typeface="나눔고딕 ExtraBold" pitchFamily="50" charset="-127"/>
                <a:ea typeface="나눔고딕 ExtraBold" pitchFamily="50" charset="-127"/>
              </a:rPr>
              <a:t>위 종류 중 </a:t>
            </a:r>
            <a:r>
              <a:rPr lang="en-US" altLang="ko-KR" sz="1000" dirty="0" smtClean="0"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1000" dirty="0" smtClean="0">
                <a:latin typeface="나눔고딕 ExtraBold" pitchFamily="50" charset="-127"/>
                <a:ea typeface="나눔고딕 ExtraBold" pitchFamily="50" charset="-127"/>
              </a:rPr>
              <a:t>개 선택이며</a:t>
            </a:r>
            <a:r>
              <a:rPr lang="en-US" altLang="ko-KR" sz="1000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000" dirty="0" smtClean="0">
                <a:latin typeface="나눔고딕 ExtraBold" pitchFamily="50" charset="-127"/>
                <a:ea typeface="나눔고딕 ExtraBold" pitchFamily="50" charset="-127"/>
              </a:rPr>
              <a:t>기념품은 사정에 따라 변경될 수도 있습니다</a:t>
            </a:r>
            <a:r>
              <a:rPr lang="en-US" altLang="ko-KR" sz="100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10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 flipH="1">
            <a:off x="4589754" y="4670297"/>
            <a:ext cx="207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rgbClr val="0033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92896" y="5605991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dirty="0" smtClean="0">
              <a:ln>
                <a:solidFill>
                  <a:schemeClr val="bg1"/>
                </a:solidFill>
              </a:ln>
              <a:solidFill>
                <a:srgbClr val="0033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endParaRPr lang="ko-KR" altLang="en-US" sz="1200" dirty="0">
              <a:ln>
                <a:solidFill>
                  <a:schemeClr val="bg1"/>
                </a:solidFill>
              </a:ln>
              <a:solidFill>
                <a:srgbClr val="0033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92896" y="6619509"/>
            <a:ext cx="152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1200" dirty="0">
              <a:ln>
                <a:solidFill>
                  <a:schemeClr val="bg1"/>
                </a:solidFill>
              </a:ln>
              <a:solidFill>
                <a:srgbClr val="0033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2564904" y="4499992"/>
            <a:ext cx="1800200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4902312" descr="EMB000025dc04d6"/>
          <p:cNvPicPr>
            <a:picLocks noChangeAspect="1" noChangeArrowheads="1"/>
          </p:cNvPicPr>
          <p:nvPr/>
        </p:nvPicPr>
        <p:blipFill>
          <a:blip r:embed="rId3" cstate="print"/>
          <a:srcRect l="5196" t="14207" r="4799" b="7761"/>
          <a:stretch>
            <a:fillRect/>
          </a:stretch>
        </p:blipFill>
        <p:spPr bwMode="auto">
          <a:xfrm>
            <a:off x="2708920" y="4572000"/>
            <a:ext cx="1584176" cy="864000"/>
          </a:xfrm>
          <a:prstGeom prst="rect">
            <a:avLst/>
          </a:prstGeom>
          <a:noFill/>
        </p:spPr>
      </p:pic>
      <p:sp>
        <p:nvSpPr>
          <p:cNvPr id="51" name="직사각형 50"/>
          <p:cNvSpPr/>
          <p:nvPr/>
        </p:nvSpPr>
        <p:spPr>
          <a:xfrm>
            <a:off x="4509120" y="7668344"/>
            <a:ext cx="1800200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5229200" y="5076056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4293096" y="6444208"/>
            <a:ext cx="7200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4509120" y="5580112"/>
            <a:ext cx="1728192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2564904" y="6660232"/>
            <a:ext cx="1800200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2564904" y="5580112"/>
            <a:ext cx="1800200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5" name="_x64902312" descr="EMB000025dc04d9"/>
          <p:cNvPicPr>
            <a:picLocks noChangeAspect="1" noChangeArrowheads="1"/>
          </p:cNvPicPr>
          <p:nvPr/>
        </p:nvPicPr>
        <p:blipFill>
          <a:blip r:embed="rId4" cstate="print">
            <a:lum bright="4000" contrast="4000"/>
          </a:blip>
          <a:srcRect/>
          <a:stretch>
            <a:fillRect/>
          </a:stretch>
        </p:blipFill>
        <p:spPr bwMode="auto">
          <a:xfrm>
            <a:off x="4581128" y="5652120"/>
            <a:ext cx="1632467" cy="864096"/>
          </a:xfrm>
          <a:prstGeom prst="rect">
            <a:avLst/>
          </a:prstGeom>
          <a:noFill/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7" name="_x64902312" descr="EMB000025dc04d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6912" y="5652120"/>
            <a:ext cx="1656184" cy="864096"/>
          </a:xfrm>
          <a:prstGeom prst="rect">
            <a:avLst/>
          </a:prstGeom>
          <a:noFill/>
        </p:spPr>
      </p:pic>
      <p:sp>
        <p:nvSpPr>
          <p:cNvPr id="58" name="직사각형 57"/>
          <p:cNvSpPr/>
          <p:nvPr/>
        </p:nvSpPr>
        <p:spPr>
          <a:xfrm>
            <a:off x="4509120" y="6660232"/>
            <a:ext cx="1800200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9" name="_x64902312" descr="EMB000025dc04d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6912" y="6732240"/>
            <a:ext cx="1656184" cy="792088"/>
          </a:xfrm>
          <a:prstGeom prst="rect">
            <a:avLst/>
          </a:prstGeom>
          <a:noFill/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61" name="_x169438016" descr="EMB000025dc04d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1128" y="6732240"/>
            <a:ext cx="1656184" cy="792088"/>
          </a:xfrm>
          <a:prstGeom prst="rect">
            <a:avLst/>
          </a:prstGeom>
          <a:noFill/>
        </p:spPr>
      </p:pic>
      <p:sp>
        <p:nvSpPr>
          <p:cNvPr id="62" name="직사각형 61"/>
          <p:cNvSpPr/>
          <p:nvPr/>
        </p:nvSpPr>
        <p:spPr>
          <a:xfrm>
            <a:off x="2564904" y="7668344"/>
            <a:ext cx="1800200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4509120" y="4499992"/>
            <a:ext cx="1800200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63" name="_x64902312" descr="EMB000025dc04d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81128" y="4572000"/>
            <a:ext cx="1656184" cy="890352"/>
          </a:xfrm>
          <a:prstGeom prst="rect">
            <a:avLst/>
          </a:prstGeom>
          <a:noFill/>
        </p:spPr>
      </p:pic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67" name="_x64902312" descr="EMB000025dc04da"/>
          <p:cNvPicPr>
            <a:picLocks noChangeAspect="1" noChangeArrowheads="1"/>
          </p:cNvPicPr>
          <p:nvPr/>
        </p:nvPicPr>
        <p:blipFill>
          <a:blip r:embed="rId9" cstate="print"/>
          <a:srcRect l="4169" t="9036" r="30444" b="1616"/>
          <a:stretch>
            <a:fillRect/>
          </a:stretch>
        </p:blipFill>
        <p:spPr bwMode="auto">
          <a:xfrm>
            <a:off x="2636912" y="7740352"/>
            <a:ext cx="1656184" cy="891295"/>
          </a:xfrm>
          <a:prstGeom prst="rect">
            <a:avLst/>
          </a:prstGeom>
          <a:noFill/>
        </p:spPr>
      </p:pic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69" name="_x64902312" descr="EMB000025dc04d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81128" y="7740352"/>
            <a:ext cx="1656184" cy="871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1344</Words>
  <Application>Microsoft Office PowerPoint</Application>
  <PresentationFormat>화면 슬라이드 쇼(4:3)</PresentationFormat>
  <Paragraphs>190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박진숙</dc:creator>
  <cp:lastModifiedBy>김영임</cp:lastModifiedBy>
  <cp:revision>167</cp:revision>
  <dcterms:created xsi:type="dcterms:W3CDTF">2012-04-16T04:36:43Z</dcterms:created>
  <dcterms:modified xsi:type="dcterms:W3CDTF">2017-08-30T01:17:34Z</dcterms:modified>
</cp:coreProperties>
</file>