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26" r:id="rId3"/>
    <p:sldId id="408" r:id="rId4"/>
    <p:sldId id="260" r:id="rId5"/>
    <p:sldId id="261" r:id="rId6"/>
    <p:sldId id="375" r:id="rId7"/>
    <p:sldId id="338" r:id="rId8"/>
    <p:sldId id="339" r:id="rId9"/>
    <p:sldId id="341" r:id="rId10"/>
    <p:sldId id="308" r:id="rId11"/>
    <p:sldId id="316" r:id="rId12"/>
    <p:sldId id="321" r:id="rId13"/>
    <p:sldId id="268" r:id="rId14"/>
    <p:sldId id="272" r:id="rId15"/>
    <p:sldId id="273" r:id="rId16"/>
    <p:sldId id="274" r:id="rId17"/>
    <p:sldId id="269" r:id="rId18"/>
    <p:sldId id="270" r:id="rId19"/>
    <p:sldId id="271" r:id="rId20"/>
  </p:sldIdLst>
  <p:sldSz cx="9144000" cy="6858000" type="screen4x3"/>
  <p:notesSz cx="6858000" cy="9144000"/>
  <p:embeddedFontLst>
    <p:embeddedFont>
      <p:font typeface="HY울릉도M" panose="020B0600000101010101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함초롬돋움" panose="020B0604000101010101" pitchFamily="50" charset="-127"/>
      <p:regular r:id="rId25"/>
      <p:bold r:id="rId26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703F9-66A9-4DD6-9284-43DF5F55A14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01382CCD-C8CC-4E2B-84F5-8F18704902B2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체력은 건강체력과 운동기능 체력으로 나누어짐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0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24191D69-6C84-42D4-A209-71BD83A5D411}" type="parTrans" cxnId="{F042F395-2396-473D-AEBA-058015D9471E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879EA86C-CE08-4D10-8D6A-B1B77DF082AE}" type="sibTrans" cxnId="{F042F395-2396-473D-AEBA-058015D9471E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C5C3E2F0-C774-45F3-9CA9-AD0A204267A1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건강체력은 비만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골격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근육이상과 같은 질환으로부터   </a:t>
          </a:r>
          <a:endParaRPr lang="en-US" altLang="ko-KR" sz="20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유아를 보호할 수 있는 신체의 생리적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심리적 기능임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en-US" altLang="ko-KR" sz="20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DD464D9B-E978-479E-A08B-9B3FE66970BB}" type="parTrans" cxnId="{7520226E-8701-4A5A-8741-FEEA1DBD88DC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2253FC4C-ECEE-4256-B5C6-DA27D0C32ECE}" type="sibTrans" cxnId="{7520226E-8701-4A5A-8741-FEEA1DBD88DC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6B3D5763-D4BB-45D6-AD90-3B0891FD758D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운동기능 체력은 스포츠 활동이나 운동을 잘 수행하는데 </a:t>
          </a:r>
          <a:endParaRPr lang="en-US" altLang="ko-KR" sz="20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요구되는 순발력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속도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민첩성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평형성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협응성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등이 포함됨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0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F448F470-DB3A-407F-915D-F9C9B37DBBFB}" type="parTrans" cxnId="{AE53184B-83E6-4BFC-A18B-BE1D63866BE9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FDD057F1-8412-421A-8D05-4AEF30B38A96}" type="sibTrans" cxnId="{AE53184B-83E6-4BFC-A18B-BE1D63866BE9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73B13CC4-2087-4F14-A791-6B70A8FDC769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유아의 체력발달은 도구를 활용한 운동놀이를 통해 </a:t>
          </a:r>
          <a:endParaRPr lang="en-US" altLang="ko-KR" sz="20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도모할 수 있음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</a:p>
      </dgm:t>
    </dgm:pt>
    <dgm:pt modelId="{F622B7E9-D384-4E2E-9899-BE9D98EEC078}" type="parTrans" cxnId="{1790F08B-1F6D-4B0C-93CB-B8FF5B634FC2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1E63C75F-CF75-49C9-A891-8BCBFF13AD8D}" type="sibTrans" cxnId="{1790F08B-1F6D-4B0C-93CB-B8FF5B634FC2}">
      <dgm:prSet/>
      <dgm:spPr/>
      <dgm:t>
        <a:bodyPr/>
        <a:lstStyle/>
        <a:p>
          <a:pPr latinLnBrk="1"/>
          <a:endParaRPr lang="ko-KR" altLang="en-US" sz="200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182A1EC1-10A5-4C86-B078-034796DBC7D6}" type="pres">
      <dgm:prSet presAssocID="{0A3703F9-66A9-4DD6-9284-43DF5F55A1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381930-3192-4413-8324-C12FAC530A9D}" type="pres">
      <dgm:prSet presAssocID="{0A3703F9-66A9-4DD6-9284-43DF5F55A147}" presName="Name1" presStyleCnt="0"/>
      <dgm:spPr/>
    </dgm:pt>
    <dgm:pt modelId="{74B70BC4-EA6F-4E72-A9DC-AD004119636D}" type="pres">
      <dgm:prSet presAssocID="{0A3703F9-66A9-4DD6-9284-43DF5F55A147}" presName="cycle" presStyleCnt="0"/>
      <dgm:spPr/>
    </dgm:pt>
    <dgm:pt modelId="{BA7CB147-5599-4C4A-B7BB-2C92C5CAC249}" type="pres">
      <dgm:prSet presAssocID="{0A3703F9-66A9-4DD6-9284-43DF5F55A147}" presName="srcNode" presStyleLbl="node1" presStyleIdx="0" presStyleCnt="4"/>
      <dgm:spPr/>
    </dgm:pt>
    <dgm:pt modelId="{60A5A8FE-5DCD-464D-A619-039A35D7C3C3}" type="pres">
      <dgm:prSet presAssocID="{0A3703F9-66A9-4DD6-9284-43DF5F55A147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716EB60-0ED8-4260-A8CC-B98EC3584BF8}" type="pres">
      <dgm:prSet presAssocID="{0A3703F9-66A9-4DD6-9284-43DF5F55A147}" presName="extraNode" presStyleLbl="node1" presStyleIdx="0" presStyleCnt="4"/>
      <dgm:spPr/>
    </dgm:pt>
    <dgm:pt modelId="{EDDBE728-1C04-4B75-9257-841562F27B75}" type="pres">
      <dgm:prSet presAssocID="{0A3703F9-66A9-4DD6-9284-43DF5F55A147}" presName="dstNode" presStyleLbl="node1" presStyleIdx="0" presStyleCnt="4"/>
      <dgm:spPr/>
    </dgm:pt>
    <dgm:pt modelId="{96A4464E-3507-4A7F-9A29-E64A8C549B6E}" type="pres">
      <dgm:prSet presAssocID="{01382CCD-C8CC-4E2B-84F5-8F18704902B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355C28-D13A-45D7-B1B4-6B1961821C69}" type="pres">
      <dgm:prSet presAssocID="{01382CCD-C8CC-4E2B-84F5-8F18704902B2}" presName="accent_1" presStyleCnt="0"/>
      <dgm:spPr/>
    </dgm:pt>
    <dgm:pt modelId="{430A57FE-2320-40DE-931B-3EE460956C4F}" type="pres">
      <dgm:prSet presAssocID="{01382CCD-C8CC-4E2B-84F5-8F18704902B2}" presName="accentRepeatNode" presStyleLbl="solidFgAcc1" presStyleIdx="0" presStyleCnt="4"/>
      <dgm:spPr/>
    </dgm:pt>
    <dgm:pt modelId="{AFBAECB3-43A6-4E9A-B53A-EC62596FB4B7}" type="pres">
      <dgm:prSet presAssocID="{C5C3E2F0-C774-45F3-9CA9-AD0A204267A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F0E59E-A656-417A-A990-2BAC50139E20}" type="pres">
      <dgm:prSet presAssocID="{C5C3E2F0-C774-45F3-9CA9-AD0A204267A1}" presName="accent_2" presStyleCnt="0"/>
      <dgm:spPr/>
    </dgm:pt>
    <dgm:pt modelId="{3CF26401-B1DA-415E-A96B-56DAA0848ED5}" type="pres">
      <dgm:prSet presAssocID="{C5C3E2F0-C774-45F3-9CA9-AD0A204267A1}" presName="accentRepeatNode" presStyleLbl="solidFgAcc1" presStyleIdx="1" presStyleCnt="4"/>
      <dgm:spPr/>
    </dgm:pt>
    <dgm:pt modelId="{AC31F102-C58D-4256-B376-1B68E844C67D}" type="pres">
      <dgm:prSet presAssocID="{6B3D5763-D4BB-45D6-AD90-3B0891FD758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DD2D90-A163-499D-A03A-A376CD82531A}" type="pres">
      <dgm:prSet presAssocID="{6B3D5763-D4BB-45D6-AD90-3B0891FD758D}" presName="accent_3" presStyleCnt="0"/>
      <dgm:spPr/>
    </dgm:pt>
    <dgm:pt modelId="{5A4AB7E4-1262-43A9-8709-5D4DB5A95930}" type="pres">
      <dgm:prSet presAssocID="{6B3D5763-D4BB-45D6-AD90-3B0891FD758D}" presName="accentRepeatNode" presStyleLbl="solidFgAcc1" presStyleIdx="2" presStyleCnt="4"/>
      <dgm:spPr/>
    </dgm:pt>
    <dgm:pt modelId="{C27DB7D0-5046-4306-8099-1C7C8B6E4866}" type="pres">
      <dgm:prSet presAssocID="{73B13CC4-2087-4F14-A791-6B70A8FDC76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A71ECF-A110-4966-8364-43BFF0C4AA26}" type="pres">
      <dgm:prSet presAssocID="{73B13CC4-2087-4F14-A791-6B70A8FDC769}" presName="accent_4" presStyleCnt="0"/>
      <dgm:spPr/>
    </dgm:pt>
    <dgm:pt modelId="{6365786A-1711-45E9-AD0A-5A7F5421C02F}" type="pres">
      <dgm:prSet presAssocID="{73B13CC4-2087-4F14-A791-6B70A8FDC769}" presName="accentRepeatNode" presStyleLbl="solidFgAcc1" presStyleIdx="3" presStyleCnt="4"/>
      <dgm:spPr/>
    </dgm:pt>
  </dgm:ptLst>
  <dgm:cxnLst>
    <dgm:cxn modelId="{7520226E-8701-4A5A-8741-FEEA1DBD88DC}" srcId="{0A3703F9-66A9-4DD6-9284-43DF5F55A147}" destId="{C5C3E2F0-C774-45F3-9CA9-AD0A204267A1}" srcOrd="1" destOrd="0" parTransId="{DD464D9B-E978-479E-A08B-9B3FE66970BB}" sibTransId="{2253FC4C-ECEE-4256-B5C6-DA27D0C32ECE}"/>
    <dgm:cxn modelId="{1790F08B-1F6D-4B0C-93CB-B8FF5B634FC2}" srcId="{0A3703F9-66A9-4DD6-9284-43DF5F55A147}" destId="{73B13CC4-2087-4F14-A791-6B70A8FDC769}" srcOrd="3" destOrd="0" parTransId="{F622B7E9-D384-4E2E-9899-BE9D98EEC078}" sibTransId="{1E63C75F-CF75-49C9-A891-8BCBFF13AD8D}"/>
    <dgm:cxn modelId="{579B4618-0293-4F57-BD0F-73F163EC36DA}" type="presOf" srcId="{73B13CC4-2087-4F14-A791-6B70A8FDC769}" destId="{C27DB7D0-5046-4306-8099-1C7C8B6E4866}" srcOrd="0" destOrd="0" presId="urn:microsoft.com/office/officeart/2008/layout/VerticalCurvedList"/>
    <dgm:cxn modelId="{F4B23C08-654D-4306-91BF-682212264ACA}" type="presOf" srcId="{879EA86C-CE08-4D10-8D6A-B1B77DF082AE}" destId="{60A5A8FE-5DCD-464D-A619-039A35D7C3C3}" srcOrd="0" destOrd="0" presId="urn:microsoft.com/office/officeart/2008/layout/VerticalCurvedList"/>
    <dgm:cxn modelId="{F8C35746-AE06-4049-AEAF-9934362BEB14}" type="presOf" srcId="{C5C3E2F0-C774-45F3-9CA9-AD0A204267A1}" destId="{AFBAECB3-43A6-4E9A-B53A-EC62596FB4B7}" srcOrd="0" destOrd="0" presId="urn:microsoft.com/office/officeart/2008/layout/VerticalCurvedList"/>
    <dgm:cxn modelId="{F042F395-2396-473D-AEBA-058015D9471E}" srcId="{0A3703F9-66A9-4DD6-9284-43DF5F55A147}" destId="{01382CCD-C8CC-4E2B-84F5-8F18704902B2}" srcOrd="0" destOrd="0" parTransId="{24191D69-6C84-42D4-A209-71BD83A5D411}" sibTransId="{879EA86C-CE08-4D10-8D6A-B1B77DF082AE}"/>
    <dgm:cxn modelId="{7DAC6EDD-E237-4F21-99E3-30413D2F5E7B}" type="presOf" srcId="{6B3D5763-D4BB-45D6-AD90-3B0891FD758D}" destId="{AC31F102-C58D-4256-B376-1B68E844C67D}" srcOrd="0" destOrd="0" presId="urn:microsoft.com/office/officeart/2008/layout/VerticalCurvedList"/>
    <dgm:cxn modelId="{FC7374BD-A295-453D-8AA1-6BDE792429E1}" type="presOf" srcId="{01382CCD-C8CC-4E2B-84F5-8F18704902B2}" destId="{96A4464E-3507-4A7F-9A29-E64A8C549B6E}" srcOrd="0" destOrd="0" presId="urn:microsoft.com/office/officeart/2008/layout/VerticalCurvedList"/>
    <dgm:cxn modelId="{130FA679-3C3A-4D4F-87BB-0C01282A01E8}" type="presOf" srcId="{0A3703F9-66A9-4DD6-9284-43DF5F55A147}" destId="{182A1EC1-10A5-4C86-B078-034796DBC7D6}" srcOrd="0" destOrd="0" presId="urn:microsoft.com/office/officeart/2008/layout/VerticalCurvedList"/>
    <dgm:cxn modelId="{AE53184B-83E6-4BFC-A18B-BE1D63866BE9}" srcId="{0A3703F9-66A9-4DD6-9284-43DF5F55A147}" destId="{6B3D5763-D4BB-45D6-AD90-3B0891FD758D}" srcOrd="2" destOrd="0" parTransId="{F448F470-DB3A-407F-915D-F9C9B37DBBFB}" sibTransId="{FDD057F1-8412-421A-8D05-4AEF30B38A96}"/>
    <dgm:cxn modelId="{8CBA5354-F128-4B68-82F0-78014130BE64}" type="presParOf" srcId="{182A1EC1-10A5-4C86-B078-034796DBC7D6}" destId="{26381930-3192-4413-8324-C12FAC530A9D}" srcOrd="0" destOrd="0" presId="urn:microsoft.com/office/officeart/2008/layout/VerticalCurvedList"/>
    <dgm:cxn modelId="{9C2B520D-096C-482E-8ED7-D4A943B9730C}" type="presParOf" srcId="{26381930-3192-4413-8324-C12FAC530A9D}" destId="{74B70BC4-EA6F-4E72-A9DC-AD004119636D}" srcOrd="0" destOrd="0" presId="urn:microsoft.com/office/officeart/2008/layout/VerticalCurvedList"/>
    <dgm:cxn modelId="{95036DB0-033D-4DCF-B3E9-30AE0DE62AD9}" type="presParOf" srcId="{74B70BC4-EA6F-4E72-A9DC-AD004119636D}" destId="{BA7CB147-5599-4C4A-B7BB-2C92C5CAC249}" srcOrd="0" destOrd="0" presId="urn:microsoft.com/office/officeart/2008/layout/VerticalCurvedList"/>
    <dgm:cxn modelId="{17FA93BA-9685-4BEA-A569-D7F3F31E961E}" type="presParOf" srcId="{74B70BC4-EA6F-4E72-A9DC-AD004119636D}" destId="{60A5A8FE-5DCD-464D-A619-039A35D7C3C3}" srcOrd="1" destOrd="0" presId="urn:microsoft.com/office/officeart/2008/layout/VerticalCurvedList"/>
    <dgm:cxn modelId="{59AD2099-3CD7-4EEC-BD8F-6D62DB9558BD}" type="presParOf" srcId="{74B70BC4-EA6F-4E72-A9DC-AD004119636D}" destId="{0716EB60-0ED8-4260-A8CC-B98EC3584BF8}" srcOrd="2" destOrd="0" presId="urn:microsoft.com/office/officeart/2008/layout/VerticalCurvedList"/>
    <dgm:cxn modelId="{2551D6F8-DAD0-45E2-B7B8-15932F1F6B30}" type="presParOf" srcId="{74B70BC4-EA6F-4E72-A9DC-AD004119636D}" destId="{EDDBE728-1C04-4B75-9257-841562F27B75}" srcOrd="3" destOrd="0" presId="urn:microsoft.com/office/officeart/2008/layout/VerticalCurvedList"/>
    <dgm:cxn modelId="{E49700C2-A767-4D6E-8538-F28A5BD0E63D}" type="presParOf" srcId="{26381930-3192-4413-8324-C12FAC530A9D}" destId="{96A4464E-3507-4A7F-9A29-E64A8C549B6E}" srcOrd="1" destOrd="0" presId="urn:microsoft.com/office/officeart/2008/layout/VerticalCurvedList"/>
    <dgm:cxn modelId="{E695DC5C-9787-4770-928F-2C17F99EE538}" type="presParOf" srcId="{26381930-3192-4413-8324-C12FAC530A9D}" destId="{73355C28-D13A-45D7-B1B4-6B1961821C69}" srcOrd="2" destOrd="0" presId="urn:microsoft.com/office/officeart/2008/layout/VerticalCurvedList"/>
    <dgm:cxn modelId="{8ADEBF81-95DF-40E2-AF85-D4D7AC570A7B}" type="presParOf" srcId="{73355C28-D13A-45D7-B1B4-6B1961821C69}" destId="{430A57FE-2320-40DE-931B-3EE460956C4F}" srcOrd="0" destOrd="0" presId="urn:microsoft.com/office/officeart/2008/layout/VerticalCurvedList"/>
    <dgm:cxn modelId="{612A73E7-27F3-441B-B0A4-D4130338D129}" type="presParOf" srcId="{26381930-3192-4413-8324-C12FAC530A9D}" destId="{AFBAECB3-43A6-4E9A-B53A-EC62596FB4B7}" srcOrd="3" destOrd="0" presId="urn:microsoft.com/office/officeart/2008/layout/VerticalCurvedList"/>
    <dgm:cxn modelId="{11BAA872-FEE6-470D-9927-84D63E38CFBA}" type="presParOf" srcId="{26381930-3192-4413-8324-C12FAC530A9D}" destId="{81F0E59E-A656-417A-A990-2BAC50139E20}" srcOrd="4" destOrd="0" presId="urn:microsoft.com/office/officeart/2008/layout/VerticalCurvedList"/>
    <dgm:cxn modelId="{67E73A7F-03CF-43DE-8A0C-0E50487FA93E}" type="presParOf" srcId="{81F0E59E-A656-417A-A990-2BAC50139E20}" destId="{3CF26401-B1DA-415E-A96B-56DAA0848ED5}" srcOrd="0" destOrd="0" presId="urn:microsoft.com/office/officeart/2008/layout/VerticalCurvedList"/>
    <dgm:cxn modelId="{2ECE6B92-5892-4D11-85FB-450C19526AE6}" type="presParOf" srcId="{26381930-3192-4413-8324-C12FAC530A9D}" destId="{AC31F102-C58D-4256-B376-1B68E844C67D}" srcOrd="5" destOrd="0" presId="urn:microsoft.com/office/officeart/2008/layout/VerticalCurvedList"/>
    <dgm:cxn modelId="{C2D4B6A4-B8F7-4115-B229-9F30707AD7CD}" type="presParOf" srcId="{26381930-3192-4413-8324-C12FAC530A9D}" destId="{2EDD2D90-A163-499D-A03A-A376CD82531A}" srcOrd="6" destOrd="0" presId="urn:microsoft.com/office/officeart/2008/layout/VerticalCurvedList"/>
    <dgm:cxn modelId="{98B08E56-5F8C-4AC8-91E7-66984447F74B}" type="presParOf" srcId="{2EDD2D90-A163-499D-A03A-A376CD82531A}" destId="{5A4AB7E4-1262-43A9-8709-5D4DB5A95930}" srcOrd="0" destOrd="0" presId="urn:microsoft.com/office/officeart/2008/layout/VerticalCurvedList"/>
    <dgm:cxn modelId="{29C2F2D7-B971-4D5A-B072-52C8F3980C2A}" type="presParOf" srcId="{26381930-3192-4413-8324-C12FAC530A9D}" destId="{C27DB7D0-5046-4306-8099-1C7C8B6E4866}" srcOrd="7" destOrd="0" presId="urn:microsoft.com/office/officeart/2008/layout/VerticalCurvedList"/>
    <dgm:cxn modelId="{5C37D9AB-F40F-4B39-9C6F-072F3B874E61}" type="presParOf" srcId="{26381930-3192-4413-8324-C12FAC530A9D}" destId="{3FA71ECF-A110-4966-8364-43BFF0C4AA26}" srcOrd="8" destOrd="0" presId="urn:microsoft.com/office/officeart/2008/layout/VerticalCurvedList"/>
    <dgm:cxn modelId="{F2863E58-3B4E-4713-9719-D64A09FD5E0A}" type="presParOf" srcId="{3FA71ECF-A110-4966-8364-43BFF0C4AA26}" destId="{6365786A-1711-45E9-AD0A-5A7F5421C0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6791E-9B53-4C05-82B8-4E4E3B5742AA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50BB0740-BEB5-477C-96C2-EE152150305D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환경상관 모형이란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?</a:t>
          </a:r>
        </a:p>
        <a:p>
          <a:pPr latinLnBrk="1"/>
          <a:endParaRPr lang="en-US" altLang="ko-KR" sz="20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*</a:t>
          </a:r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유전과 환경은 서로 상관이 있기 때문에 </a:t>
          </a:r>
          <a:endParaRPr lang="en-US" altLang="ko-KR" sz="20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유전적으로 유사성을 지닌 사람들은 </a:t>
          </a:r>
          <a:endParaRPr lang="en-US" altLang="ko-KR" sz="20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환경을 선택할 때도 서로 유사한 환경을 선택한다고 봄</a:t>
          </a:r>
          <a:r>
            <a:rPr lang="en-US" altLang="ko-KR" sz="20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0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2FE46786-1CA3-4ACC-B1CF-E415CC20675C}" type="parTrans" cxnId="{02CAD780-16BD-44A7-AED9-94A9DE020AEB}">
      <dgm:prSet/>
      <dgm:spPr/>
      <dgm:t>
        <a:bodyPr/>
        <a:lstStyle/>
        <a:p>
          <a:pPr latinLnBrk="1"/>
          <a:endParaRPr lang="ko-KR" altLang="en-US"/>
        </a:p>
      </dgm:t>
    </dgm:pt>
    <dgm:pt modelId="{D33CF7F3-AA69-40FB-A295-6A465C2DE2D2}" type="sibTrans" cxnId="{02CAD780-16BD-44A7-AED9-94A9DE020AEB}">
      <dgm:prSet/>
      <dgm:spPr/>
      <dgm:t>
        <a:bodyPr/>
        <a:lstStyle/>
        <a:p>
          <a:pPr latinLnBrk="1"/>
          <a:endParaRPr lang="ko-KR" altLang="en-US"/>
        </a:p>
      </dgm:t>
    </dgm:pt>
    <dgm:pt modelId="{914B37A9-2E7A-4DA5-9C89-A786FE8CC500}" type="pres">
      <dgm:prSet presAssocID="{70F6791E-9B53-4C05-82B8-4E4E3B5742AA}" presName="compositeShape" presStyleCnt="0">
        <dgm:presLayoutVars>
          <dgm:dir/>
          <dgm:resizeHandles/>
        </dgm:presLayoutVars>
      </dgm:prSet>
      <dgm:spPr/>
    </dgm:pt>
    <dgm:pt modelId="{0152C777-2F2C-4054-94F6-5A4DB633C9CB}" type="pres">
      <dgm:prSet presAssocID="{70F6791E-9B53-4C05-82B8-4E4E3B5742AA}" presName="pyramid" presStyleLbl="node1" presStyleIdx="0" presStyleCnt="1" custLinFactNeighborX="-8641"/>
      <dgm:spPr/>
      <dgm:t>
        <a:bodyPr/>
        <a:lstStyle/>
        <a:p>
          <a:pPr latinLnBrk="1"/>
          <a:endParaRPr lang="ko-KR" altLang="en-US"/>
        </a:p>
      </dgm:t>
    </dgm:pt>
    <dgm:pt modelId="{52567CCD-AB2D-42BB-9692-34505A50DEAC}" type="pres">
      <dgm:prSet presAssocID="{70F6791E-9B53-4C05-82B8-4E4E3B5742AA}" presName="theList" presStyleCnt="0"/>
      <dgm:spPr/>
    </dgm:pt>
    <dgm:pt modelId="{5EC6BCE6-B17F-4F2F-AAD7-C19E51983817}" type="pres">
      <dgm:prSet presAssocID="{50BB0740-BEB5-477C-96C2-EE152150305D}" presName="aNode" presStyleLbl="fgAcc1" presStyleIdx="0" presStyleCnt="1" custScaleX="261092" custLinFactNeighborX="65124" custLinFactNeighborY="69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65CE9E-C491-4B4F-9C2A-F1008976DE6D}" type="pres">
      <dgm:prSet presAssocID="{50BB0740-BEB5-477C-96C2-EE152150305D}" presName="aSpace" presStyleCnt="0"/>
      <dgm:spPr/>
    </dgm:pt>
  </dgm:ptLst>
  <dgm:cxnLst>
    <dgm:cxn modelId="{02CAD780-16BD-44A7-AED9-94A9DE020AEB}" srcId="{70F6791E-9B53-4C05-82B8-4E4E3B5742AA}" destId="{50BB0740-BEB5-477C-96C2-EE152150305D}" srcOrd="0" destOrd="0" parTransId="{2FE46786-1CA3-4ACC-B1CF-E415CC20675C}" sibTransId="{D33CF7F3-AA69-40FB-A295-6A465C2DE2D2}"/>
    <dgm:cxn modelId="{336E2177-9D8E-471C-B30C-EDE1AED5CBE9}" type="presOf" srcId="{50BB0740-BEB5-477C-96C2-EE152150305D}" destId="{5EC6BCE6-B17F-4F2F-AAD7-C19E51983817}" srcOrd="0" destOrd="0" presId="urn:microsoft.com/office/officeart/2005/8/layout/pyramid2"/>
    <dgm:cxn modelId="{AE5DAB89-A8FD-4E13-90B9-FDC0B06D97BD}" type="presOf" srcId="{70F6791E-9B53-4C05-82B8-4E4E3B5742AA}" destId="{914B37A9-2E7A-4DA5-9C89-A786FE8CC500}" srcOrd="0" destOrd="0" presId="urn:microsoft.com/office/officeart/2005/8/layout/pyramid2"/>
    <dgm:cxn modelId="{2E382C4D-3F7E-4972-80BF-9BD0542C7EEE}" type="presParOf" srcId="{914B37A9-2E7A-4DA5-9C89-A786FE8CC500}" destId="{0152C777-2F2C-4054-94F6-5A4DB633C9CB}" srcOrd="0" destOrd="0" presId="urn:microsoft.com/office/officeart/2005/8/layout/pyramid2"/>
    <dgm:cxn modelId="{82CA1D56-C3D2-4C8E-9C4A-85A9D9340E1B}" type="presParOf" srcId="{914B37A9-2E7A-4DA5-9C89-A786FE8CC500}" destId="{52567CCD-AB2D-42BB-9692-34505A50DEAC}" srcOrd="1" destOrd="0" presId="urn:microsoft.com/office/officeart/2005/8/layout/pyramid2"/>
    <dgm:cxn modelId="{477BD24C-7235-48F0-95CD-FD87A56B6183}" type="presParOf" srcId="{52567CCD-AB2D-42BB-9692-34505A50DEAC}" destId="{5EC6BCE6-B17F-4F2F-AAD7-C19E51983817}" srcOrd="0" destOrd="0" presId="urn:microsoft.com/office/officeart/2005/8/layout/pyramid2"/>
    <dgm:cxn modelId="{BE05D248-55F9-46A4-BCAB-3A13D747B9DF}" type="presParOf" srcId="{52567CCD-AB2D-42BB-9692-34505A50DEAC}" destId="{FF65CE9E-C491-4B4F-9C2A-F1008976DE6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8C98C-2AF7-4B21-A85D-DF7BAAD8A5DE}" type="doc">
      <dgm:prSet loTypeId="urn:microsoft.com/office/officeart/2005/8/layout/pyramid2" loCatId="list" qsTypeId="urn:microsoft.com/office/officeart/2005/8/quickstyle/simple3" qsCatId="simple" csTypeId="urn:microsoft.com/office/officeart/2005/8/colors/colorful2" csCatId="colorful" phldr="1"/>
      <dgm:spPr/>
    </dgm:pt>
    <dgm:pt modelId="{12E2CBA1-C346-49E2-9C7D-84C8B4BF5FC2}">
      <dgm:prSet phldrT="[텍스트]" custT="1"/>
      <dgm:spPr/>
      <dgm:t>
        <a:bodyPr/>
        <a:lstStyle/>
        <a:p>
          <a:pPr algn="ctr" latinLnBrk="1"/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(!) 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공유환경</a:t>
          </a:r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형제자매들이 경험하는 유사한 </a:t>
          </a:r>
          <a:r>
            <a:rPr lang="ko-KR" altLang="en-US" sz="180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환경적특성</a:t>
          </a:r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</a:t>
          </a:r>
        </a:p>
        <a:p>
          <a:pPr algn="just" latinLnBrk="1"/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(2)</a:t>
          </a:r>
          <a:r>
            <a:rPr lang="ko-KR" altLang="en-US" sz="180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비공유환경</a:t>
          </a:r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개별 유아들이 경험하는 독특한 환경으로</a:t>
          </a:r>
          <a:endParaRPr lang="en-US" altLang="ko-KR" sz="18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algn="just" latinLnBrk="1"/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형제자매들이라도 서로 공유하지 않은 가족 바깥의 경험이 있음을 말함</a:t>
          </a:r>
          <a:r>
            <a:rPr lang="en-US" altLang="ko-KR" sz="24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4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A9B28614-4812-44A9-A1A6-BEE8B66BF987}" type="parTrans" cxnId="{940D055D-7718-445C-8794-22AFD0AC9944}">
      <dgm:prSet/>
      <dgm:spPr/>
      <dgm:t>
        <a:bodyPr/>
        <a:lstStyle/>
        <a:p>
          <a:pPr latinLnBrk="1"/>
          <a:endParaRPr lang="ko-KR" altLang="en-US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5CD173EA-2649-4758-BB15-04605BEE0120}" type="sibTrans" cxnId="{940D055D-7718-445C-8794-22AFD0AC9944}">
      <dgm:prSet/>
      <dgm:spPr/>
      <dgm:t>
        <a:bodyPr/>
        <a:lstStyle/>
        <a:p>
          <a:pPr latinLnBrk="1"/>
          <a:endParaRPr lang="ko-KR" altLang="en-US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9666D96A-0172-485B-A1EC-6F80502FB4D4}" type="pres">
      <dgm:prSet presAssocID="{7A28C98C-2AF7-4B21-A85D-DF7BAAD8A5DE}" presName="compositeShape" presStyleCnt="0">
        <dgm:presLayoutVars>
          <dgm:dir/>
          <dgm:resizeHandles/>
        </dgm:presLayoutVars>
      </dgm:prSet>
      <dgm:spPr/>
    </dgm:pt>
    <dgm:pt modelId="{AE766147-E3B6-4A06-AFBD-D9AEF71671E3}" type="pres">
      <dgm:prSet presAssocID="{7A28C98C-2AF7-4B21-A85D-DF7BAAD8A5DE}" presName="pyramid" presStyleLbl="node1" presStyleIdx="0" presStyleCnt="1" custLinFactNeighborX="-36481" custLinFactNeighborY="25149"/>
      <dgm:spPr/>
    </dgm:pt>
    <dgm:pt modelId="{861089E6-D365-443A-B3E7-57DDDD0B4968}" type="pres">
      <dgm:prSet presAssocID="{7A28C98C-2AF7-4B21-A85D-DF7BAAD8A5DE}" presName="theList" presStyleCnt="0"/>
      <dgm:spPr/>
    </dgm:pt>
    <dgm:pt modelId="{F27F2B62-DEF3-4DBA-A7A4-BD90C3D0F4AC}" type="pres">
      <dgm:prSet presAssocID="{12E2CBA1-C346-49E2-9C7D-84C8B4BF5FC2}" presName="aNode" presStyleLbl="fgAcc1" presStyleIdx="0" presStyleCnt="1" custScaleX="218099" custScaleY="72937" custLinFactNeighborX="162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36329B-DC46-48A0-9AB3-74236603F17D}" type="pres">
      <dgm:prSet presAssocID="{12E2CBA1-C346-49E2-9C7D-84C8B4BF5FC2}" presName="aSpace" presStyleCnt="0"/>
      <dgm:spPr/>
    </dgm:pt>
  </dgm:ptLst>
  <dgm:cxnLst>
    <dgm:cxn modelId="{940D055D-7718-445C-8794-22AFD0AC9944}" srcId="{7A28C98C-2AF7-4B21-A85D-DF7BAAD8A5DE}" destId="{12E2CBA1-C346-49E2-9C7D-84C8B4BF5FC2}" srcOrd="0" destOrd="0" parTransId="{A9B28614-4812-44A9-A1A6-BEE8B66BF987}" sibTransId="{5CD173EA-2649-4758-BB15-04605BEE0120}"/>
    <dgm:cxn modelId="{0582CE43-9F0C-41E4-ACEC-65A5E3F12157}" type="presOf" srcId="{12E2CBA1-C346-49E2-9C7D-84C8B4BF5FC2}" destId="{F27F2B62-DEF3-4DBA-A7A4-BD90C3D0F4AC}" srcOrd="0" destOrd="0" presId="urn:microsoft.com/office/officeart/2005/8/layout/pyramid2"/>
    <dgm:cxn modelId="{1971BA21-5E00-4F68-A7D9-4457BE5C0013}" type="presOf" srcId="{7A28C98C-2AF7-4B21-A85D-DF7BAAD8A5DE}" destId="{9666D96A-0172-485B-A1EC-6F80502FB4D4}" srcOrd="0" destOrd="0" presId="urn:microsoft.com/office/officeart/2005/8/layout/pyramid2"/>
    <dgm:cxn modelId="{BF04A2E1-5C8E-4D98-AB88-8350CF7516D4}" type="presParOf" srcId="{9666D96A-0172-485B-A1EC-6F80502FB4D4}" destId="{AE766147-E3B6-4A06-AFBD-D9AEF71671E3}" srcOrd="0" destOrd="0" presId="urn:microsoft.com/office/officeart/2005/8/layout/pyramid2"/>
    <dgm:cxn modelId="{4D3360B7-5844-42BB-8C96-9C70972097AA}" type="presParOf" srcId="{9666D96A-0172-485B-A1EC-6F80502FB4D4}" destId="{861089E6-D365-443A-B3E7-57DDDD0B4968}" srcOrd="1" destOrd="0" presId="urn:microsoft.com/office/officeart/2005/8/layout/pyramid2"/>
    <dgm:cxn modelId="{1DFAD1CD-4DB1-4E08-A692-CFC56603EEF6}" type="presParOf" srcId="{861089E6-D365-443A-B3E7-57DDDD0B4968}" destId="{F27F2B62-DEF3-4DBA-A7A4-BD90C3D0F4AC}" srcOrd="0" destOrd="0" presId="urn:microsoft.com/office/officeart/2005/8/layout/pyramid2"/>
    <dgm:cxn modelId="{480E932B-BD10-4C48-9F67-32F2F8FC2F4C}" type="presParOf" srcId="{861089E6-D365-443A-B3E7-57DDDD0B4968}" destId="{FD36329B-DC46-48A0-9AB3-74236603F17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8C98C-2AF7-4B21-A85D-DF7BAAD8A5DE}" type="doc">
      <dgm:prSet loTypeId="urn:microsoft.com/office/officeart/2005/8/layout/pyramid2" loCatId="list" qsTypeId="urn:microsoft.com/office/officeart/2005/8/quickstyle/simple3" qsCatId="simple" csTypeId="urn:microsoft.com/office/officeart/2005/8/colors/colorful2" csCatId="colorful" phldr="1"/>
      <dgm:spPr/>
    </dgm:pt>
    <dgm:pt modelId="{12E2CBA1-C346-49E2-9C7D-84C8B4BF5FC2}">
      <dgm:prSet phldrT="[텍스트]" custT="1"/>
      <dgm:spPr/>
      <dgm:t>
        <a:bodyPr/>
        <a:lstStyle/>
        <a:p>
          <a:pPr algn="just" latinLnBrk="1"/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*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유전과 환경의 계속적인 양방향적 교류의 결과로</a:t>
          </a:r>
          <a:endParaRPr lang="en-US" altLang="ko-KR" sz="18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algn="just" latinLnBrk="1"/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</a:t>
          </a:r>
          <a:endParaRPr lang="en-US" altLang="ko-KR" sz="18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algn="just" latinLnBrk="1"/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유전과 환경은 개인의 지능</a:t>
          </a:r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기질</a:t>
          </a:r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키</a:t>
          </a:r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몸무게 등을 </a:t>
          </a:r>
          <a:endParaRPr lang="en-US" altLang="ko-KR" sz="18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algn="just" latinLnBrk="1"/>
          <a:r>
            <a:rPr lang="en-US" altLang="ko-KR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  </a:t>
          </a:r>
          <a:r>
            <a:rPr lang="ko-KR" altLang="en-US" sz="18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생성하기 위해 서로 협력함</a:t>
          </a:r>
          <a:r>
            <a:rPr lang="en-US" altLang="ko-KR" sz="24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</a:t>
          </a:r>
          <a:endParaRPr lang="ko-KR" altLang="en-US" sz="24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A9B28614-4812-44A9-A1A6-BEE8B66BF987}" type="parTrans" cxnId="{940D055D-7718-445C-8794-22AFD0AC9944}">
      <dgm:prSet/>
      <dgm:spPr/>
      <dgm:t>
        <a:bodyPr/>
        <a:lstStyle/>
        <a:p>
          <a:pPr latinLnBrk="1"/>
          <a:endParaRPr lang="ko-KR" altLang="en-US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5CD173EA-2649-4758-BB15-04605BEE0120}" type="sibTrans" cxnId="{940D055D-7718-445C-8794-22AFD0AC9944}">
      <dgm:prSet/>
      <dgm:spPr/>
      <dgm:t>
        <a:bodyPr/>
        <a:lstStyle/>
        <a:p>
          <a:pPr latinLnBrk="1"/>
          <a:endParaRPr lang="ko-KR" altLang="en-US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9666D96A-0172-485B-A1EC-6F80502FB4D4}" type="pres">
      <dgm:prSet presAssocID="{7A28C98C-2AF7-4B21-A85D-DF7BAAD8A5DE}" presName="compositeShape" presStyleCnt="0">
        <dgm:presLayoutVars>
          <dgm:dir/>
          <dgm:resizeHandles/>
        </dgm:presLayoutVars>
      </dgm:prSet>
      <dgm:spPr/>
    </dgm:pt>
    <dgm:pt modelId="{AE766147-E3B6-4A06-AFBD-D9AEF71671E3}" type="pres">
      <dgm:prSet presAssocID="{7A28C98C-2AF7-4B21-A85D-DF7BAAD8A5DE}" presName="pyramid" presStyleLbl="node1" presStyleIdx="0" presStyleCnt="1" custAng="21055985" custScaleX="35178" custScaleY="50897" custLinFactNeighborX="99030" custLinFactNeighborY="-16294"/>
      <dgm:spPr/>
    </dgm:pt>
    <dgm:pt modelId="{861089E6-D365-443A-B3E7-57DDDD0B4968}" type="pres">
      <dgm:prSet presAssocID="{7A28C98C-2AF7-4B21-A85D-DF7BAAD8A5DE}" presName="theList" presStyleCnt="0"/>
      <dgm:spPr/>
    </dgm:pt>
    <dgm:pt modelId="{F27F2B62-DEF3-4DBA-A7A4-BD90C3D0F4AC}" type="pres">
      <dgm:prSet presAssocID="{12E2CBA1-C346-49E2-9C7D-84C8B4BF5FC2}" presName="aNode" presStyleLbl="fgAcc1" presStyleIdx="0" presStyleCnt="1" custScaleX="208426" custScaleY="62914" custLinFactNeighborX="-32416" custLinFactNeighborY="531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36329B-DC46-48A0-9AB3-74236603F17D}" type="pres">
      <dgm:prSet presAssocID="{12E2CBA1-C346-49E2-9C7D-84C8B4BF5FC2}" presName="aSpace" presStyleCnt="0"/>
      <dgm:spPr/>
    </dgm:pt>
  </dgm:ptLst>
  <dgm:cxnLst>
    <dgm:cxn modelId="{940D055D-7718-445C-8794-22AFD0AC9944}" srcId="{7A28C98C-2AF7-4B21-A85D-DF7BAAD8A5DE}" destId="{12E2CBA1-C346-49E2-9C7D-84C8B4BF5FC2}" srcOrd="0" destOrd="0" parTransId="{A9B28614-4812-44A9-A1A6-BEE8B66BF987}" sibTransId="{5CD173EA-2649-4758-BB15-04605BEE0120}"/>
    <dgm:cxn modelId="{084D7B0E-6483-4CFD-89E3-CE87D3576B95}" type="presOf" srcId="{12E2CBA1-C346-49E2-9C7D-84C8B4BF5FC2}" destId="{F27F2B62-DEF3-4DBA-A7A4-BD90C3D0F4AC}" srcOrd="0" destOrd="0" presId="urn:microsoft.com/office/officeart/2005/8/layout/pyramid2"/>
    <dgm:cxn modelId="{8F89924B-D324-4BF0-8716-D28204F3597F}" type="presOf" srcId="{7A28C98C-2AF7-4B21-A85D-DF7BAAD8A5DE}" destId="{9666D96A-0172-485B-A1EC-6F80502FB4D4}" srcOrd="0" destOrd="0" presId="urn:microsoft.com/office/officeart/2005/8/layout/pyramid2"/>
    <dgm:cxn modelId="{79013AA3-2B5C-4FBE-AC78-845A2C30C150}" type="presParOf" srcId="{9666D96A-0172-485B-A1EC-6F80502FB4D4}" destId="{AE766147-E3B6-4A06-AFBD-D9AEF71671E3}" srcOrd="0" destOrd="0" presId="urn:microsoft.com/office/officeart/2005/8/layout/pyramid2"/>
    <dgm:cxn modelId="{828D20C7-AA4F-4C78-A179-F9D0881B7470}" type="presParOf" srcId="{9666D96A-0172-485B-A1EC-6F80502FB4D4}" destId="{861089E6-D365-443A-B3E7-57DDDD0B4968}" srcOrd="1" destOrd="0" presId="urn:microsoft.com/office/officeart/2005/8/layout/pyramid2"/>
    <dgm:cxn modelId="{4763CDF6-7F25-4043-AD09-C977F767BC01}" type="presParOf" srcId="{861089E6-D365-443A-B3E7-57DDDD0B4968}" destId="{F27F2B62-DEF3-4DBA-A7A4-BD90C3D0F4AC}" srcOrd="0" destOrd="0" presId="urn:microsoft.com/office/officeart/2005/8/layout/pyramid2"/>
    <dgm:cxn modelId="{C360BE70-04BA-411B-9931-7F7BFF12531F}" type="presParOf" srcId="{861089E6-D365-443A-B3E7-57DDDD0B4968}" destId="{FD36329B-DC46-48A0-9AB3-74236603F17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28C98C-2AF7-4B21-A85D-DF7BAAD8A5DE}" type="doc">
      <dgm:prSet loTypeId="urn:microsoft.com/office/officeart/2005/8/layout/pyramid2" loCatId="list" qsTypeId="urn:microsoft.com/office/officeart/2005/8/quickstyle/simple3" qsCatId="simple" csTypeId="urn:microsoft.com/office/officeart/2005/8/colors/colorful2" csCatId="colorful" phldr="1"/>
      <dgm:spPr/>
    </dgm:pt>
    <dgm:pt modelId="{12E2CBA1-C346-49E2-9C7D-84C8B4BF5FC2}">
      <dgm:prSet phldrT="[텍스트]" custT="1"/>
      <dgm:spPr/>
      <dgm:t>
        <a:bodyPr/>
        <a:lstStyle/>
        <a:p>
          <a:pPr latinLnBrk="1"/>
          <a:r>
            <a:rPr lang="ko-KR" altLang="en-US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유전이 어떤 특정 발달을 단지 하나 또는 </a:t>
          </a:r>
          <a:endParaRPr lang="en-US" altLang="ko-KR" sz="2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몇 개의 결과로 제한하는 경향성을 말함</a:t>
          </a:r>
          <a:r>
            <a:rPr lang="en-US" altLang="ko-KR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A9B28614-4812-44A9-A1A6-BEE8B66BF987}" type="parTrans" cxnId="{940D055D-7718-445C-8794-22AFD0AC9944}">
      <dgm:prSet/>
      <dgm:spPr/>
      <dgm:t>
        <a:bodyPr/>
        <a:lstStyle/>
        <a:p>
          <a:pPr latinLnBrk="1"/>
          <a:endParaRPr lang="ko-KR" altLang="en-US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5CD173EA-2649-4758-BB15-04605BEE0120}" type="sibTrans" cxnId="{940D055D-7718-445C-8794-22AFD0AC9944}">
      <dgm:prSet/>
      <dgm:spPr/>
      <dgm:t>
        <a:bodyPr/>
        <a:lstStyle/>
        <a:p>
          <a:pPr latinLnBrk="1"/>
          <a:endParaRPr lang="ko-KR" altLang="en-US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E536E031-71B2-4067-B76D-5178641B075D}">
      <dgm:prSet custT="1"/>
      <dgm:spPr/>
      <dgm:t>
        <a:bodyPr/>
        <a:lstStyle/>
        <a:p>
          <a:pPr latinLnBrk="1"/>
          <a:r>
            <a:rPr lang="ko-KR" altLang="en-US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지각과 운동발달은 강하게 수로화되어 있는 </a:t>
          </a:r>
          <a:endParaRPr lang="en-US" altLang="ko-KR" sz="2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반면</a:t>
          </a:r>
          <a:r>
            <a:rPr lang="en-US" altLang="ko-KR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지능과 성격을 덜 강하게 수로화되어 </a:t>
          </a:r>
          <a:endParaRPr lang="en-US" altLang="ko-KR" sz="2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atinLnBrk="1"/>
          <a:r>
            <a:rPr lang="ko-KR" altLang="en-US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있어 환경의 변화에 더 영향을 받음</a:t>
          </a:r>
          <a:r>
            <a:rPr lang="en-US" altLang="ko-KR" sz="2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en-US" altLang="ko-KR" sz="2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gm:t>
    </dgm:pt>
    <dgm:pt modelId="{40C0B899-DCF2-42F7-AF6C-772F552B82F3}" type="parTrans" cxnId="{C45CBE54-6953-4110-9880-8951D06872AE}">
      <dgm:prSet/>
      <dgm:spPr/>
      <dgm:t>
        <a:bodyPr/>
        <a:lstStyle/>
        <a:p>
          <a:pPr latinLnBrk="1"/>
          <a:endParaRPr lang="ko-KR" altLang="en-US"/>
        </a:p>
      </dgm:t>
    </dgm:pt>
    <dgm:pt modelId="{0895B3DD-5B35-4D08-9BC5-71282803E26E}" type="sibTrans" cxnId="{C45CBE54-6953-4110-9880-8951D06872AE}">
      <dgm:prSet/>
      <dgm:spPr/>
      <dgm:t>
        <a:bodyPr/>
        <a:lstStyle/>
        <a:p>
          <a:pPr latinLnBrk="1"/>
          <a:endParaRPr lang="ko-KR" altLang="en-US"/>
        </a:p>
      </dgm:t>
    </dgm:pt>
    <dgm:pt modelId="{9666D96A-0172-485B-A1EC-6F80502FB4D4}" type="pres">
      <dgm:prSet presAssocID="{7A28C98C-2AF7-4B21-A85D-DF7BAAD8A5DE}" presName="compositeShape" presStyleCnt="0">
        <dgm:presLayoutVars>
          <dgm:dir/>
          <dgm:resizeHandles/>
        </dgm:presLayoutVars>
      </dgm:prSet>
      <dgm:spPr/>
    </dgm:pt>
    <dgm:pt modelId="{AE766147-E3B6-4A06-AFBD-D9AEF71671E3}" type="pres">
      <dgm:prSet presAssocID="{7A28C98C-2AF7-4B21-A85D-DF7BAAD8A5DE}" presName="pyramid" presStyleLbl="node1" presStyleIdx="0" presStyleCnt="1" custAng="20682300" custScaleX="32035" custScaleY="32791" custLinFactX="12166" custLinFactNeighborX="100000" custLinFactNeighborY="-3361"/>
      <dgm:spPr/>
      <dgm:t>
        <a:bodyPr/>
        <a:lstStyle/>
        <a:p>
          <a:pPr latinLnBrk="1"/>
          <a:endParaRPr lang="ko-KR" altLang="en-US"/>
        </a:p>
      </dgm:t>
    </dgm:pt>
    <dgm:pt modelId="{861089E6-D365-443A-B3E7-57DDDD0B4968}" type="pres">
      <dgm:prSet presAssocID="{7A28C98C-2AF7-4B21-A85D-DF7BAAD8A5DE}" presName="theList" presStyleCnt="0"/>
      <dgm:spPr/>
    </dgm:pt>
    <dgm:pt modelId="{F27F2B62-DEF3-4DBA-A7A4-BD90C3D0F4AC}" type="pres">
      <dgm:prSet presAssocID="{12E2CBA1-C346-49E2-9C7D-84C8B4BF5FC2}" presName="aNode" presStyleLbl="fgAcc1" presStyleIdx="0" presStyleCnt="2" custScaleX="203590" custLinFactNeighborX="-38461" custLinFactNeighborY="931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36329B-DC46-48A0-9AB3-74236603F17D}" type="pres">
      <dgm:prSet presAssocID="{12E2CBA1-C346-49E2-9C7D-84C8B4BF5FC2}" presName="aSpace" presStyleCnt="0"/>
      <dgm:spPr/>
    </dgm:pt>
    <dgm:pt modelId="{D4388BA2-E185-40C7-8581-F720B1BA0AE5}" type="pres">
      <dgm:prSet presAssocID="{E536E031-71B2-4067-B76D-5178641B075D}" presName="aNode" presStyleLbl="fgAcc1" presStyleIdx="1" presStyleCnt="2" custScaleX="205321" custLinFactNeighborX="-30341" custLinFactNeighborY="-286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FD184D-CD50-4F8B-AFFF-8F38433C00AA}" type="pres">
      <dgm:prSet presAssocID="{E536E031-71B2-4067-B76D-5178641B075D}" presName="aSpace" presStyleCnt="0"/>
      <dgm:spPr/>
    </dgm:pt>
  </dgm:ptLst>
  <dgm:cxnLst>
    <dgm:cxn modelId="{940D055D-7718-445C-8794-22AFD0AC9944}" srcId="{7A28C98C-2AF7-4B21-A85D-DF7BAAD8A5DE}" destId="{12E2CBA1-C346-49E2-9C7D-84C8B4BF5FC2}" srcOrd="0" destOrd="0" parTransId="{A9B28614-4812-44A9-A1A6-BEE8B66BF987}" sibTransId="{5CD173EA-2649-4758-BB15-04605BEE0120}"/>
    <dgm:cxn modelId="{92B7625A-C93E-4DFC-99C8-75A90350A07B}" type="presOf" srcId="{12E2CBA1-C346-49E2-9C7D-84C8B4BF5FC2}" destId="{F27F2B62-DEF3-4DBA-A7A4-BD90C3D0F4AC}" srcOrd="0" destOrd="0" presId="urn:microsoft.com/office/officeart/2005/8/layout/pyramid2"/>
    <dgm:cxn modelId="{B70617F0-23C0-4891-9471-486F81AC91E4}" type="presOf" srcId="{7A28C98C-2AF7-4B21-A85D-DF7BAAD8A5DE}" destId="{9666D96A-0172-485B-A1EC-6F80502FB4D4}" srcOrd="0" destOrd="0" presId="urn:microsoft.com/office/officeart/2005/8/layout/pyramid2"/>
    <dgm:cxn modelId="{13DFBC5F-EE72-471A-B09F-444AB42637F0}" type="presOf" srcId="{E536E031-71B2-4067-B76D-5178641B075D}" destId="{D4388BA2-E185-40C7-8581-F720B1BA0AE5}" srcOrd="0" destOrd="0" presId="urn:microsoft.com/office/officeart/2005/8/layout/pyramid2"/>
    <dgm:cxn modelId="{C45CBE54-6953-4110-9880-8951D06872AE}" srcId="{7A28C98C-2AF7-4B21-A85D-DF7BAAD8A5DE}" destId="{E536E031-71B2-4067-B76D-5178641B075D}" srcOrd="1" destOrd="0" parTransId="{40C0B899-DCF2-42F7-AF6C-772F552B82F3}" sibTransId="{0895B3DD-5B35-4D08-9BC5-71282803E26E}"/>
    <dgm:cxn modelId="{C3030549-C558-448A-815B-9040198419B6}" type="presParOf" srcId="{9666D96A-0172-485B-A1EC-6F80502FB4D4}" destId="{AE766147-E3B6-4A06-AFBD-D9AEF71671E3}" srcOrd="0" destOrd="0" presId="urn:microsoft.com/office/officeart/2005/8/layout/pyramid2"/>
    <dgm:cxn modelId="{448747F0-04C4-4A24-A90F-E6B76559742B}" type="presParOf" srcId="{9666D96A-0172-485B-A1EC-6F80502FB4D4}" destId="{861089E6-D365-443A-B3E7-57DDDD0B4968}" srcOrd="1" destOrd="0" presId="urn:microsoft.com/office/officeart/2005/8/layout/pyramid2"/>
    <dgm:cxn modelId="{421FA7F6-2AB4-4823-83E9-49004D24468C}" type="presParOf" srcId="{861089E6-D365-443A-B3E7-57DDDD0B4968}" destId="{F27F2B62-DEF3-4DBA-A7A4-BD90C3D0F4AC}" srcOrd="0" destOrd="0" presId="urn:microsoft.com/office/officeart/2005/8/layout/pyramid2"/>
    <dgm:cxn modelId="{8E5A4402-857C-467A-B3F5-DE0C79BE7596}" type="presParOf" srcId="{861089E6-D365-443A-B3E7-57DDDD0B4968}" destId="{FD36329B-DC46-48A0-9AB3-74236603F17D}" srcOrd="1" destOrd="0" presId="urn:microsoft.com/office/officeart/2005/8/layout/pyramid2"/>
    <dgm:cxn modelId="{DD7CDBF1-A69F-459B-843C-3435CBF194A4}" type="presParOf" srcId="{861089E6-D365-443A-B3E7-57DDDD0B4968}" destId="{D4388BA2-E185-40C7-8581-F720B1BA0AE5}" srcOrd="2" destOrd="0" presId="urn:microsoft.com/office/officeart/2005/8/layout/pyramid2"/>
    <dgm:cxn modelId="{CD1C8BEE-D98F-470C-ABA0-49EB2931ACA1}" type="presParOf" srcId="{861089E6-D365-443A-B3E7-57DDDD0B4968}" destId="{52FD184D-CD50-4F8B-AFFF-8F38433C00A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A8FE-5DCD-464D-A619-039A35D7C3C3}">
      <dsp:nvSpPr>
        <dsp:cNvPr id="0" name=""/>
        <dsp:cNvSpPr/>
      </dsp:nvSpPr>
      <dsp:spPr>
        <a:xfrm>
          <a:off x="-5586747" y="-855280"/>
          <a:ext cx="6651729" cy="665172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4464E-3507-4A7F-9A29-E64A8C549B6E}">
      <dsp:nvSpPr>
        <dsp:cNvPr id="0" name=""/>
        <dsp:cNvSpPr/>
      </dsp:nvSpPr>
      <dsp:spPr>
        <a:xfrm>
          <a:off x="557499" y="379876"/>
          <a:ext cx="8086427" cy="7601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36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체력은 건강체력과 운동기능 체력으로 나누어짐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0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557499" y="379876"/>
        <a:ext cx="8086427" cy="760149"/>
      </dsp:txXfrm>
    </dsp:sp>
    <dsp:sp modelId="{430A57FE-2320-40DE-931B-3EE460956C4F}">
      <dsp:nvSpPr>
        <dsp:cNvPr id="0" name=""/>
        <dsp:cNvSpPr/>
      </dsp:nvSpPr>
      <dsp:spPr>
        <a:xfrm>
          <a:off x="82406" y="284858"/>
          <a:ext cx="950186" cy="9501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BAECB3-43A6-4E9A-B53A-EC62596FB4B7}">
      <dsp:nvSpPr>
        <dsp:cNvPr id="0" name=""/>
        <dsp:cNvSpPr/>
      </dsp:nvSpPr>
      <dsp:spPr>
        <a:xfrm>
          <a:off x="993310" y="1520298"/>
          <a:ext cx="7650616" cy="76014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36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건강체력은 비만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골격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근육이상과 같은 질환으로부터   </a:t>
          </a:r>
          <a:endParaRPr lang="en-US" altLang="ko-KR" sz="20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유아를 보호할 수 있는 신체의 생리적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심리적 기능임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en-US" altLang="ko-KR" sz="20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993310" y="1520298"/>
        <a:ext cx="7650616" cy="760149"/>
      </dsp:txXfrm>
    </dsp:sp>
    <dsp:sp modelId="{3CF26401-B1DA-415E-A96B-56DAA0848ED5}">
      <dsp:nvSpPr>
        <dsp:cNvPr id="0" name=""/>
        <dsp:cNvSpPr/>
      </dsp:nvSpPr>
      <dsp:spPr>
        <a:xfrm>
          <a:off x="518217" y="1425279"/>
          <a:ext cx="950186" cy="9501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31F102-C58D-4256-B376-1B68E844C67D}">
      <dsp:nvSpPr>
        <dsp:cNvPr id="0" name=""/>
        <dsp:cNvSpPr/>
      </dsp:nvSpPr>
      <dsp:spPr>
        <a:xfrm>
          <a:off x="993310" y="2660720"/>
          <a:ext cx="7650616" cy="76014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36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운동기능 체력은 스포츠 활동이나 운동을 잘 수행하는데 </a:t>
          </a:r>
          <a:endParaRPr lang="en-US" altLang="ko-KR" sz="20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요구되는 순발력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속도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민첩성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평형성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000" kern="120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협응성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등이 포함됨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0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993310" y="2660720"/>
        <a:ext cx="7650616" cy="760149"/>
      </dsp:txXfrm>
    </dsp:sp>
    <dsp:sp modelId="{5A4AB7E4-1262-43A9-8709-5D4DB5A95930}">
      <dsp:nvSpPr>
        <dsp:cNvPr id="0" name=""/>
        <dsp:cNvSpPr/>
      </dsp:nvSpPr>
      <dsp:spPr>
        <a:xfrm>
          <a:off x="518217" y="2565701"/>
          <a:ext cx="950186" cy="9501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7DB7D0-5046-4306-8099-1C7C8B6E4866}">
      <dsp:nvSpPr>
        <dsp:cNvPr id="0" name=""/>
        <dsp:cNvSpPr/>
      </dsp:nvSpPr>
      <dsp:spPr>
        <a:xfrm>
          <a:off x="557499" y="3801141"/>
          <a:ext cx="8086427" cy="76014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336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유아의 체력발달은 도구를 활용한 운동놀이를 통해 </a:t>
          </a:r>
          <a:endParaRPr lang="en-US" altLang="ko-KR" sz="20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도모할 수 있음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</a:p>
      </dsp:txBody>
      <dsp:txXfrm>
        <a:off x="557499" y="3801141"/>
        <a:ext cx="8086427" cy="760149"/>
      </dsp:txXfrm>
    </dsp:sp>
    <dsp:sp modelId="{6365786A-1711-45E9-AD0A-5A7F5421C02F}">
      <dsp:nvSpPr>
        <dsp:cNvPr id="0" name=""/>
        <dsp:cNvSpPr/>
      </dsp:nvSpPr>
      <dsp:spPr>
        <a:xfrm>
          <a:off x="82406" y="3706123"/>
          <a:ext cx="950186" cy="9501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2C777-2F2C-4054-94F6-5A4DB633C9CB}">
      <dsp:nvSpPr>
        <dsp:cNvPr id="0" name=""/>
        <dsp:cNvSpPr/>
      </dsp:nvSpPr>
      <dsp:spPr>
        <a:xfrm>
          <a:off x="1408597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C6BCE6-B17F-4F2F-AAD7-C19E51983817}">
      <dsp:nvSpPr>
        <dsp:cNvPr id="0" name=""/>
        <dsp:cNvSpPr/>
      </dsp:nvSpPr>
      <dsp:spPr>
        <a:xfrm>
          <a:off x="3328129" y="432048"/>
          <a:ext cx="6897006" cy="2889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환경상관 모형이란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?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0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*</a:t>
          </a: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유전과 환경은 서로 상관이 있기 때문에 </a:t>
          </a:r>
          <a:endParaRPr lang="en-US" altLang="ko-KR" sz="20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유전적으로 유사성을 지닌 사람들은 </a:t>
          </a:r>
          <a:endParaRPr lang="en-US" altLang="ko-KR" sz="20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환경을 선택할 때도 서로 유사한 환경을 선택한다고 봄</a:t>
          </a:r>
          <a:r>
            <a:rPr lang="en-US" altLang="ko-KR" sz="20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0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3469171" y="573090"/>
        <a:ext cx="6614922" cy="2607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6147-E3B6-4A06-AFBD-D9AEF71671E3}">
      <dsp:nvSpPr>
        <dsp:cNvPr id="0" name=""/>
        <dsp:cNvSpPr/>
      </dsp:nvSpPr>
      <dsp:spPr>
        <a:xfrm>
          <a:off x="0" y="0"/>
          <a:ext cx="4581128" cy="4581128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7F2B62-DEF3-4DBA-A7A4-BD90C3D0F4AC}">
      <dsp:nvSpPr>
        <dsp:cNvPr id="0" name=""/>
        <dsp:cNvSpPr/>
      </dsp:nvSpPr>
      <dsp:spPr>
        <a:xfrm>
          <a:off x="1822527" y="724972"/>
          <a:ext cx="6494406" cy="2673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(!) 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공유환경</a:t>
          </a: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형제자매들이 경험하는 유사한 </a:t>
          </a:r>
          <a:r>
            <a:rPr lang="ko-KR" altLang="en-US" sz="1800" kern="120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환경적특성</a:t>
          </a: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</a:t>
          </a:r>
        </a:p>
        <a:p>
          <a:pPr lvl="0" algn="just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(2)</a:t>
          </a:r>
          <a:r>
            <a:rPr lang="ko-KR" altLang="en-US" sz="1800" kern="1200" dirty="0" err="1" smtClean="0">
              <a:latin typeface="HY울릉도M" panose="02030600000101010101" pitchFamily="18" charset="-127"/>
              <a:ea typeface="HY울릉도M" panose="02030600000101010101" pitchFamily="18" charset="-127"/>
            </a:rPr>
            <a:t>비공유환경</a:t>
          </a: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개별 유아들이 경험하는 독특한 환경으로</a:t>
          </a:r>
          <a:endParaRPr lang="en-US" altLang="ko-KR" sz="18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just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형제자매들이라도 서로 공유하지 않은 가족 바깥의 경험이 있음을 말함</a:t>
          </a:r>
          <a:r>
            <a:rPr lang="en-US" altLang="ko-KR" sz="24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4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1953015" y="855460"/>
        <a:ext cx="6233430" cy="2412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6147-E3B6-4A06-AFBD-D9AEF71671E3}">
      <dsp:nvSpPr>
        <dsp:cNvPr id="0" name=""/>
        <dsp:cNvSpPr/>
      </dsp:nvSpPr>
      <dsp:spPr>
        <a:xfrm rot="21055985">
          <a:off x="6526525" y="378286"/>
          <a:ext cx="1611549" cy="2331656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7F2B62-DEF3-4DBA-A7A4-BD90C3D0F4AC}">
      <dsp:nvSpPr>
        <dsp:cNvPr id="0" name=""/>
        <dsp:cNvSpPr/>
      </dsp:nvSpPr>
      <dsp:spPr>
        <a:xfrm>
          <a:off x="216028" y="1152126"/>
          <a:ext cx="6206370" cy="2305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*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유전과 환경의 계속적인 양방향적 교류의 결과로</a:t>
          </a:r>
          <a:endParaRPr lang="en-US" altLang="ko-KR" sz="18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just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</a:t>
          </a:r>
          <a:endParaRPr lang="en-US" altLang="ko-KR" sz="18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just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-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유전과 환경은 개인의 지능</a:t>
          </a: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기질</a:t>
          </a: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키</a:t>
          </a: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몸무게 등을 </a:t>
          </a:r>
          <a:endParaRPr lang="en-US" altLang="ko-KR" sz="18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just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   </a:t>
          </a:r>
          <a:r>
            <a:rPr lang="ko-KR" altLang="en-US" sz="18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생성하기 위해 서로 협력함</a:t>
          </a:r>
          <a:r>
            <a:rPr lang="en-US" altLang="ko-KR" sz="24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</a:t>
          </a:r>
          <a:endParaRPr lang="ko-KR" altLang="en-US" sz="24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328585" y="1264683"/>
        <a:ext cx="5981256" cy="2080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6147-E3B6-4A06-AFBD-D9AEF71671E3}">
      <dsp:nvSpPr>
        <dsp:cNvPr id="0" name=""/>
        <dsp:cNvSpPr/>
      </dsp:nvSpPr>
      <dsp:spPr>
        <a:xfrm rot="20682300">
          <a:off x="7001254" y="1385493"/>
          <a:ext cx="1467564" cy="150219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7F2B62-DEF3-4DBA-A7A4-BD90C3D0F4AC}">
      <dsp:nvSpPr>
        <dsp:cNvPr id="0" name=""/>
        <dsp:cNvSpPr/>
      </dsp:nvSpPr>
      <dsp:spPr>
        <a:xfrm>
          <a:off x="144030" y="648072"/>
          <a:ext cx="6062367" cy="16284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유전이 어떤 특정 발달을 단지 하나 또는 </a:t>
          </a:r>
          <a:endParaRPr lang="en-US" altLang="ko-KR" sz="22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몇 개의 결과로 제한하는 경향성을 말함</a:t>
          </a:r>
          <a:r>
            <a:rPr lang="en-US" altLang="ko-KR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ko-KR" altLang="en-US" sz="22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223524" y="727566"/>
        <a:ext cx="5903379" cy="1469459"/>
      </dsp:txXfrm>
    </dsp:sp>
    <dsp:sp modelId="{D4388BA2-E185-40C7-8581-F720B1BA0AE5}">
      <dsp:nvSpPr>
        <dsp:cNvPr id="0" name=""/>
        <dsp:cNvSpPr/>
      </dsp:nvSpPr>
      <dsp:spPr>
        <a:xfrm>
          <a:off x="360050" y="2232247"/>
          <a:ext cx="6113911" cy="16284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지각과 운동발달은 강하게 수로화되어 있는 </a:t>
          </a:r>
          <a:endParaRPr lang="en-US" altLang="ko-KR" sz="22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반면</a:t>
          </a:r>
          <a:r>
            <a:rPr lang="en-US" altLang="ko-KR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, </a:t>
          </a:r>
          <a:r>
            <a:rPr lang="ko-KR" altLang="en-US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지능과 성격을 덜 강하게 수로화되어 </a:t>
          </a:r>
          <a:endParaRPr lang="en-US" altLang="ko-KR" sz="2200" kern="1200" dirty="0" smtClean="0">
            <a:latin typeface="HY울릉도M" panose="02030600000101010101" pitchFamily="18" charset="-127"/>
            <a:ea typeface="HY울릉도M" panose="02030600000101010101" pitchFamily="18" charset="-127"/>
          </a:endParaRP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있어 환경의 변화에 더 영향을 받음</a:t>
          </a:r>
          <a:r>
            <a:rPr lang="en-US" altLang="ko-KR" sz="2200" kern="1200" dirty="0" smtClean="0">
              <a:latin typeface="HY울릉도M" panose="02030600000101010101" pitchFamily="18" charset="-127"/>
              <a:ea typeface="HY울릉도M" panose="02030600000101010101" pitchFamily="18" charset="-127"/>
            </a:rPr>
            <a:t>. </a:t>
          </a:r>
          <a:endParaRPr lang="en-US" altLang="ko-KR" sz="2200" kern="1200" dirty="0">
            <a:latin typeface="HY울릉도M" panose="02030600000101010101" pitchFamily="18" charset="-127"/>
            <a:ea typeface="HY울릉도M" panose="02030600000101010101" pitchFamily="18" charset="-127"/>
          </a:endParaRPr>
        </a:p>
      </dsp:txBody>
      <dsp:txXfrm>
        <a:off x="439544" y="2311741"/>
        <a:ext cx="5954923" cy="146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60F6-4F2E-4492-B6EB-BBA5A57B04FA}" type="datetimeFigureOut">
              <a:rPr lang="ko-KR" altLang="en-US" smtClean="0"/>
              <a:t>2019-06-13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D39F8-E7A0-48E0-873A-19DC6AD8FA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2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492500" y="2133600"/>
            <a:ext cx="42878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유아발달</a:t>
            </a:r>
          </a:p>
        </p:txBody>
      </p:sp>
      <p:sp>
        <p:nvSpPr>
          <p:cNvPr id="5" name="액자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8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09975" y="3460750"/>
            <a:ext cx="4152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Early Childhood Development</a:t>
            </a:r>
            <a:endParaRPr kumimoji="0" lang="ko-KR" altLang="en-US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049838"/>
            <a:ext cx="1114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5018088"/>
            <a:ext cx="11715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그룹 11"/>
          <p:cNvGrpSpPr>
            <a:grpSpLocks/>
          </p:cNvGrpSpPr>
          <p:nvPr userDrawn="1"/>
        </p:nvGrpSpPr>
        <p:grpSpPr bwMode="auto">
          <a:xfrm>
            <a:off x="250825" y="-26988"/>
            <a:ext cx="4471988" cy="2574926"/>
            <a:chOff x="32104" y="-99392"/>
            <a:chExt cx="4470656" cy="2575893"/>
          </a:xfrm>
        </p:grpSpPr>
        <p:grpSp>
          <p:nvGrpSpPr>
            <p:cNvPr id="10" name="그룹 12"/>
            <p:cNvGrpSpPr>
              <a:grpSpLocks/>
            </p:cNvGrpSpPr>
            <p:nvPr userDrawn="1"/>
          </p:nvGrpSpPr>
          <p:grpSpPr bwMode="auto">
            <a:xfrm>
              <a:off x="1043608" y="-99392"/>
              <a:ext cx="3459152" cy="2575893"/>
              <a:chOff x="1323170" y="-32339"/>
              <a:chExt cx="3459152" cy="257589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50" r="41583"/>
              <a:stretch>
                <a:fillRect/>
              </a:stretch>
            </p:blipFill>
            <p:spPr bwMode="auto">
              <a:xfrm>
                <a:off x="1323170" y="116632"/>
                <a:ext cx="797492" cy="242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93" b="59126"/>
              <a:stretch>
                <a:fillRect/>
              </a:stretch>
            </p:blipFill>
            <p:spPr bwMode="auto">
              <a:xfrm>
                <a:off x="2120662" y="-32339"/>
                <a:ext cx="902313" cy="991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76" r="50879" b="61804"/>
              <a:stretch>
                <a:fillRect/>
              </a:stretch>
            </p:blipFill>
            <p:spPr bwMode="auto">
              <a:xfrm>
                <a:off x="2136877" y="1124744"/>
                <a:ext cx="1043189" cy="926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79" t="39365" r="41583"/>
              <a:stretch>
                <a:fillRect/>
              </a:stretch>
            </p:blipFill>
            <p:spPr bwMode="auto">
              <a:xfrm>
                <a:off x="3474511" y="988520"/>
                <a:ext cx="715383" cy="14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927" t="50000" r="22781"/>
              <a:stretch>
                <a:fillRect/>
              </a:stretch>
            </p:blipFill>
            <p:spPr bwMode="auto">
              <a:xfrm>
                <a:off x="3597466" y="352886"/>
                <a:ext cx="1184856" cy="1213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7" r="41583" b="61919"/>
            <a:stretch>
              <a:fillRect/>
            </a:stretch>
          </p:blipFill>
          <p:spPr bwMode="auto">
            <a:xfrm rot="6562221">
              <a:off x="-273682" y="492453"/>
              <a:ext cx="1535791" cy="92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그룹 19"/>
          <p:cNvGrpSpPr>
            <a:grpSpLocks/>
          </p:cNvGrpSpPr>
          <p:nvPr userDrawn="1"/>
        </p:nvGrpSpPr>
        <p:grpSpPr bwMode="auto">
          <a:xfrm rot="10800000">
            <a:off x="4349750" y="-387350"/>
            <a:ext cx="4470400" cy="2576513"/>
            <a:chOff x="32104" y="-99392"/>
            <a:chExt cx="4470656" cy="2575893"/>
          </a:xfrm>
        </p:grpSpPr>
        <p:grpSp>
          <p:nvGrpSpPr>
            <p:cNvPr id="18" name="그룹 20"/>
            <p:cNvGrpSpPr>
              <a:grpSpLocks/>
            </p:cNvGrpSpPr>
            <p:nvPr userDrawn="1"/>
          </p:nvGrpSpPr>
          <p:grpSpPr bwMode="auto">
            <a:xfrm>
              <a:off x="1043608" y="-99392"/>
              <a:ext cx="3459152" cy="2575893"/>
              <a:chOff x="1323170" y="-32339"/>
              <a:chExt cx="3459152" cy="2575893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50" r="41583"/>
              <a:stretch>
                <a:fillRect/>
              </a:stretch>
            </p:blipFill>
            <p:spPr bwMode="auto">
              <a:xfrm>
                <a:off x="1323170" y="116632"/>
                <a:ext cx="797492" cy="242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93" b="59126"/>
              <a:stretch>
                <a:fillRect/>
              </a:stretch>
            </p:blipFill>
            <p:spPr bwMode="auto">
              <a:xfrm>
                <a:off x="2120662" y="-32339"/>
                <a:ext cx="902313" cy="991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76" r="50879" b="61804"/>
              <a:stretch>
                <a:fillRect/>
              </a:stretch>
            </p:blipFill>
            <p:spPr bwMode="auto">
              <a:xfrm>
                <a:off x="2136877" y="1124744"/>
                <a:ext cx="1043189" cy="926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79" t="39365" r="41583"/>
              <a:stretch>
                <a:fillRect/>
              </a:stretch>
            </p:blipFill>
            <p:spPr bwMode="auto">
              <a:xfrm>
                <a:off x="3474511" y="988520"/>
                <a:ext cx="715383" cy="14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927" t="50000" r="22781"/>
              <a:stretch>
                <a:fillRect/>
              </a:stretch>
            </p:blipFill>
            <p:spPr bwMode="auto">
              <a:xfrm>
                <a:off x="3597466" y="352886"/>
                <a:ext cx="1184856" cy="1213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7" r="41583" b="61919"/>
            <a:stretch>
              <a:fillRect/>
            </a:stretch>
          </p:blipFill>
          <p:spPr bwMode="auto">
            <a:xfrm rot="6562221">
              <a:off x="-273682" y="492453"/>
              <a:ext cx="1535791" cy="92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87824" y="4246240"/>
            <a:ext cx="5408730" cy="62292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45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655E-1061-490F-9C43-F2195A198E3A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0030-CDCA-4C81-83E2-ABCF13643D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06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9F4D-450A-4E67-8C49-996219B470EE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680A-E5BE-4B60-B728-DE67ADA79E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51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8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0" y="1189038"/>
            <a:ext cx="91440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7778750" y="5084763"/>
            <a:ext cx="1296988" cy="1728787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50106"/>
          </a:xfrm>
        </p:spPr>
        <p:txBody>
          <a:bodyPr>
            <a:normAutofit/>
          </a:bodyPr>
          <a:lstStyle>
            <a:lvl1pPr algn="l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5270" y="1340768"/>
            <a:ext cx="8759218" cy="53285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  <a:lvl2pPr>
              <a:lnSpc>
                <a:spcPct val="150000"/>
              </a:lnSpc>
              <a:defRPr sz="2400">
                <a:latin typeface="HY울릉도M" panose="02030600000101010101" pitchFamily="18" charset="-127"/>
                <a:ea typeface="HY울릉도M" panose="02030600000101010101" pitchFamily="18" charset="-127"/>
              </a:defRPr>
            </a:lvl2pPr>
            <a:lvl3pPr>
              <a:lnSpc>
                <a:spcPct val="150000"/>
              </a:lnSpc>
              <a:defRPr sz="2200">
                <a:latin typeface="HY울릉도M" panose="02030600000101010101" pitchFamily="18" charset="-127"/>
                <a:ea typeface="HY울릉도M" panose="02030600000101010101" pitchFamily="18" charset="-127"/>
              </a:defRPr>
            </a:lvl3pPr>
            <a:lvl4pPr>
              <a:lnSpc>
                <a:spcPct val="150000"/>
              </a:lnSpc>
              <a:defRPr sz="2000">
                <a:latin typeface="HY울릉도M" panose="02030600000101010101" pitchFamily="18" charset="-127"/>
                <a:ea typeface="HY울릉도M" panose="02030600000101010101" pitchFamily="18" charset="-127"/>
              </a:defRPr>
            </a:lvl4pPr>
            <a:lvl5pPr>
              <a:lnSpc>
                <a:spcPct val="150000"/>
              </a:lnSpc>
              <a:defRPr sz="1800">
                <a:latin typeface="HY울릉도M" panose="02030600000101010101" pitchFamily="18" charset="-127"/>
                <a:ea typeface="HY울릉도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939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771775" y="2133600"/>
            <a:ext cx="5969000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Thank You!</a:t>
            </a:r>
            <a:endParaRPr kumimoji="0"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" name="액자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8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26025"/>
            <a:ext cx="1114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937125"/>
            <a:ext cx="11715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10"/>
          <p:cNvGrpSpPr>
            <a:grpSpLocks/>
          </p:cNvGrpSpPr>
          <p:nvPr userDrawn="1"/>
        </p:nvGrpSpPr>
        <p:grpSpPr bwMode="auto">
          <a:xfrm>
            <a:off x="250825" y="-26988"/>
            <a:ext cx="4471988" cy="2574926"/>
            <a:chOff x="32104" y="-99392"/>
            <a:chExt cx="4470656" cy="2575893"/>
          </a:xfrm>
        </p:grpSpPr>
        <p:grpSp>
          <p:nvGrpSpPr>
            <p:cNvPr id="9" name="그룹 11"/>
            <p:cNvGrpSpPr>
              <a:grpSpLocks/>
            </p:cNvGrpSpPr>
            <p:nvPr userDrawn="1"/>
          </p:nvGrpSpPr>
          <p:grpSpPr bwMode="auto">
            <a:xfrm>
              <a:off x="1043608" y="-99392"/>
              <a:ext cx="3459152" cy="2575893"/>
              <a:chOff x="1323170" y="-32339"/>
              <a:chExt cx="3459152" cy="2575893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50" r="41583"/>
              <a:stretch>
                <a:fillRect/>
              </a:stretch>
            </p:blipFill>
            <p:spPr bwMode="auto">
              <a:xfrm>
                <a:off x="1323170" y="116632"/>
                <a:ext cx="797492" cy="242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93" b="59126"/>
              <a:stretch>
                <a:fillRect/>
              </a:stretch>
            </p:blipFill>
            <p:spPr bwMode="auto">
              <a:xfrm>
                <a:off x="2120662" y="-32339"/>
                <a:ext cx="902313" cy="991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76" r="50879" b="61804"/>
              <a:stretch>
                <a:fillRect/>
              </a:stretch>
            </p:blipFill>
            <p:spPr bwMode="auto">
              <a:xfrm>
                <a:off x="2136877" y="1124744"/>
                <a:ext cx="1043189" cy="926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79" t="39365" r="41583"/>
              <a:stretch>
                <a:fillRect/>
              </a:stretch>
            </p:blipFill>
            <p:spPr bwMode="auto">
              <a:xfrm>
                <a:off x="3474511" y="988520"/>
                <a:ext cx="715383" cy="14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927" t="50000" r="22781"/>
              <a:stretch>
                <a:fillRect/>
              </a:stretch>
            </p:blipFill>
            <p:spPr bwMode="auto">
              <a:xfrm>
                <a:off x="3597466" y="352886"/>
                <a:ext cx="1184856" cy="1213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7" r="41583" b="61919"/>
            <a:stretch>
              <a:fillRect/>
            </a:stretch>
          </p:blipFill>
          <p:spPr bwMode="auto">
            <a:xfrm rot="6562221">
              <a:off x="-273682" y="492453"/>
              <a:ext cx="1535791" cy="92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그룹 18"/>
          <p:cNvGrpSpPr>
            <a:grpSpLocks/>
          </p:cNvGrpSpPr>
          <p:nvPr userDrawn="1"/>
        </p:nvGrpSpPr>
        <p:grpSpPr bwMode="auto">
          <a:xfrm rot="10800000">
            <a:off x="4349750" y="-387350"/>
            <a:ext cx="4470400" cy="2576513"/>
            <a:chOff x="32104" y="-99392"/>
            <a:chExt cx="4470656" cy="2575893"/>
          </a:xfrm>
        </p:grpSpPr>
        <p:grpSp>
          <p:nvGrpSpPr>
            <p:cNvPr id="17" name="그룹 19"/>
            <p:cNvGrpSpPr>
              <a:grpSpLocks/>
            </p:cNvGrpSpPr>
            <p:nvPr userDrawn="1"/>
          </p:nvGrpSpPr>
          <p:grpSpPr bwMode="auto">
            <a:xfrm>
              <a:off x="1043608" y="-99392"/>
              <a:ext cx="3459152" cy="2575893"/>
              <a:chOff x="1323170" y="-32339"/>
              <a:chExt cx="3459152" cy="2575893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50" r="41583"/>
              <a:stretch>
                <a:fillRect/>
              </a:stretch>
            </p:blipFill>
            <p:spPr bwMode="auto">
              <a:xfrm>
                <a:off x="1323170" y="116632"/>
                <a:ext cx="797492" cy="242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593" b="59126"/>
              <a:stretch>
                <a:fillRect/>
              </a:stretch>
            </p:blipFill>
            <p:spPr bwMode="auto">
              <a:xfrm>
                <a:off x="2120662" y="-32339"/>
                <a:ext cx="902313" cy="991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76" r="50879" b="61804"/>
              <a:stretch>
                <a:fillRect/>
              </a:stretch>
            </p:blipFill>
            <p:spPr bwMode="auto">
              <a:xfrm>
                <a:off x="2136877" y="1124744"/>
                <a:ext cx="1043189" cy="926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79" t="39365" r="41583"/>
              <a:stretch>
                <a:fillRect/>
              </a:stretch>
            </p:blipFill>
            <p:spPr bwMode="auto">
              <a:xfrm>
                <a:off x="3474511" y="988520"/>
                <a:ext cx="715383" cy="14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927" t="50000" r="22781"/>
              <a:stretch>
                <a:fillRect/>
              </a:stretch>
            </p:blipFill>
            <p:spPr bwMode="auto">
              <a:xfrm>
                <a:off x="3597466" y="352886"/>
                <a:ext cx="1184856" cy="1213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7" r="41583" b="61919"/>
            <a:stretch>
              <a:fillRect/>
            </a:stretch>
          </p:blipFill>
          <p:spPr bwMode="auto">
            <a:xfrm rot="6562221">
              <a:off x="-273682" y="492453"/>
              <a:ext cx="1535791" cy="92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2987824" y="4246240"/>
            <a:ext cx="5408730" cy="62292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11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E535-3F09-43D7-B2BC-910427A1EC3F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78E3-6C65-4181-ACA7-861D6BAEF9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4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A81F-2BCA-4437-8069-823DCDC64A15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2B06-978A-4254-AA99-CC89B89AE4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22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8876-3F6B-4FBF-A8A3-1FAC4B4B2385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764A-13BE-4E97-8E80-58C264584D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59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7368-6AF1-4803-995A-FE3532F3B643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2BA3-2236-47E8-813A-9981616237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06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8BDC-1B97-4490-A72A-111057114E41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03D3-9057-4501-8FAF-C80B78C1A5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5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FFAE-4423-4EC1-957A-B68668FE22C1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2BCC-B35E-4676-B8C5-CF87338AE6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04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1847AE-F917-4C2B-AE64-EAF28D3979A4}" type="datetimeFigureOut">
              <a:rPr lang="ko-KR" altLang="en-US"/>
              <a:pPr>
                <a:defRPr/>
              </a:pPr>
              <a:t>2019-06-13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smtClean="0">
                <a:solidFill>
                  <a:srgbClr val="898989"/>
                </a:solidFill>
                <a:ea typeface="맑은 고딕" pitchFamily="50" charset="-127"/>
              </a:defRPr>
            </a:lvl1pPr>
          </a:lstStyle>
          <a:p>
            <a:pPr>
              <a:defRPr/>
            </a:pPr>
            <a:fld id="{A811F0ED-841F-4DC7-BA7F-CFEBC132D5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15816" y="4221088"/>
            <a:ext cx="5408613" cy="237626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ko-KR" sz="2800" dirty="0" smtClean="0"/>
              <a:t>7</a:t>
            </a:r>
            <a:r>
              <a:rPr lang="ko-KR" altLang="en-US" sz="2800" dirty="0" smtClean="0"/>
              <a:t>장</a:t>
            </a:r>
            <a:r>
              <a:rPr lang="en-US" altLang="ko-KR" sz="2800" dirty="0"/>
              <a:t>. </a:t>
            </a:r>
            <a:r>
              <a:rPr lang="ko-KR" altLang="en-US" sz="2800" dirty="0" smtClean="0"/>
              <a:t>신체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운동발달</a:t>
            </a:r>
            <a:endParaRPr lang="en-US" altLang="ko-KR" sz="2800" dirty="0" smtClean="0"/>
          </a:p>
          <a:p>
            <a:pPr>
              <a:defRPr/>
            </a:pPr>
            <a:endParaRPr lang="en-US" altLang="ko-KR" sz="2000" dirty="0" smtClean="0"/>
          </a:p>
          <a:p>
            <a:pPr>
              <a:defRPr/>
            </a:pPr>
            <a:r>
              <a:rPr lang="ko-KR" altLang="en-US" sz="2000" dirty="0" smtClean="0"/>
              <a:t> </a:t>
            </a:r>
            <a:endParaRPr lang="ko-KR" alt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2400" dirty="0" err="1" smtClean="0"/>
              <a:t>김성신교수</a:t>
            </a: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>
          <a:xfrm>
            <a:off x="160338" y="146050"/>
            <a:ext cx="8842375" cy="627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3. </a:t>
            </a:r>
            <a:r>
              <a:rPr lang="en-US" altLang="ko-KR" dirty="0" err="1" smtClean="0"/>
              <a:t>운동발달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0025" y="1023938"/>
            <a:ext cx="8724900" cy="5686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ko-KR" dirty="0">
                <a:solidFill>
                  <a:srgbClr val="0070C0"/>
                </a:solidFill>
              </a:rPr>
              <a:t>1) 대근육 운동발달</a:t>
            </a:r>
          </a:p>
          <a:p>
            <a:pPr eaLnBrk="1" hangingPunct="1">
              <a:defRPr/>
            </a:pPr>
            <a:endParaRPr lang="ko-KR" altLang="en-US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766888"/>
            <a:ext cx="725963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1"/>
          <p:cNvSpPr>
            <a:spLocks noGrp="1"/>
          </p:cNvSpPr>
          <p:nvPr>
            <p:ph type="title"/>
          </p:nvPr>
        </p:nvSpPr>
        <p:spPr>
          <a:xfrm>
            <a:off x="160338" y="146050"/>
            <a:ext cx="8842375" cy="627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/>
              <a:t>3. </a:t>
            </a:r>
            <a:r>
              <a:rPr lang="en-US" altLang="ko-KR" dirty="0" err="1" smtClean="0"/>
              <a:t>운동능력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발달</a:t>
            </a:r>
            <a:r>
              <a:rPr lang="en-US" altLang="ko-KR" dirty="0" smtClean="0"/>
              <a:t>-</a:t>
            </a:r>
            <a:br>
              <a:rPr lang="en-US" altLang="ko-KR" dirty="0" smtClean="0"/>
            </a:br>
            <a:r>
              <a:rPr lang="en-US" altLang="ko-KR" dirty="0" smtClean="0"/>
              <a:t>2)</a:t>
            </a:r>
            <a:r>
              <a:rPr lang="ko-KR" altLang="en-US" dirty="0" err="1" smtClean="0"/>
              <a:t>소근육</a:t>
            </a:r>
            <a:r>
              <a:rPr lang="ko-KR" altLang="en-US" dirty="0" smtClean="0"/>
              <a:t> 운동발달</a:t>
            </a:r>
            <a:endParaRPr lang="en-US" altLang="ko-KR" dirty="0" smtClean="0"/>
          </a:p>
        </p:txBody>
      </p:sp>
      <p:pic>
        <p:nvPicPr>
          <p:cNvPr id="901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2206625"/>
            <a:ext cx="8724900" cy="424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31913"/>
            <a:ext cx="87788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1"/>
          <p:cNvSpPr>
            <a:spLocks noGrp="1"/>
          </p:cNvSpPr>
          <p:nvPr>
            <p:ph type="title"/>
          </p:nvPr>
        </p:nvSpPr>
        <p:spPr>
          <a:xfrm>
            <a:off x="160338" y="146050"/>
            <a:ext cx="8842375" cy="627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2). </a:t>
            </a:r>
            <a:r>
              <a:rPr lang="ko-KR" altLang="en-US" dirty="0" err="1" smtClean="0"/>
              <a:t>소근육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운동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발달</a:t>
            </a:r>
            <a:endParaRPr lang="en-US" altLang="ko-KR" dirty="0" smtClean="0"/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2001838"/>
            <a:ext cx="8724900" cy="373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유전과 </a:t>
            </a:r>
            <a:r>
              <a:rPr lang="ko-KR" altLang="en-US" dirty="0"/>
              <a:t>환경의 상호작용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2)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유전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환경상관 모형 </a:t>
            </a:r>
          </a:p>
          <a:p>
            <a:pPr marL="0" indent="0">
              <a:buFont typeface="Arial" charset="0"/>
              <a:buNone/>
              <a:defRPr/>
            </a:pPr>
            <a:endParaRPr lang="ko-KR" altLang="en-US" dirty="0" smtClean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74242279"/>
              </p:ext>
            </p:extLst>
          </p:nvPr>
        </p:nvGraphicFramePr>
        <p:xfrm>
          <a:off x="-1260648" y="2420888"/>
          <a:ext cx="10225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유전과 환경의 상호작용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공유환경과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비공유환경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422849974"/>
              </p:ext>
            </p:extLst>
          </p:nvPr>
        </p:nvGraphicFramePr>
        <p:xfrm>
          <a:off x="251520" y="2132856"/>
          <a:ext cx="864096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/>
              <a:t>유전과 환경의 상호작용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후성적 견해</a:t>
            </a:r>
          </a:p>
          <a:p>
            <a:pPr>
              <a:defRPr/>
            </a:pPr>
            <a:endParaRPr lang="ko-KR" altLang="en-US" dirty="0" smtClean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508368869"/>
              </p:ext>
            </p:extLst>
          </p:nvPr>
        </p:nvGraphicFramePr>
        <p:xfrm>
          <a:off x="251520" y="2132856"/>
          <a:ext cx="856895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/>
              <a:t>유전과 환경의 상호작용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204788" y="1268760"/>
            <a:ext cx="8759825" cy="5327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수로화 </a:t>
            </a: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244126032"/>
              </p:ext>
            </p:extLst>
          </p:nvPr>
        </p:nvGraphicFramePr>
        <p:xfrm>
          <a:off x="0" y="2043517"/>
          <a:ext cx="864096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0507" y="260648"/>
            <a:ext cx="8785225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-</a:t>
            </a:r>
            <a:r>
              <a:rPr lang="ko-KR" altLang="en-US" dirty="0" smtClean="0"/>
              <a:t>유전과 </a:t>
            </a:r>
            <a:r>
              <a:rPr lang="ko-KR" altLang="en-US" dirty="0"/>
              <a:t>환경의 상호작용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8131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lvl="1">
              <a:defRPr/>
            </a:pPr>
            <a:endParaRPr lang="en-US" altLang="ko-KR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ko-KR" altLang="en-US" dirty="0" smtClean="0">
                <a:solidFill>
                  <a:srgbClr val="C00000"/>
                </a:solidFill>
              </a:rPr>
              <a:t>첫째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/>
              <a:t>수동적 상관</a:t>
            </a:r>
            <a:endParaRPr lang="en-US" altLang="ko-KR" dirty="0" smtClean="0"/>
          </a:p>
          <a:p>
            <a:pPr marL="457200" lvl="1" indent="0">
              <a:buNone/>
              <a:defRPr/>
            </a:pPr>
            <a:endParaRPr lang="en-US" altLang="ko-KR" dirty="0" smtClean="0"/>
          </a:p>
          <a:p>
            <a:pPr marL="914400" lvl="2" indent="0">
              <a:buNone/>
              <a:defRPr/>
            </a:pPr>
            <a:r>
              <a:rPr lang="en-US" altLang="ko-KR" sz="2400" dirty="0" smtClean="0"/>
              <a:t>(!)</a:t>
            </a:r>
            <a:r>
              <a:rPr lang="ko-KR" altLang="en-US" sz="2400" dirty="0" err="1" smtClean="0"/>
              <a:t>어린연령의</a:t>
            </a:r>
            <a:r>
              <a:rPr lang="ko-KR" altLang="en-US" sz="2400" dirty="0" smtClean="0"/>
              <a:t> 유아는 부모나 주위 성인들이 제공해주는 </a:t>
            </a:r>
            <a:endParaRPr lang="en-US" altLang="ko-KR" sz="2400" dirty="0" smtClean="0"/>
          </a:p>
          <a:p>
            <a:pPr marL="914400" lvl="2" indent="0"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환경자극에 수동적으로 노출</a:t>
            </a:r>
            <a:endParaRPr lang="en-US" altLang="ko-KR" sz="2400" dirty="0" smtClean="0"/>
          </a:p>
          <a:p>
            <a:pPr marL="914400" lvl="2" indent="0">
              <a:buNone/>
              <a:defRPr/>
            </a:pPr>
            <a:endParaRPr lang="en-US" altLang="ko-KR" sz="1800" dirty="0" smtClean="0"/>
          </a:p>
          <a:p>
            <a:pPr marL="914400" lvl="2" indent="0">
              <a:buNone/>
              <a:defRPr/>
            </a:pPr>
            <a:r>
              <a:rPr lang="en-US" altLang="ko-KR" sz="1800" dirty="0"/>
              <a:t>*</a:t>
            </a:r>
            <a:r>
              <a:rPr lang="ko-KR" altLang="en-US" sz="1800" dirty="0" smtClean="0"/>
              <a:t> 운동을 잘하는 부모는 그런 환경을 자녀에게 제공하여</a:t>
            </a:r>
            <a:endParaRPr lang="en-US" altLang="ko-KR" sz="1800" dirty="0" smtClean="0"/>
          </a:p>
          <a:p>
            <a:pPr marL="914400" lvl="2" indent="0">
              <a:buNone/>
              <a:defRPr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</a:t>
            </a:r>
            <a:r>
              <a:rPr lang="ko-KR" altLang="en-US" sz="1800" dirty="0" err="1" smtClean="0"/>
              <a:t>휼륭한</a:t>
            </a:r>
            <a:r>
              <a:rPr lang="ko-KR" altLang="en-US" sz="1800" dirty="0" smtClean="0"/>
              <a:t> 스포츠맨이 될 수 있음</a:t>
            </a:r>
            <a:r>
              <a:rPr lang="en-US" altLang="ko-KR" dirty="0" smtClean="0"/>
              <a:t>.) </a:t>
            </a:r>
          </a:p>
          <a:p>
            <a:pPr marL="0" indent="0">
              <a:buFont typeface="Arial" charset="0"/>
              <a:buNone/>
              <a:defRPr/>
            </a:pPr>
            <a:endParaRPr lang="ko-KR" altLang="en-US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322">
            <a:off x="6563917" y="3788483"/>
            <a:ext cx="1443854" cy="28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유전과 </a:t>
            </a:r>
            <a:r>
              <a:rPr lang="ko-KR" altLang="en-US" dirty="0"/>
              <a:t>환경의 상호작용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4035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C00000"/>
                </a:solidFill>
              </a:rPr>
              <a:t>둘째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/>
              <a:t>자극유발적 상관</a:t>
            </a:r>
            <a:endParaRPr lang="en-US" altLang="ko-KR" dirty="0"/>
          </a:p>
          <a:p>
            <a:pPr lvl="1"/>
            <a:endParaRPr lang="en-US" altLang="ko-KR" sz="2000" dirty="0" smtClean="0"/>
          </a:p>
          <a:p>
            <a:pPr marL="457200" lvl="1" indent="0">
              <a:buNone/>
            </a:pPr>
            <a:r>
              <a:rPr lang="en-US" altLang="ko-KR" sz="2000" dirty="0" smtClean="0"/>
              <a:t> (!)</a:t>
            </a:r>
            <a:r>
              <a:rPr lang="ko-KR" altLang="en-US" sz="2000" dirty="0" smtClean="0"/>
              <a:t>유아가 지닌 유전적 특성이 다른 사람들의 반응을 일으키고 </a:t>
            </a:r>
            <a:endParaRPr lang="en-US" altLang="ko-KR" sz="2000" dirty="0" smtClean="0"/>
          </a:p>
          <a:p>
            <a:pPr marL="457200" lvl="1" indent="0">
              <a:buNone/>
            </a:pPr>
            <a:r>
              <a:rPr lang="ko-KR" altLang="en-US" sz="2000" dirty="0" smtClean="0"/>
              <a:t>    이 반응이 다시 유아의 원래 반응을 강화시킨다고 봄</a:t>
            </a:r>
            <a:r>
              <a:rPr lang="en-US" altLang="ko-KR" sz="2000" dirty="0" smtClean="0"/>
              <a:t>. </a:t>
            </a:r>
          </a:p>
          <a:p>
            <a:pPr marL="457200" lvl="1" indent="0" algn="just">
              <a:buNone/>
            </a:pPr>
            <a:r>
              <a:rPr lang="en-US" altLang="ko-KR" sz="1800" dirty="0"/>
              <a:t> </a:t>
            </a:r>
            <a:endParaRPr lang="en-US" altLang="ko-KR" sz="1800" dirty="0" smtClean="0"/>
          </a:p>
          <a:p>
            <a:pPr marL="457200" lvl="1" indent="0" algn="just">
              <a:buNone/>
            </a:pPr>
            <a:r>
              <a:rPr lang="en-US" altLang="ko-KR" sz="1800" dirty="0" smtClean="0"/>
              <a:t>*</a:t>
            </a:r>
            <a:r>
              <a:rPr lang="ko-KR" altLang="en-US" sz="1800" dirty="0" smtClean="0"/>
              <a:t>활동적인 유아는 주의 사람들로 부터 더 많은 </a:t>
            </a:r>
            <a:r>
              <a:rPr lang="ko-KR" altLang="en-US" sz="1800" dirty="0"/>
              <a:t>사</a:t>
            </a:r>
            <a:r>
              <a:rPr lang="ko-KR" altLang="en-US" sz="1800" dirty="0" smtClean="0"/>
              <a:t>회적 </a:t>
            </a:r>
            <a:endParaRPr lang="en-US" altLang="ko-KR" sz="1800" dirty="0" smtClean="0"/>
          </a:p>
          <a:p>
            <a:pPr marL="457200" lvl="1" indent="0" algn="just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자극을 받고 더욱 활동적으로  성장하게 됨</a:t>
            </a:r>
            <a:r>
              <a:rPr lang="en-US" altLang="ko-KR" sz="1800" dirty="0" smtClean="0"/>
              <a:t>. </a:t>
            </a:r>
          </a:p>
          <a:p>
            <a:endParaRPr lang="ko-KR" altLang="en-US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361" flipH="1">
            <a:off x="7345975" y="1674970"/>
            <a:ext cx="190602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ko-KR" altLang="en-US" dirty="0" smtClean="0"/>
              <a:t>유전과 </a:t>
            </a:r>
            <a:r>
              <a:rPr lang="ko-KR" altLang="en-US" dirty="0"/>
              <a:t>환경의 상호작용</a:t>
            </a:r>
          </a:p>
        </p:txBody>
      </p:sp>
      <p:sp>
        <p:nvSpPr>
          <p:cNvPr id="45059" name="내용 개체 틀 2"/>
          <p:cNvSpPr>
            <a:spLocks noGrp="1"/>
          </p:cNvSpPr>
          <p:nvPr>
            <p:ph idx="1"/>
          </p:nvPr>
        </p:nvSpPr>
        <p:spPr>
          <a:xfrm>
            <a:off x="107504" y="1412776"/>
            <a:ext cx="8759825" cy="5327650"/>
          </a:xfrm>
        </p:spPr>
        <p:txBody>
          <a:bodyPr/>
          <a:lstStyle/>
          <a:p>
            <a:pPr lvl="1"/>
            <a:r>
              <a:rPr lang="ko-KR" altLang="en-US" dirty="0" smtClean="0">
                <a:solidFill>
                  <a:srgbClr val="C00000"/>
                </a:solidFill>
              </a:rPr>
              <a:t>셋째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sz="2800" dirty="0" smtClean="0"/>
              <a:t>능동적 상관</a:t>
            </a:r>
            <a:endParaRPr lang="en-US" altLang="ko-KR" sz="2800" dirty="0" smtClean="0"/>
          </a:p>
          <a:p>
            <a:pPr lvl="1"/>
            <a:endParaRPr lang="en-US" altLang="ko-KR" sz="2800" dirty="0"/>
          </a:p>
          <a:p>
            <a:pPr marL="914400" lvl="2" indent="0">
              <a:buNone/>
            </a:pPr>
            <a:r>
              <a:rPr lang="en-US" altLang="ko-KR" dirty="0" smtClean="0"/>
              <a:t>(!) </a:t>
            </a:r>
            <a:r>
              <a:rPr lang="ko-KR" altLang="en-US" dirty="0" smtClean="0"/>
              <a:t>아동은 자신의 유전적 경향성에 적합한 환경을 </a:t>
            </a:r>
            <a:endParaRPr lang="en-US" altLang="ko-KR" dirty="0" smtClean="0"/>
          </a:p>
          <a:p>
            <a:pPr marL="914400" lvl="2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스스로 선택함으로써 유전적 성향을 더욱</a:t>
            </a:r>
            <a:endParaRPr lang="en-US" altLang="ko-KR" dirty="0" smtClean="0"/>
          </a:p>
          <a:p>
            <a:pPr marL="914400" lvl="2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 </a:t>
            </a:r>
            <a:r>
              <a:rPr lang="ko-KR" altLang="en-US" dirty="0" smtClean="0"/>
              <a:t>   강화시킨다고 봄</a:t>
            </a:r>
            <a:r>
              <a:rPr lang="en-US" altLang="ko-KR" dirty="0" smtClean="0"/>
              <a:t>. </a:t>
            </a:r>
          </a:p>
          <a:p>
            <a:endParaRPr lang="ko-KR" altLang="en-US" dirty="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724" flipH="1">
            <a:off x="6852245" y="2049067"/>
            <a:ext cx="1850190" cy="243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7</a:t>
            </a:r>
            <a:r>
              <a:rPr lang="ko-KR" altLang="en-US" dirty="0" smtClean="0"/>
              <a:t>장 신체</a:t>
            </a:r>
            <a:r>
              <a:rPr lang="en-US" altLang="ko-KR" dirty="0" smtClean="0"/>
              <a:t>.</a:t>
            </a:r>
            <a:r>
              <a:rPr lang="ko-KR" altLang="en-US" dirty="0"/>
              <a:t>운</a:t>
            </a:r>
            <a:r>
              <a:rPr lang="ko-KR" altLang="en-US" dirty="0" smtClean="0"/>
              <a:t>동발달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4789" y="1340768"/>
            <a:ext cx="4367212" cy="53283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목차</a:t>
            </a:r>
            <a:endParaRPr lang="en-US" altLang="ko-KR" sz="20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en-US" altLang="ko-KR" sz="20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신체발달</a:t>
            </a:r>
            <a:endParaRPr lang="en-US" altLang="ko-KR" sz="20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1)</a:t>
            </a:r>
            <a:r>
              <a:rPr lang="ko-KR" altLang="en-US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신체 크기와 비율의 변화</a:t>
            </a:r>
            <a:endParaRPr lang="en-US" altLang="ko-KR" sz="16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2)</a:t>
            </a:r>
            <a:r>
              <a:rPr lang="ko-KR" altLang="en-US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근육과 골격의 변화</a:t>
            </a:r>
            <a:endParaRPr lang="en-US" altLang="ko-KR" sz="16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  <a:defRPr/>
            </a:pPr>
            <a:r>
              <a:rPr lang="en-US" altLang="ko-KR" sz="1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en-US" altLang="ko-KR" sz="20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en-US" altLang="ko-KR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운동발달</a:t>
            </a:r>
            <a:endParaRPr lang="en-US" altLang="ko-KR" sz="20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1)</a:t>
            </a:r>
            <a:r>
              <a:rPr lang="ko-KR" altLang="en-US" sz="16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대근육</a:t>
            </a:r>
            <a:r>
              <a:rPr lang="ko-KR" altLang="en-US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운동발달</a:t>
            </a:r>
            <a:endParaRPr lang="en-US" altLang="ko-KR" sz="16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2)</a:t>
            </a:r>
            <a:r>
              <a:rPr lang="ko-KR" altLang="en-US" sz="16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소근육</a:t>
            </a:r>
            <a:r>
              <a:rPr lang="ko-KR" altLang="en-US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운동발달</a:t>
            </a:r>
            <a:endParaRPr lang="en-US" altLang="ko-KR" sz="16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  <a:defRPr/>
            </a:pPr>
            <a:r>
              <a:rPr lang="en-US" altLang="ko-KR" sz="1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신체발달과 유전</a:t>
            </a:r>
            <a:r>
              <a:rPr lang="en-US" altLang="ko-KR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환경의 상호작용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ko-KR" sz="16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  <a:defRPr/>
            </a:pPr>
            <a:r>
              <a:rPr lang="en-US" altLang="ko-KR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4.</a:t>
            </a:r>
            <a:r>
              <a:rPr lang="ko-KR" altLang="en-US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신체</a:t>
            </a:r>
            <a:r>
              <a:rPr lang="en-US" altLang="ko-KR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운동발달에 도움이 </a:t>
            </a:r>
            <a:r>
              <a:rPr lang="ko-KR" altLang="en-US" sz="20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필요한유아</a:t>
            </a:r>
            <a:endParaRPr lang="en-US" altLang="ko-KR" sz="20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  <a:defRPr/>
            </a:pPr>
            <a:endParaRPr lang="en-US" altLang="ko-KR" sz="16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내용 개체 틀 1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ko-KR" dirty="0">
                <a:solidFill>
                  <a:srgbClr val="0070C0"/>
                </a:solidFill>
              </a:rPr>
              <a:t>1) </a:t>
            </a:r>
            <a:r>
              <a:rPr lang="ko-KR" altLang="en-US" dirty="0">
                <a:solidFill>
                  <a:srgbClr val="0070C0"/>
                </a:solidFill>
              </a:rPr>
              <a:t>신체 크기의 발달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ko-KR" altLang="en-US" sz="2200" dirty="0"/>
              <a:t>일생 중 신체 성장이 가장 빠른 시기로 성장 </a:t>
            </a:r>
            <a:r>
              <a:rPr lang="ko-KR" altLang="en-US" sz="2200" dirty="0" err="1" smtClean="0"/>
              <a:t>급등기</a:t>
            </a:r>
            <a:endParaRPr lang="en-US" altLang="ko-KR" sz="22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ko-KR" altLang="en-US" sz="2200" dirty="0" smtClean="0"/>
              <a:t>체중 </a:t>
            </a:r>
            <a:r>
              <a:rPr lang="en-US" altLang="ko-KR" sz="2200" dirty="0" smtClean="0"/>
              <a:t>: </a:t>
            </a:r>
            <a:r>
              <a:rPr lang="ko-KR" altLang="en-US" sz="2200" dirty="0"/>
              <a:t>출생 시 남</a:t>
            </a:r>
            <a:r>
              <a:rPr lang="en-US" altLang="ko-KR" sz="2200" dirty="0"/>
              <a:t>(3.4kg), </a:t>
            </a:r>
            <a:r>
              <a:rPr lang="ko-KR" altLang="en-US" sz="2200" dirty="0"/>
              <a:t>여</a:t>
            </a:r>
            <a:r>
              <a:rPr lang="en-US" altLang="ko-KR" sz="2200" dirty="0"/>
              <a:t>(3.2kg) </a:t>
            </a:r>
            <a:endParaRPr lang="en-US" altLang="ko-KR" sz="22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ko-KR" altLang="en-US" sz="2200" dirty="0" smtClean="0"/>
              <a:t>평균 몸무게 </a:t>
            </a:r>
            <a:r>
              <a:rPr lang="en-US" altLang="ko-KR" sz="2200" dirty="0" smtClean="0"/>
              <a:t>: </a:t>
            </a:r>
            <a:r>
              <a:rPr lang="ko-KR" altLang="en-US" sz="2200" dirty="0"/>
              <a:t>생후 </a:t>
            </a:r>
            <a:r>
              <a:rPr lang="en-US" altLang="ko-KR" sz="2200" dirty="0"/>
              <a:t>3</a:t>
            </a:r>
            <a:r>
              <a:rPr lang="ko-KR" altLang="en-US" sz="2200" dirty="0"/>
              <a:t>개월이 되면 </a:t>
            </a:r>
            <a:r>
              <a:rPr lang="en-US" altLang="ko-KR" sz="2200" dirty="0"/>
              <a:t>2</a:t>
            </a:r>
            <a:r>
              <a:rPr lang="ko-KR" altLang="en-US" sz="2200" dirty="0"/>
              <a:t>배 정도 </a:t>
            </a:r>
            <a:endParaRPr lang="en-US" altLang="ko-KR" sz="22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ko-KR" altLang="en-US" sz="2200" dirty="0" smtClean="0"/>
              <a:t>신장 </a:t>
            </a:r>
            <a:r>
              <a:rPr lang="en-US" altLang="ko-KR" sz="2200" dirty="0" smtClean="0"/>
              <a:t>: </a:t>
            </a:r>
            <a:r>
              <a:rPr lang="ko-KR" altLang="en-US" sz="2200" dirty="0"/>
              <a:t>출생 시 남</a:t>
            </a:r>
            <a:r>
              <a:rPr lang="en-US" altLang="ko-KR" sz="2200" dirty="0"/>
              <a:t>(51.4cm), </a:t>
            </a:r>
            <a:r>
              <a:rPr lang="ko-KR" altLang="en-US" sz="2200" dirty="0"/>
              <a:t>여</a:t>
            </a:r>
            <a:r>
              <a:rPr lang="en-US" altLang="ko-KR" sz="2200" dirty="0"/>
              <a:t>(50.5cm) </a:t>
            </a:r>
            <a:endParaRPr lang="en-US" altLang="ko-KR" sz="22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ko-KR" sz="2200" dirty="0" smtClean="0"/>
              <a:t>1</a:t>
            </a:r>
            <a:r>
              <a:rPr lang="ko-KR" altLang="en-US" sz="2200" dirty="0"/>
              <a:t>년이 되면 약 </a:t>
            </a:r>
            <a:r>
              <a:rPr lang="en-US" altLang="ko-KR" sz="2200" dirty="0"/>
              <a:t>1.5</a:t>
            </a:r>
            <a:r>
              <a:rPr lang="ko-KR" altLang="en-US" sz="2200" dirty="0"/>
              <a:t>배</a:t>
            </a:r>
            <a:r>
              <a:rPr lang="en-US" altLang="ko-KR" sz="2200" dirty="0"/>
              <a:t>, 2</a:t>
            </a:r>
            <a:r>
              <a:rPr lang="ko-KR" altLang="en-US" sz="2200" dirty="0" smtClean="0"/>
              <a:t>세 </a:t>
            </a:r>
            <a:r>
              <a:rPr lang="ko-KR" altLang="en-US" sz="2200" dirty="0"/>
              <a:t>약 </a:t>
            </a:r>
            <a:r>
              <a:rPr lang="en-US" altLang="ko-KR" sz="2200" dirty="0"/>
              <a:t>87.5cm </a:t>
            </a:r>
            <a:r>
              <a:rPr lang="ko-KR" altLang="en-US" sz="2200" dirty="0" smtClean="0"/>
              <a:t>정도</a:t>
            </a:r>
            <a:endParaRPr lang="en-US" altLang="ko-KR" sz="2200" dirty="0" smtClean="0"/>
          </a:p>
          <a:p>
            <a:pPr lvl="1">
              <a:buFont typeface="Arial" charset="0"/>
              <a:buNone/>
              <a:defRPr/>
            </a:pPr>
            <a:r>
              <a:rPr lang="ko-KR" altLang="en-US" sz="2200" dirty="0" smtClean="0"/>
              <a:t>   성인 </a:t>
            </a:r>
            <a:r>
              <a:rPr lang="ko-KR" altLang="en-US" sz="2200" dirty="0"/>
              <a:t>키의 약 </a:t>
            </a:r>
            <a:r>
              <a:rPr lang="en-US" altLang="ko-KR" sz="2200" dirty="0" smtClean="0"/>
              <a:t>1/2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성장</a:t>
            </a:r>
          </a:p>
          <a:p>
            <a:pPr eaLnBrk="1" hangingPunct="1"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8750" y="176213"/>
            <a:ext cx="8843963" cy="7921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>
                <a:effectLst/>
              </a:rPr>
              <a:t>1. </a:t>
            </a:r>
            <a:r>
              <a:rPr lang="ko-KR" altLang="en-US" dirty="0" smtClean="0">
                <a:effectLst/>
              </a:rPr>
              <a:t>신체 발달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72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2-1)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골격의 변화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(!)</a:t>
            </a:r>
            <a:r>
              <a:rPr lang="ko-KR" altLang="en-US" dirty="0" smtClean="0"/>
              <a:t>유아기 </a:t>
            </a:r>
            <a:r>
              <a:rPr lang="ko-KR" altLang="en-US" dirty="0"/>
              <a:t>골격 성장은 약 </a:t>
            </a:r>
            <a:r>
              <a:rPr lang="en-US" altLang="ko-KR" dirty="0"/>
              <a:t>45</a:t>
            </a:r>
            <a:r>
              <a:rPr lang="ko-KR" altLang="en-US" dirty="0"/>
              <a:t>개의 새로운 골단판</a:t>
            </a:r>
            <a:r>
              <a:rPr lang="en-US" altLang="ko-KR" dirty="0"/>
              <a:t>(</a:t>
            </a:r>
            <a:r>
              <a:rPr lang="ko-KR" altLang="en-US" dirty="0"/>
              <a:t>성장판</a:t>
            </a:r>
            <a:r>
              <a:rPr lang="en-US" altLang="ko-KR" dirty="0" smtClean="0"/>
              <a:t>)    </a:t>
            </a:r>
          </a:p>
          <a:p>
            <a:pPr marL="457200" lvl="1" indent="0">
              <a:buNone/>
              <a:defRPr/>
            </a:pPr>
            <a:r>
              <a:rPr lang="ko-KR" altLang="en-US" dirty="0" smtClean="0"/>
              <a:t>속의 </a:t>
            </a:r>
            <a:r>
              <a:rPr lang="ko-KR" altLang="en-US" dirty="0"/>
              <a:t>성장중추가 단단해지면서 경골이 되는 과정임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457200" lvl="1" indent="0">
              <a:buNone/>
              <a:defRPr/>
            </a:pPr>
            <a:endParaRPr lang="en-US" altLang="ko-KR" dirty="0" smtClean="0"/>
          </a:p>
          <a:p>
            <a:pPr marL="457200" lvl="1" indent="0">
              <a:buNone/>
              <a:defRPr/>
            </a:pPr>
            <a:r>
              <a:rPr lang="en-US" altLang="ko-KR" dirty="0" smtClean="0"/>
              <a:t>(2) </a:t>
            </a:r>
            <a:r>
              <a:rPr lang="ko-KR" altLang="en-US" dirty="0" smtClean="0"/>
              <a:t>뼈의 </a:t>
            </a:r>
            <a:r>
              <a:rPr lang="ko-KR" altLang="en-US" dirty="0"/>
              <a:t>성장</a:t>
            </a:r>
            <a:r>
              <a:rPr lang="en-US" altLang="ko-KR" dirty="0"/>
              <a:t>, </a:t>
            </a:r>
            <a:r>
              <a:rPr lang="ko-KR" altLang="en-US" dirty="0"/>
              <a:t>공격경화 속도는 적절한 영양공급이나 </a:t>
            </a:r>
            <a:endParaRPr lang="en-US" altLang="ko-KR" dirty="0" smtClean="0"/>
          </a:p>
          <a:p>
            <a:pPr marL="457200" lvl="1" indent="0">
              <a:buNone/>
              <a:defRPr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호르몬 </a:t>
            </a:r>
            <a:r>
              <a:rPr lang="ko-KR" altLang="en-US" dirty="0"/>
              <a:t>분비에 따라 다르며</a:t>
            </a:r>
            <a:r>
              <a:rPr lang="en-US" altLang="ko-KR" dirty="0"/>
              <a:t>, </a:t>
            </a:r>
            <a:r>
              <a:rPr lang="ko-KR" altLang="en-US" dirty="0"/>
              <a:t>골격의 각 부위에 </a:t>
            </a:r>
            <a:endParaRPr lang="en-US" altLang="ko-KR" dirty="0" smtClean="0"/>
          </a:p>
          <a:p>
            <a:pPr marL="457200" lvl="1" indent="0">
              <a:buNone/>
              <a:defRPr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따라서도 </a:t>
            </a:r>
            <a:r>
              <a:rPr lang="ko-KR" altLang="en-US" dirty="0"/>
              <a:t>다르게 나타남</a:t>
            </a:r>
            <a:r>
              <a:rPr lang="en-US" altLang="ko-KR" dirty="0"/>
              <a:t>. </a:t>
            </a:r>
          </a:p>
          <a:p>
            <a:pPr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1.</a:t>
            </a:r>
            <a:r>
              <a:rPr lang="ko-KR" altLang="en-US" dirty="0" smtClean="0"/>
              <a:t>신체 발달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1. </a:t>
            </a:r>
            <a:r>
              <a:rPr lang="ko-KR" altLang="en-US" dirty="0" smtClean="0"/>
              <a:t>신체발달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37891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ko-KR" dirty="0" smtClean="0"/>
              <a:t>2-2)</a:t>
            </a:r>
            <a:r>
              <a:rPr lang="ko-KR" altLang="en-US" dirty="0" smtClean="0"/>
              <a:t>근육의 발달</a:t>
            </a:r>
            <a:endParaRPr lang="en-US" altLang="ko-KR" dirty="0" smtClean="0"/>
          </a:p>
          <a:p>
            <a:pPr marL="457200" lvl="1" indent="0">
              <a:buNone/>
              <a:defRPr/>
            </a:pPr>
            <a:endParaRPr lang="en-US" altLang="ko-KR" dirty="0"/>
          </a:p>
          <a:p>
            <a:pPr marL="457200" lvl="1" indent="0">
              <a:buNone/>
              <a:defRPr/>
            </a:pPr>
            <a:r>
              <a:rPr lang="en-US" altLang="ko-KR" sz="1800" dirty="0" smtClean="0"/>
              <a:t>(1) </a:t>
            </a:r>
            <a:r>
              <a:rPr lang="ko-KR" altLang="en-US" sz="1800" dirty="0" smtClean="0"/>
              <a:t>근육의 발달은 체중의 발달과 거의 같은 속도로 이루어짐</a:t>
            </a:r>
            <a:r>
              <a:rPr lang="en-US" altLang="ko-KR" sz="1800" dirty="0" smtClean="0"/>
              <a:t>. </a:t>
            </a:r>
          </a:p>
          <a:p>
            <a:pPr marL="457200" lvl="1" indent="0">
              <a:buNone/>
              <a:defRPr/>
            </a:pPr>
            <a:r>
              <a:rPr lang="en-US" altLang="ko-KR" sz="1800" dirty="0" smtClean="0"/>
              <a:t>(2) </a:t>
            </a:r>
            <a:r>
              <a:rPr lang="ko-KR" altLang="en-US" sz="1800" dirty="0" smtClean="0"/>
              <a:t>유아기는 근육조직보다 지방조직이 먼저 발달함</a:t>
            </a:r>
            <a:r>
              <a:rPr lang="en-US" altLang="ko-KR" sz="1800" dirty="0" smtClean="0"/>
              <a:t>. </a:t>
            </a:r>
          </a:p>
          <a:p>
            <a:pPr marL="457200" lvl="1" indent="0">
              <a:buNone/>
              <a:defRPr/>
            </a:pPr>
            <a:r>
              <a:rPr lang="en-US" altLang="ko-KR" sz="1800" dirty="0" smtClean="0"/>
              <a:t>(3) </a:t>
            </a:r>
            <a:r>
              <a:rPr lang="ko-KR" altLang="en-US" sz="1800" dirty="0" smtClean="0"/>
              <a:t>유아의 체중은 성인의 </a:t>
            </a:r>
            <a:r>
              <a:rPr lang="en-US" altLang="ko-KR" sz="1800" dirty="0" smtClean="0"/>
              <a:t>1/3</a:t>
            </a:r>
            <a:r>
              <a:rPr lang="ko-KR" altLang="en-US" sz="1800" dirty="0" smtClean="0"/>
              <a:t>이지만 근력은 </a:t>
            </a:r>
            <a:endParaRPr lang="en-US" altLang="ko-KR" sz="1800" dirty="0" smtClean="0"/>
          </a:p>
          <a:p>
            <a:pPr marL="457200" lvl="1" indent="0">
              <a:buNone/>
              <a:defRPr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</a:t>
            </a:r>
            <a:r>
              <a:rPr lang="ko-KR" altLang="en-US" sz="1800" dirty="0" smtClean="0"/>
              <a:t>성인의 </a:t>
            </a:r>
            <a:r>
              <a:rPr lang="en-US" altLang="ko-KR" sz="1800" dirty="0" smtClean="0"/>
              <a:t>1/6</a:t>
            </a:r>
            <a:r>
              <a:rPr lang="ko-KR" altLang="en-US" sz="1800" dirty="0" smtClean="0"/>
              <a:t>에   불과함</a:t>
            </a:r>
            <a:r>
              <a:rPr lang="en-US" altLang="ko-KR" sz="1800" dirty="0" smtClean="0"/>
              <a:t>.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US" altLang="ko-KR" sz="1800" dirty="0" smtClean="0"/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US" altLang="ko-KR" sz="1800" dirty="0"/>
          </a:p>
          <a:p>
            <a:pPr marL="457200" lvl="1" indent="0">
              <a:buNone/>
              <a:defRPr/>
            </a:pPr>
            <a:r>
              <a:rPr lang="en-US" altLang="ko-KR" sz="1800" dirty="0" smtClean="0"/>
              <a:t>-**</a:t>
            </a:r>
            <a:r>
              <a:rPr lang="ko-KR" altLang="en-US" sz="1800" dirty="0" smtClean="0"/>
              <a:t>이는 근육 양이 적기 때문이 아니라 신경기능의 </a:t>
            </a:r>
            <a:r>
              <a:rPr lang="ko-KR" altLang="en-US" sz="1800" dirty="0"/>
              <a:t>불</a:t>
            </a:r>
            <a:r>
              <a:rPr lang="ko-KR" altLang="en-US" sz="1800" dirty="0" smtClean="0"/>
              <a:t>완전으로 </a:t>
            </a:r>
            <a:endParaRPr lang="en-US" altLang="ko-KR" sz="1800" dirty="0" smtClean="0"/>
          </a:p>
          <a:p>
            <a:pPr marL="457200" lvl="1" indent="0">
              <a:buNone/>
              <a:defRPr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  </a:t>
            </a:r>
            <a:r>
              <a:rPr lang="ko-KR" altLang="en-US" sz="1800" dirty="0" smtClean="0"/>
              <a:t>근력을 최대한 발휘할 수 없기 때문임</a:t>
            </a:r>
            <a:r>
              <a:rPr lang="en-US" altLang="ko-KR" sz="18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ko-KR" altLang="en-US" sz="1800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261593" cy="284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05270" y="1340768"/>
            <a:ext cx="8327170" cy="18002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ko-KR" dirty="0" smtClean="0"/>
              <a:t>3) </a:t>
            </a:r>
            <a:r>
              <a:rPr lang="ko-KR" altLang="en-US" dirty="0"/>
              <a:t>치아의 변화</a:t>
            </a:r>
          </a:p>
          <a:p>
            <a:pPr lvl="1" eaLnBrk="1" hangingPunct="1">
              <a:defRPr/>
            </a:pPr>
            <a:r>
              <a:rPr lang="ko-KR" altLang="en-US" dirty="0"/>
              <a:t>젖니에 이상이 생기면 소화에 나쁜 영향을 미칠 뿐만 </a:t>
            </a:r>
            <a:r>
              <a:rPr lang="ko-KR" altLang="en-US" dirty="0" smtClean="0"/>
              <a:t>아니라 </a:t>
            </a:r>
            <a:r>
              <a:rPr lang="ko-KR" altLang="en-US" dirty="0"/>
              <a:t>턱뼈의 성장과 발육에 영향을 미쳐 영구치가 </a:t>
            </a:r>
            <a:r>
              <a:rPr lang="ko-KR" altLang="en-US" dirty="0" smtClean="0"/>
              <a:t>자라는데도 </a:t>
            </a:r>
            <a:r>
              <a:rPr lang="ko-KR" altLang="en-US" dirty="0"/>
              <a:t>해를 끼치게 됨</a:t>
            </a:r>
            <a:r>
              <a:rPr lang="en-US" altLang="ko-KR" dirty="0"/>
              <a:t>. </a:t>
            </a:r>
            <a:endParaRPr lang="ko-KR" altLang="en-US" dirty="0"/>
          </a:p>
          <a:p>
            <a:pPr eaLnBrk="1" hangingPunct="1">
              <a:defRPr/>
            </a:pPr>
            <a:endParaRPr lang="ko-KR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568952" cy="39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신체발달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7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운동발달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대근육</a:t>
            </a:r>
            <a:r>
              <a:rPr lang="ko-KR" altLang="en-US" dirty="0" smtClean="0"/>
              <a:t> </a:t>
            </a:r>
            <a:r>
              <a:rPr lang="ko-KR" altLang="en-US" dirty="0"/>
              <a:t>운동발달 </a:t>
            </a:r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38" y="1341438"/>
            <a:ext cx="745172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3</a:t>
            </a:r>
            <a:r>
              <a:rPr lang="en-US" altLang="ko-KR" dirty="0" smtClean="0"/>
              <a:t>.</a:t>
            </a:r>
            <a:r>
              <a:rPr lang="ko-KR" altLang="en-US" dirty="0" smtClean="0"/>
              <a:t>운동발달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대근육</a:t>
            </a:r>
            <a:r>
              <a:rPr lang="ko-KR" altLang="en-US" dirty="0" smtClean="0"/>
              <a:t> </a:t>
            </a:r>
            <a:r>
              <a:rPr lang="ko-KR" altLang="en-US" dirty="0"/>
              <a:t>운동발달 </a:t>
            </a:r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" y="1962150"/>
            <a:ext cx="7891463" cy="484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238250"/>
            <a:ext cx="7937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3. </a:t>
            </a:r>
            <a:r>
              <a:rPr lang="ko-KR" altLang="en-US" dirty="0" smtClean="0"/>
              <a:t>운동발달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대근육</a:t>
            </a:r>
            <a:r>
              <a:rPr lang="ko-KR" altLang="en-US" dirty="0" smtClean="0"/>
              <a:t> </a:t>
            </a:r>
            <a:r>
              <a:rPr lang="ko-KR" altLang="en-US" dirty="0"/>
              <a:t>운동발달 </a:t>
            </a:r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204788" y="1341438"/>
            <a:ext cx="8759825" cy="5327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체력발달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79512" y="1916832"/>
          <a:ext cx="871296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605</Words>
  <Application>Microsoft Office PowerPoint</Application>
  <PresentationFormat>화면 슬라이드 쇼(4:3)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굴림</vt:lpstr>
      <vt:lpstr>HY울릉도M</vt:lpstr>
      <vt:lpstr>맑은 고딕</vt:lpstr>
      <vt:lpstr>Arial</vt:lpstr>
      <vt:lpstr>Wingdings</vt:lpstr>
      <vt:lpstr>함초롬돋움</vt:lpstr>
      <vt:lpstr>Office 테마</vt:lpstr>
      <vt:lpstr>PowerPoint 프레젠테이션</vt:lpstr>
      <vt:lpstr>7장 신체.운동발달</vt:lpstr>
      <vt:lpstr>1. 신체 발달</vt:lpstr>
      <vt:lpstr>1.신체 발달</vt:lpstr>
      <vt:lpstr>1. 신체발달-</vt:lpstr>
      <vt:lpstr>1.신체발달</vt:lpstr>
      <vt:lpstr>3. 운동발달-대근육 운동발달 </vt:lpstr>
      <vt:lpstr>3.운동발달-대근육 운동발달 </vt:lpstr>
      <vt:lpstr>3. 운동발달-대근육 운동발달 </vt:lpstr>
      <vt:lpstr>3. 운동발달</vt:lpstr>
      <vt:lpstr>3. 운동능력 발달- 2)소근육 운동발달</vt:lpstr>
      <vt:lpstr>2). 소근육 운동 발달</vt:lpstr>
      <vt:lpstr>3. 신체발달 -유전과 환경의 상호작용 </vt:lpstr>
      <vt:lpstr>3. 신체발달-</vt:lpstr>
      <vt:lpstr>3. 신체발달 -유전과 환경의 상호작용 </vt:lpstr>
      <vt:lpstr>3. 신체발달 -유전과 환경의 상호작용 </vt:lpstr>
      <vt:lpstr>3. 신체발달 -유전과 환경의 상호작용 </vt:lpstr>
      <vt:lpstr>3. 신체발달 -유전과 환경의 상호작용 </vt:lpstr>
      <vt:lpstr>3. 신체발달  -유전과 환경의 상호작용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김세진</dc:creator>
  <cp:lastModifiedBy>김 성신</cp:lastModifiedBy>
  <cp:revision>138</cp:revision>
  <dcterms:created xsi:type="dcterms:W3CDTF">2015-02-18T03:07:24Z</dcterms:created>
  <dcterms:modified xsi:type="dcterms:W3CDTF">2019-06-13T13:37:41Z</dcterms:modified>
</cp:coreProperties>
</file>