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58" r:id="rId3"/>
    <p:sldId id="284" r:id="rId4"/>
    <p:sldId id="305" r:id="rId5"/>
    <p:sldId id="306" r:id="rId6"/>
    <p:sldId id="285" r:id="rId7"/>
    <p:sldId id="307" r:id="rId8"/>
    <p:sldId id="286" r:id="rId9"/>
    <p:sldId id="308" r:id="rId10"/>
    <p:sldId id="309" r:id="rId11"/>
    <p:sldId id="310" r:id="rId12"/>
    <p:sldId id="311" r:id="rId13"/>
    <p:sldId id="324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76" autoAdjust="0"/>
  </p:normalViewPr>
  <p:slideViewPr>
    <p:cSldViewPr>
      <p:cViewPr varScale="1">
        <p:scale>
          <a:sx n="114" d="100"/>
          <a:sy n="114" d="100"/>
        </p:scale>
        <p:origin x="152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916C06-BB00-4554-ADEA-4117DF0189D3}" type="doc">
      <dgm:prSet loTypeId="urn:microsoft.com/office/officeart/2005/8/layout/vList4#1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pPr latinLnBrk="1"/>
          <a:endParaRPr lang="ko-KR" altLang="en-US"/>
        </a:p>
      </dgm:t>
    </dgm:pt>
    <dgm:pt modelId="{8C299446-D15E-4AFF-9157-303097F8C098}">
      <dgm:prSet phldrT="[텍스트]"/>
      <dgm:spPr/>
      <dgm:t>
        <a:bodyPr/>
        <a:lstStyle/>
        <a:p>
          <a:pPr latinLnBrk="1"/>
          <a:r>
            <a:rPr lang="en-US" altLang="ko-KR" dirty="0" smtClean="0"/>
            <a:t> </a:t>
          </a:r>
          <a:r>
            <a: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- </a:t>
          </a:r>
          <a:r>
            <a:rPr lang="ko-KR" altLang="en-US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인형</a:t>
          </a:r>
          <a:endParaRPr lang="ko-KR" altLang="en-US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AC0038BB-68B3-42C1-9FF3-47345650B631}" type="parTrans" cxnId="{AAFC8A6F-D0D1-4C63-8E5F-86EAC7080F98}">
      <dgm:prSet/>
      <dgm:spPr/>
      <dgm:t>
        <a:bodyPr/>
        <a:lstStyle/>
        <a:p>
          <a:pPr latinLnBrk="1"/>
          <a:endParaRPr lang="ko-KR" altLang="en-US"/>
        </a:p>
      </dgm:t>
    </dgm:pt>
    <dgm:pt modelId="{8F0138E3-D3FA-4202-B7A2-12183A80A6C6}" type="sibTrans" cxnId="{AAFC8A6F-D0D1-4C63-8E5F-86EAC7080F98}">
      <dgm:prSet/>
      <dgm:spPr/>
      <dgm:t>
        <a:bodyPr/>
        <a:lstStyle/>
        <a:p>
          <a:pPr latinLnBrk="1"/>
          <a:endParaRPr lang="ko-KR" altLang="en-US"/>
        </a:p>
      </dgm:t>
    </dgm:pt>
    <dgm:pt modelId="{A8458EF7-4B9C-47C1-A774-310F1B264935}">
      <dgm:prSet phldrT="[텍스트]"/>
      <dgm:spPr/>
      <dgm:t>
        <a:bodyPr/>
        <a:lstStyle/>
        <a:p>
          <a:pPr latinLnBrk="1"/>
          <a:r>
            <a:rPr lang="ko-KR" altLang="en-US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다양한 소재로 꾸며진 </a:t>
          </a:r>
          <a:r>
            <a:rPr lang="ko-KR" altLang="en-US" dirty="0" err="1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입체물</a:t>
          </a:r>
          <a:endParaRPr lang="ko-KR" altLang="en-US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A42E92F1-CEFC-400D-91A1-FB0F3F7F6045}" type="parTrans" cxnId="{382D7F61-E4DA-493E-A35C-61CE5BA8F2FD}">
      <dgm:prSet/>
      <dgm:spPr/>
      <dgm:t>
        <a:bodyPr/>
        <a:lstStyle/>
        <a:p>
          <a:pPr latinLnBrk="1"/>
          <a:endParaRPr lang="ko-KR" altLang="en-US"/>
        </a:p>
      </dgm:t>
    </dgm:pt>
    <dgm:pt modelId="{067D4B93-777D-4FE6-A470-C60E509128F9}" type="sibTrans" cxnId="{382D7F61-E4DA-493E-A35C-61CE5BA8F2FD}">
      <dgm:prSet/>
      <dgm:spPr/>
      <dgm:t>
        <a:bodyPr/>
        <a:lstStyle/>
        <a:p>
          <a:pPr latinLnBrk="1"/>
          <a:endParaRPr lang="ko-KR" altLang="en-US"/>
        </a:p>
      </dgm:t>
    </dgm:pt>
    <dgm:pt modelId="{3274F410-7017-455C-A673-39D896EA8DB7}">
      <dgm:prSet phldrT="[텍스트]"/>
      <dgm:spPr/>
      <dgm:t>
        <a:bodyPr/>
        <a:lstStyle/>
        <a:p>
          <a:pPr latinLnBrk="1"/>
          <a:r>
            <a:rPr lang="ko-KR" altLang="en-US" dirty="0" err="1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영유아의</a:t>
          </a:r>
          <a:r>
            <a:rPr lang="ko-KR" altLang="en-US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 주의집중 시간을 길게 해주고 누구나 좋아함</a:t>
          </a:r>
          <a:endParaRPr lang="ko-KR" altLang="en-US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669D3BB5-004D-4F3A-A03F-707EA1FDA337}" type="parTrans" cxnId="{88F05069-E248-45D8-AE0E-3DB449B30C83}">
      <dgm:prSet/>
      <dgm:spPr/>
      <dgm:t>
        <a:bodyPr/>
        <a:lstStyle/>
        <a:p>
          <a:pPr latinLnBrk="1"/>
          <a:endParaRPr lang="ko-KR" altLang="en-US"/>
        </a:p>
      </dgm:t>
    </dgm:pt>
    <dgm:pt modelId="{106E3F37-8A3E-41EC-A536-182E1612F4CF}" type="sibTrans" cxnId="{88F05069-E248-45D8-AE0E-3DB449B30C83}">
      <dgm:prSet/>
      <dgm:spPr/>
      <dgm:t>
        <a:bodyPr/>
        <a:lstStyle/>
        <a:p>
          <a:pPr latinLnBrk="1"/>
          <a:endParaRPr lang="ko-KR" altLang="en-US"/>
        </a:p>
      </dgm:t>
    </dgm:pt>
    <dgm:pt modelId="{471B622D-682B-4D53-B1F5-C756E5D8E237}">
      <dgm:prSet phldrT="[텍스트]"/>
      <dgm:spPr/>
      <dgm:t>
        <a:bodyPr/>
        <a:lstStyle/>
        <a:p>
          <a:pPr latinLnBrk="1"/>
          <a:r>
            <a:rPr lang="en-US" altLang="ko-KR" dirty="0" smtClean="0"/>
            <a:t> </a:t>
          </a:r>
          <a:r>
            <a: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- </a:t>
          </a:r>
          <a:r>
            <a:rPr lang="ko-KR" altLang="en-US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모형</a:t>
          </a:r>
          <a:endParaRPr lang="ko-KR" altLang="en-US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A40F1A81-70F4-4419-9427-84434C8B8C77}" type="parTrans" cxnId="{BB9EF773-792A-4BD1-ABB0-F5272CE67647}">
      <dgm:prSet/>
      <dgm:spPr/>
      <dgm:t>
        <a:bodyPr/>
        <a:lstStyle/>
        <a:p>
          <a:pPr latinLnBrk="1"/>
          <a:endParaRPr lang="ko-KR" altLang="en-US"/>
        </a:p>
      </dgm:t>
    </dgm:pt>
    <dgm:pt modelId="{DD0E1F2F-9B2D-494B-94BD-E4027019CFB9}" type="sibTrans" cxnId="{BB9EF773-792A-4BD1-ABB0-F5272CE67647}">
      <dgm:prSet/>
      <dgm:spPr/>
      <dgm:t>
        <a:bodyPr/>
        <a:lstStyle/>
        <a:p>
          <a:pPr latinLnBrk="1"/>
          <a:endParaRPr lang="ko-KR" altLang="en-US"/>
        </a:p>
      </dgm:t>
    </dgm:pt>
    <dgm:pt modelId="{F5048EF3-4043-487C-9318-6A4ABA910C81}">
      <dgm:prSet phldrT="[텍스트]"/>
      <dgm:spPr/>
      <dgm:t>
        <a:bodyPr/>
        <a:lstStyle/>
        <a:p>
          <a:pPr latinLnBrk="1"/>
          <a:r>
            <a:rPr lang="ko-KR" altLang="en-US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실물과 흡사한 교수매체로 공룡 모형이나</a:t>
          </a:r>
          <a:r>
            <a: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, </a:t>
          </a:r>
          <a:r>
            <a:rPr lang="ko-KR" altLang="en-US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지구본 모형 등이 있음</a:t>
          </a:r>
          <a:endParaRPr lang="ko-KR" altLang="en-US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A4C0A4C7-363A-41E2-AF8A-7774BB0D2673}" type="parTrans" cxnId="{3E401202-F760-4236-AECA-79ED8B9957BE}">
      <dgm:prSet/>
      <dgm:spPr/>
      <dgm:t>
        <a:bodyPr/>
        <a:lstStyle/>
        <a:p>
          <a:pPr latinLnBrk="1"/>
          <a:endParaRPr lang="ko-KR" altLang="en-US"/>
        </a:p>
      </dgm:t>
    </dgm:pt>
    <dgm:pt modelId="{169B0E04-A444-4565-A72B-5E5D13879CA8}" type="sibTrans" cxnId="{3E401202-F760-4236-AECA-79ED8B9957BE}">
      <dgm:prSet/>
      <dgm:spPr/>
      <dgm:t>
        <a:bodyPr/>
        <a:lstStyle/>
        <a:p>
          <a:pPr latinLnBrk="1"/>
          <a:endParaRPr lang="ko-KR" altLang="en-US"/>
        </a:p>
      </dgm:t>
    </dgm:pt>
    <dgm:pt modelId="{A60921F9-A0C5-4114-8A63-8DED76966773}">
      <dgm:prSet phldrT="[텍스트]"/>
      <dgm:spPr/>
      <dgm:t>
        <a:bodyPr/>
        <a:lstStyle/>
        <a:p>
          <a:pPr latinLnBrk="1"/>
          <a:r>
            <a:rPr lang="en-US" altLang="ko-KR" dirty="0" smtClean="0"/>
            <a:t> </a:t>
          </a:r>
          <a:r>
            <a: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- </a:t>
          </a:r>
          <a:r>
            <a:rPr lang="ko-KR" altLang="en-US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표본</a:t>
          </a:r>
          <a:endParaRPr lang="ko-KR" altLang="en-US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4B316E2A-A029-4516-B7BD-5A3F5CF5520C}" type="parTrans" cxnId="{09EA13B6-7FC6-4081-B5F2-459A0F97FACC}">
      <dgm:prSet/>
      <dgm:spPr/>
      <dgm:t>
        <a:bodyPr/>
        <a:lstStyle/>
        <a:p>
          <a:pPr latinLnBrk="1"/>
          <a:endParaRPr lang="ko-KR" altLang="en-US"/>
        </a:p>
      </dgm:t>
    </dgm:pt>
    <dgm:pt modelId="{461E1FAF-7460-47F6-B579-57CB72AA0C27}" type="sibTrans" cxnId="{09EA13B6-7FC6-4081-B5F2-459A0F97FACC}">
      <dgm:prSet/>
      <dgm:spPr/>
      <dgm:t>
        <a:bodyPr/>
        <a:lstStyle/>
        <a:p>
          <a:pPr latinLnBrk="1"/>
          <a:endParaRPr lang="ko-KR" altLang="en-US"/>
        </a:p>
      </dgm:t>
    </dgm:pt>
    <dgm:pt modelId="{A34409D9-5818-44F1-BC4F-298246A9C0D2}">
      <dgm:prSet phldrT="[텍스트]"/>
      <dgm:spPr/>
      <dgm:t>
        <a:bodyPr/>
        <a:lstStyle/>
        <a:p>
          <a:pPr latinLnBrk="1"/>
          <a:r>
            <a:rPr lang="ko-KR" altLang="en-US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실물의 모습이 그대로 유지되도록 가공하여 놓은 것</a:t>
          </a:r>
          <a:endParaRPr lang="ko-KR" altLang="en-US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7099ECE7-9FF1-41AF-AE37-17D7477F87CA}" type="parTrans" cxnId="{F4CB0559-5BF3-461C-86CE-72A7A641AC5E}">
      <dgm:prSet/>
      <dgm:spPr/>
      <dgm:t>
        <a:bodyPr/>
        <a:lstStyle/>
        <a:p>
          <a:pPr latinLnBrk="1"/>
          <a:endParaRPr lang="ko-KR" altLang="en-US"/>
        </a:p>
      </dgm:t>
    </dgm:pt>
    <dgm:pt modelId="{559C279D-14E9-4D84-A7CC-E3698029BDF4}" type="sibTrans" cxnId="{F4CB0559-5BF3-461C-86CE-72A7A641AC5E}">
      <dgm:prSet/>
      <dgm:spPr/>
      <dgm:t>
        <a:bodyPr/>
        <a:lstStyle/>
        <a:p>
          <a:pPr latinLnBrk="1"/>
          <a:endParaRPr lang="ko-KR" altLang="en-US"/>
        </a:p>
      </dgm:t>
    </dgm:pt>
    <dgm:pt modelId="{D33D7403-D19A-4623-90D4-D984049A907E}">
      <dgm:prSet phldrT="[텍스트]"/>
      <dgm:spPr/>
      <dgm:t>
        <a:bodyPr/>
        <a:lstStyle/>
        <a:p>
          <a:pPr latinLnBrk="1"/>
          <a:r>
            <a:rPr lang="ko-KR" altLang="en-US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동물 표본</a:t>
          </a:r>
          <a:r>
            <a: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, </a:t>
          </a:r>
          <a:r>
            <a:rPr lang="ko-KR" altLang="en-US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식물 표본</a:t>
          </a:r>
          <a:r>
            <a: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, </a:t>
          </a:r>
          <a:r>
            <a:rPr lang="ko-KR" altLang="en-US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rPr>
            <a:t>광물 표본 등이 있음</a:t>
          </a:r>
          <a:endParaRPr lang="ko-KR" altLang="en-US" dirty="0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B448B81E-AE27-4DFF-8AB3-4343EEA34E04}" type="parTrans" cxnId="{CC69D27E-636B-482B-AFBA-93797AE2EE80}">
      <dgm:prSet/>
      <dgm:spPr/>
      <dgm:t>
        <a:bodyPr/>
        <a:lstStyle/>
        <a:p>
          <a:pPr latinLnBrk="1"/>
          <a:endParaRPr lang="ko-KR" altLang="en-US"/>
        </a:p>
      </dgm:t>
    </dgm:pt>
    <dgm:pt modelId="{FB4AD85E-E6DF-4C6C-8C18-955E0B5231C1}" type="sibTrans" cxnId="{CC69D27E-636B-482B-AFBA-93797AE2EE80}">
      <dgm:prSet/>
      <dgm:spPr/>
      <dgm:t>
        <a:bodyPr/>
        <a:lstStyle/>
        <a:p>
          <a:pPr latinLnBrk="1"/>
          <a:endParaRPr lang="ko-KR" altLang="en-US"/>
        </a:p>
      </dgm:t>
    </dgm:pt>
    <dgm:pt modelId="{6D150536-BD91-46AA-A20E-93E33B56C2C7}" type="pres">
      <dgm:prSet presAssocID="{58916C06-BB00-4554-ADEA-4117DF0189D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22D248B-B7A8-4EA7-9DC8-42DFCBAFB0E7}" type="pres">
      <dgm:prSet presAssocID="{8C299446-D15E-4AFF-9157-303097F8C098}" presName="comp" presStyleCnt="0"/>
      <dgm:spPr/>
    </dgm:pt>
    <dgm:pt modelId="{F4D242B8-99C4-4C00-86C6-65CC75398B18}" type="pres">
      <dgm:prSet presAssocID="{8C299446-D15E-4AFF-9157-303097F8C098}" presName="box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93D05F47-E04F-41F2-9910-7585118A54B1}" type="pres">
      <dgm:prSet presAssocID="{8C299446-D15E-4AFF-9157-303097F8C098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D123A61-F43E-4819-8732-BC10544990B4}" type="pres">
      <dgm:prSet presAssocID="{8C299446-D15E-4AFF-9157-303097F8C09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A02D529-9638-4EB1-899C-16D88063B5E2}" type="pres">
      <dgm:prSet presAssocID="{8F0138E3-D3FA-4202-B7A2-12183A80A6C6}" presName="spacer" presStyleCnt="0"/>
      <dgm:spPr/>
    </dgm:pt>
    <dgm:pt modelId="{6D12C215-EFBB-47EA-AA99-36932777DED1}" type="pres">
      <dgm:prSet presAssocID="{471B622D-682B-4D53-B1F5-C756E5D8E237}" presName="comp" presStyleCnt="0"/>
      <dgm:spPr/>
    </dgm:pt>
    <dgm:pt modelId="{B47C5B9B-3212-4CB9-938A-9E5DED9C7027}" type="pres">
      <dgm:prSet presAssocID="{471B622D-682B-4D53-B1F5-C756E5D8E237}" presName="box" presStyleLbl="node1" presStyleIdx="1" presStyleCnt="3" custLinFactNeighborY="-3124"/>
      <dgm:spPr/>
      <dgm:t>
        <a:bodyPr/>
        <a:lstStyle/>
        <a:p>
          <a:pPr latinLnBrk="1"/>
          <a:endParaRPr lang="ko-KR" altLang="en-US"/>
        </a:p>
      </dgm:t>
    </dgm:pt>
    <dgm:pt modelId="{0D1ED785-AE18-4790-ACC7-BA0B3BE7B927}" type="pres">
      <dgm:prSet presAssocID="{471B622D-682B-4D53-B1F5-C756E5D8E237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43580FD-4C48-4ACB-8A3E-4402CF7DFE3B}" type="pres">
      <dgm:prSet presAssocID="{471B622D-682B-4D53-B1F5-C756E5D8E23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9828255-DE93-4C40-A56F-3AB175CFB5DE}" type="pres">
      <dgm:prSet presAssocID="{DD0E1F2F-9B2D-494B-94BD-E4027019CFB9}" presName="spacer" presStyleCnt="0"/>
      <dgm:spPr/>
    </dgm:pt>
    <dgm:pt modelId="{ADC3B16A-D472-48FC-9482-1308FD426B8E}" type="pres">
      <dgm:prSet presAssocID="{A60921F9-A0C5-4114-8A63-8DED76966773}" presName="comp" presStyleCnt="0"/>
      <dgm:spPr/>
    </dgm:pt>
    <dgm:pt modelId="{083CAED1-BC81-4C98-B9D4-2694391C73D9}" type="pres">
      <dgm:prSet presAssocID="{A60921F9-A0C5-4114-8A63-8DED76966773}" presName="box" presStyleLbl="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68B3DE84-9BF3-418F-A625-8611AFBC47B0}" type="pres">
      <dgm:prSet presAssocID="{A60921F9-A0C5-4114-8A63-8DED76966773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C0C45C9-7019-433D-B177-51CFC6C21AB8}" type="pres">
      <dgm:prSet presAssocID="{A60921F9-A0C5-4114-8A63-8DED7696677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1928579-425E-4013-B0FA-64C2705636FE}" type="presOf" srcId="{D33D7403-D19A-4623-90D4-D984049A907E}" destId="{BC0C45C9-7019-433D-B177-51CFC6C21AB8}" srcOrd="1" destOrd="2" presId="urn:microsoft.com/office/officeart/2005/8/layout/vList4#1"/>
    <dgm:cxn modelId="{62F6DEA0-3486-40C4-B6E9-66F216EEC217}" type="presOf" srcId="{A34409D9-5818-44F1-BC4F-298246A9C0D2}" destId="{BC0C45C9-7019-433D-B177-51CFC6C21AB8}" srcOrd="1" destOrd="1" presId="urn:microsoft.com/office/officeart/2005/8/layout/vList4#1"/>
    <dgm:cxn modelId="{BB9EF773-792A-4BD1-ABB0-F5272CE67647}" srcId="{58916C06-BB00-4554-ADEA-4117DF0189D3}" destId="{471B622D-682B-4D53-B1F5-C756E5D8E237}" srcOrd="1" destOrd="0" parTransId="{A40F1A81-70F4-4419-9427-84434C8B8C77}" sibTransId="{DD0E1F2F-9B2D-494B-94BD-E4027019CFB9}"/>
    <dgm:cxn modelId="{FB517A29-2222-4810-8220-7503C27A4E05}" type="presOf" srcId="{8C299446-D15E-4AFF-9157-303097F8C098}" destId="{F4D242B8-99C4-4C00-86C6-65CC75398B18}" srcOrd="0" destOrd="0" presId="urn:microsoft.com/office/officeart/2005/8/layout/vList4#1"/>
    <dgm:cxn modelId="{382D7F61-E4DA-493E-A35C-61CE5BA8F2FD}" srcId="{8C299446-D15E-4AFF-9157-303097F8C098}" destId="{A8458EF7-4B9C-47C1-A774-310F1B264935}" srcOrd="0" destOrd="0" parTransId="{A42E92F1-CEFC-400D-91A1-FB0F3F7F6045}" sibTransId="{067D4B93-777D-4FE6-A470-C60E509128F9}"/>
    <dgm:cxn modelId="{D4FBAAB2-8578-40B5-A10A-5395516643AA}" type="presOf" srcId="{A8458EF7-4B9C-47C1-A774-310F1B264935}" destId="{FD123A61-F43E-4819-8732-BC10544990B4}" srcOrd="1" destOrd="1" presId="urn:microsoft.com/office/officeart/2005/8/layout/vList4#1"/>
    <dgm:cxn modelId="{6F741706-025C-459F-A799-945EC8D16BF9}" type="presOf" srcId="{A34409D9-5818-44F1-BC4F-298246A9C0D2}" destId="{083CAED1-BC81-4C98-B9D4-2694391C73D9}" srcOrd="0" destOrd="1" presId="urn:microsoft.com/office/officeart/2005/8/layout/vList4#1"/>
    <dgm:cxn modelId="{6F9E5DC3-8A81-492E-ABD2-56ADE7C2CAE3}" type="presOf" srcId="{3274F410-7017-455C-A673-39D896EA8DB7}" destId="{F4D242B8-99C4-4C00-86C6-65CC75398B18}" srcOrd="0" destOrd="2" presId="urn:microsoft.com/office/officeart/2005/8/layout/vList4#1"/>
    <dgm:cxn modelId="{7699162D-7EF6-45BD-876E-B624C3CF357E}" type="presOf" srcId="{A60921F9-A0C5-4114-8A63-8DED76966773}" destId="{BC0C45C9-7019-433D-B177-51CFC6C21AB8}" srcOrd="1" destOrd="0" presId="urn:microsoft.com/office/officeart/2005/8/layout/vList4#1"/>
    <dgm:cxn modelId="{F4CB0559-5BF3-461C-86CE-72A7A641AC5E}" srcId="{A60921F9-A0C5-4114-8A63-8DED76966773}" destId="{A34409D9-5818-44F1-BC4F-298246A9C0D2}" srcOrd="0" destOrd="0" parTransId="{7099ECE7-9FF1-41AF-AE37-17D7477F87CA}" sibTransId="{559C279D-14E9-4D84-A7CC-E3698029BDF4}"/>
    <dgm:cxn modelId="{E332F40B-D26F-417F-AC6E-580594BCB8D1}" type="presOf" srcId="{A60921F9-A0C5-4114-8A63-8DED76966773}" destId="{083CAED1-BC81-4C98-B9D4-2694391C73D9}" srcOrd="0" destOrd="0" presId="urn:microsoft.com/office/officeart/2005/8/layout/vList4#1"/>
    <dgm:cxn modelId="{5BEF0B9C-7D64-4818-8E0B-0DDDDFCC9BED}" type="presOf" srcId="{D33D7403-D19A-4623-90D4-D984049A907E}" destId="{083CAED1-BC81-4C98-B9D4-2694391C73D9}" srcOrd="0" destOrd="2" presId="urn:microsoft.com/office/officeart/2005/8/layout/vList4#1"/>
    <dgm:cxn modelId="{09EA13B6-7FC6-4081-B5F2-459A0F97FACC}" srcId="{58916C06-BB00-4554-ADEA-4117DF0189D3}" destId="{A60921F9-A0C5-4114-8A63-8DED76966773}" srcOrd="2" destOrd="0" parTransId="{4B316E2A-A029-4516-B7BD-5A3F5CF5520C}" sibTransId="{461E1FAF-7460-47F6-B579-57CB72AA0C27}"/>
    <dgm:cxn modelId="{81484659-BA96-4A64-8D51-2F463B99A2A1}" type="presOf" srcId="{8C299446-D15E-4AFF-9157-303097F8C098}" destId="{FD123A61-F43E-4819-8732-BC10544990B4}" srcOrd="1" destOrd="0" presId="urn:microsoft.com/office/officeart/2005/8/layout/vList4#1"/>
    <dgm:cxn modelId="{9B076B4A-410C-4301-9C67-A45F8E479546}" type="presOf" srcId="{471B622D-682B-4D53-B1F5-C756E5D8E237}" destId="{B47C5B9B-3212-4CB9-938A-9E5DED9C7027}" srcOrd="0" destOrd="0" presId="urn:microsoft.com/office/officeart/2005/8/layout/vList4#1"/>
    <dgm:cxn modelId="{F998F863-B686-402E-A5C5-54F96A13B542}" type="presOf" srcId="{3274F410-7017-455C-A673-39D896EA8DB7}" destId="{FD123A61-F43E-4819-8732-BC10544990B4}" srcOrd="1" destOrd="2" presId="urn:microsoft.com/office/officeart/2005/8/layout/vList4#1"/>
    <dgm:cxn modelId="{3E401202-F760-4236-AECA-79ED8B9957BE}" srcId="{471B622D-682B-4D53-B1F5-C756E5D8E237}" destId="{F5048EF3-4043-487C-9318-6A4ABA910C81}" srcOrd="0" destOrd="0" parTransId="{A4C0A4C7-363A-41E2-AF8A-7774BB0D2673}" sibTransId="{169B0E04-A444-4565-A72B-5E5D13879CA8}"/>
    <dgm:cxn modelId="{0C37004F-2046-43D6-9F13-3E34847B1458}" type="presOf" srcId="{F5048EF3-4043-487C-9318-6A4ABA910C81}" destId="{B47C5B9B-3212-4CB9-938A-9E5DED9C7027}" srcOrd="0" destOrd="1" presId="urn:microsoft.com/office/officeart/2005/8/layout/vList4#1"/>
    <dgm:cxn modelId="{88F05069-E248-45D8-AE0E-3DB449B30C83}" srcId="{8C299446-D15E-4AFF-9157-303097F8C098}" destId="{3274F410-7017-455C-A673-39D896EA8DB7}" srcOrd="1" destOrd="0" parTransId="{669D3BB5-004D-4F3A-A03F-707EA1FDA337}" sibTransId="{106E3F37-8A3E-41EC-A536-182E1612F4CF}"/>
    <dgm:cxn modelId="{0480E48A-0324-44E6-BE60-2076BBD29D2E}" type="presOf" srcId="{471B622D-682B-4D53-B1F5-C756E5D8E237}" destId="{943580FD-4C48-4ACB-8A3E-4402CF7DFE3B}" srcOrd="1" destOrd="0" presId="urn:microsoft.com/office/officeart/2005/8/layout/vList4#1"/>
    <dgm:cxn modelId="{F244D238-3AB7-48B3-A561-7D647BD35493}" type="presOf" srcId="{A8458EF7-4B9C-47C1-A774-310F1B264935}" destId="{F4D242B8-99C4-4C00-86C6-65CC75398B18}" srcOrd="0" destOrd="1" presId="urn:microsoft.com/office/officeart/2005/8/layout/vList4#1"/>
    <dgm:cxn modelId="{FBC7B513-8E1E-4A2A-8E27-D32060742580}" type="presOf" srcId="{58916C06-BB00-4554-ADEA-4117DF0189D3}" destId="{6D150536-BD91-46AA-A20E-93E33B56C2C7}" srcOrd="0" destOrd="0" presId="urn:microsoft.com/office/officeart/2005/8/layout/vList4#1"/>
    <dgm:cxn modelId="{CC69D27E-636B-482B-AFBA-93797AE2EE80}" srcId="{A60921F9-A0C5-4114-8A63-8DED76966773}" destId="{D33D7403-D19A-4623-90D4-D984049A907E}" srcOrd="1" destOrd="0" parTransId="{B448B81E-AE27-4DFF-8AB3-4343EEA34E04}" sibTransId="{FB4AD85E-E6DF-4C6C-8C18-955E0B5231C1}"/>
    <dgm:cxn modelId="{AAFC8A6F-D0D1-4C63-8E5F-86EAC7080F98}" srcId="{58916C06-BB00-4554-ADEA-4117DF0189D3}" destId="{8C299446-D15E-4AFF-9157-303097F8C098}" srcOrd="0" destOrd="0" parTransId="{AC0038BB-68B3-42C1-9FF3-47345650B631}" sibTransId="{8F0138E3-D3FA-4202-B7A2-12183A80A6C6}"/>
    <dgm:cxn modelId="{3DA9EF75-06F2-4A55-81F4-73B2298FD41F}" type="presOf" srcId="{F5048EF3-4043-487C-9318-6A4ABA910C81}" destId="{943580FD-4C48-4ACB-8A3E-4402CF7DFE3B}" srcOrd="1" destOrd="1" presId="urn:microsoft.com/office/officeart/2005/8/layout/vList4#1"/>
    <dgm:cxn modelId="{3EA47932-21CD-4DD5-927B-7955E84E8520}" type="presParOf" srcId="{6D150536-BD91-46AA-A20E-93E33B56C2C7}" destId="{B22D248B-B7A8-4EA7-9DC8-42DFCBAFB0E7}" srcOrd="0" destOrd="0" presId="urn:microsoft.com/office/officeart/2005/8/layout/vList4#1"/>
    <dgm:cxn modelId="{9EBBA110-82D6-4706-BD0D-80AA9709C805}" type="presParOf" srcId="{B22D248B-B7A8-4EA7-9DC8-42DFCBAFB0E7}" destId="{F4D242B8-99C4-4C00-86C6-65CC75398B18}" srcOrd="0" destOrd="0" presId="urn:microsoft.com/office/officeart/2005/8/layout/vList4#1"/>
    <dgm:cxn modelId="{191A64E1-4448-4AE6-AA43-EEB31D4C206C}" type="presParOf" srcId="{B22D248B-B7A8-4EA7-9DC8-42DFCBAFB0E7}" destId="{93D05F47-E04F-41F2-9910-7585118A54B1}" srcOrd="1" destOrd="0" presId="urn:microsoft.com/office/officeart/2005/8/layout/vList4#1"/>
    <dgm:cxn modelId="{646DA4E8-1006-49E8-A26C-B341FCA518BF}" type="presParOf" srcId="{B22D248B-B7A8-4EA7-9DC8-42DFCBAFB0E7}" destId="{FD123A61-F43E-4819-8732-BC10544990B4}" srcOrd="2" destOrd="0" presId="urn:microsoft.com/office/officeart/2005/8/layout/vList4#1"/>
    <dgm:cxn modelId="{D73303EC-475A-4BEC-B6EE-E8CC5ACDD8E8}" type="presParOf" srcId="{6D150536-BD91-46AA-A20E-93E33B56C2C7}" destId="{1A02D529-9638-4EB1-899C-16D88063B5E2}" srcOrd="1" destOrd="0" presId="urn:microsoft.com/office/officeart/2005/8/layout/vList4#1"/>
    <dgm:cxn modelId="{78CEE01B-EAEB-4E9A-B1C2-DFC7EE33FD4D}" type="presParOf" srcId="{6D150536-BD91-46AA-A20E-93E33B56C2C7}" destId="{6D12C215-EFBB-47EA-AA99-36932777DED1}" srcOrd="2" destOrd="0" presId="urn:microsoft.com/office/officeart/2005/8/layout/vList4#1"/>
    <dgm:cxn modelId="{72E17BA1-6C37-429B-854B-F4737C76014D}" type="presParOf" srcId="{6D12C215-EFBB-47EA-AA99-36932777DED1}" destId="{B47C5B9B-3212-4CB9-938A-9E5DED9C7027}" srcOrd="0" destOrd="0" presId="urn:microsoft.com/office/officeart/2005/8/layout/vList4#1"/>
    <dgm:cxn modelId="{BA8AB77C-4454-49B7-B380-5A7A4DBC1F1D}" type="presParOf" srcId="{6D12C215-EFBB-47EA-AA99-36932777DED1}" destId="{0D1ED785-AE18-4790-ACC7-BA0B3BE7B927}" srcOrd="1" destOrd="0" presId="urn:microsoft.com/office/officeart/2005/8/layout/vList4#1"/>
    <dgm:cxn modelId="{57D835AD-734C-4AD0-98D8-EC6311D63DF5}" type="presParOf" srcId="{6D12C215-EFBB-47EA-AA99-36932777DED1}" destId="{943580FD-4C48-4ACB-8A3E-4402CF7DFE3B}" srcOrd="2" destOrd="0" presId="urn:microsoft.com/office/officeart/2005/8/layout/vList4#1"/>
    <dgm:cxn modelId="{84A71C0B-8BC4-4DB5-84D3-CFBB31F10886}" type="presParOf" srcId="{6D150536-BD91-46AA-A20E-93E33B56C2C7}" destId="{D9828255-DE93-4C40-A56F-3AB175CFB5DE}" srcOrd="3" destOrd="0" presId="urn:microsoft.com/office/officeart/2005/8/layout/vList4#1"/>
    <dgm:cxn modelId="{880D0493-624F-46F3-B9F3-1384C974EBF7}" type="presParOf" srcId="{6D150536-BD91-46AA-A20E-93E33B56C2C7}" destId="{ADC3B16A-D472-48FC-9482-1308FD426B8E}" srcOrd="4" destOrd="0" presId="urn:microsoft.com/office/officeart/2005/8/layout/vList4#1"/>
    <dgm:cxn modelId="{6B6E04B7-2EBD-47E1-A393-36F34515D50E}" type="presParOf" srcId="{ADC3B16A-D472-48FC-9482-1308FD426B8E}" destId="{083CAED1-BC81-4C98-B9D4-2694391C73D9}" srcOrd="0" destOrd="0" presId="urn:microsoft.com/office/officeart/2005/8/layout/vList4#1"/>
    <dgm:cxn modelId="{95D3D1B5-330C-47F2-B27A-7BA465EBC045}" type="presParOf" srcId="{ADC3B16A-D472-48FC-9482-1308FD426B8E}" destId="{68B3DE84-9BF3-418F-A625-8611AFBC47B0}" srcOrd="1" destOrd="0" presId="urn:microsoft.com/office/officeart/2005/8/layout/vList4#1"/>
    <dgm:cxn modelId="{8A8C6CE0-16F0-4438-949E-CE6F147406DA}" type="presParOf" srcId="{ADC3B16A-D472-48FC-9482-1308FD426B8E}" destId="{BC0C45C9-7019-433D-B177-51CFC6C21AB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F7EA-589A-4AE9-9BB4-0808BEF984AA}" type="datetimeFigureOut">
              <a:rPr lang="ko-KR" altLang="en-US" smtClean="0"/>
              <a:pPr/>
              <a:t>2018-11-15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6B75F-F3CB-48E5-91FF-D7911AAD2B3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8230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6B75F-F3CB-48E5-91FF-D7911AAD2B30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2364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6B75F-F3CB-48E5-91FF-D7911AAD2B30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4253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26" name="Picture 134" descr="메인표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</p:spPr>
      </p:pic>
      <p:pic>
        <p:nvPicPr>
          <p:cNvPr id="8327" name="Picture 135" descr="메인표지_집"/>
          <p:cNvPicPr>
            <a:picLocks noChangeAspect="1" noChangeArrowheads="1"/>
          </p:cNvPicPr>
          <p:nvPr/>
        </p:nvPicPr>
        <p:blipFill>
          <a:blip r:embed="rId3" cstate="print"/>
          <a:srcRect l="7603" t="31068" r="41771"/>
          <a:stretch>
            <a:fillRect/>
          </a:stretch>
        </p:blipFill>
        <p:spPr bwMode="auto">
          <a:xfrm>
            <a:off x="695325" y="2133600"/>
            <a:ext cx="4629150" cy="4733925"/>
          </a:xfrm>
          <a:prstGeom prst="rect">
            <a:avLst/>
          </a:prstGeom>
          <a:noFill/>
        </p:spPr>
      </p:pic>
      <p:pic>
        <p:nvPicPr>
          <p:cNvPr id="8329" name="Picture 137" descr="메인표지_나무"/>
          <p:cNvPicPr>
            <a:picLocks noChangeAspect="1" noChangeArrowheads="1"/>
          </p:cNvPicPr>
          <p:nvPr/>
        </p:nvPicPr>
        <p:blipFill>
          <a:blip r:embed="rId4" cstate="print"/>
          <a:srcRect l="61041" t="82108" r="23750" b="4300"/>
          <a:stretch>
            <a:fillRect/>
          </a:stretch>
        </p:blipFill>
        <p:spPr bwMode="auto">
          <a:xfrm>
            <a:off x="5524500" y="5638800"/>
            <a:ext cx="1390650" cy="933450"/>
          </a:xfrm>
          <a:prstGeom prst="rect">
            <a:avLst/>
          </a:prstGeom>
          <a:noFill/>
        </p:spPr>
      </p:pic>
      <p:pic>
        <p:nvPicPr>
          <p:cNvPr id="8328" name="Picture 136" descr="메인표지_자동차"/>
          <p:cNvPicPr>
            <a:picLocks noChangeAspect="1" noChangeArrowheads="1"/>
          </p:cNvPicPr>
          <p:nvPr/>
        </p:nvPicPr>
        <p:blipFill>
          <a:blip r:embed="rId5" cstate="print"/>
          <a:srcRect t="78918" r="71666"/>
          <a:stretch>
            <a:fillRect/>
          </a:stretch>
        </p:blipFill>
        <p:spPr bwMode="auto">
          <a:xfrm>
            <a:off x="0" y="5410200"/>
            <a:ext cx="2590800" cy="1447800"/>
          </a:xfrm>
          <a:prstGeom prst="rect">
            <a:avLst/>
          </a:prstGeom>
          <a:noFill/>
        </p:spPr>
      </p:pic>
      <p:pic>
        <p:nvPicPr>
          <p:cNvPr id="8330" name="Picture 138" descr="메인표지_나무2"/>
          <p:cNvPicPr>
            <a:picLocks noChangeAspect="1" noChangeArrowheads="1"/>
          </p:cNvPicPr>
          <p:nvPr/>
        </p:nvPicPr>
        <p:blipFill>
          <a:blip r:embed="rId6" cstate="print"/>
          <a:srcRect l="52292" t="83356" r="29375"/>
          <a:stretch>
            <a:fillRect/>
          </a:stretch>
        </p:blipFill>
        <p:spPr bwMode="auto">
          <a:xfrm>
            <a:off x="4895850" y="5715000"/>
            <a:ext cx="1676400" cy="1143000"/>
          </a:xfrm>
          <a:prstGeom prst="rect">
            <a:avLst/>
          </a:prstGeom>
          <a:noFill/>
        </p:spPr>
      </p:pic>
      <p:pic>
        <p:nvPicPr>
          <p:cNvPr id="8331" name="Picture 139" descr="메인표지_구름"/>
          <p:cNvPicPr>
            <a:picLocks noChangeAspect="1" noChangeArrowheads="1"/>
          </p:cNvPicPr>
          <p:nvPr/>
        </p:nvPicPr>
        <p:blipFill>
          <a:blip r:embed="rId7" cstate="print"/>
          <a:srcRect l="8333" t="10818" r="80730" b="78502"/>
          <a:stretch>
            <a:fillRect/>
          </a:stretch>
        </p:blipFill>
        <p:spPr bwMode="auto">
          <a:xfrm>
            <a:off x="762000" y="742950"/>
            <a:ext cx="1000125" cy="733425"/>
          </a:xfrm>
          <a:prstGeom prst="rect">
            <a:avLst/>
          </a:prstGeom>
          <a:noFill/>
        </p:spPr>
      </p:pic>
      <p:pic>
        <p:nvPicPr>
          <p:cNvPr id="8332" name="Picture 140" descr="메인표지_구름"/>
          <p:cNvPicPr>
            <a:picLocks noChangeAspect="1" noChangeArrowheads="1"/>
          </p:cNvPicPr>
          <p:nvPr/>
        </p:nvPicPr>
        <p:blipFill>
          <a:blip r:embed="rId7" cstate="print"/>
          <a:srcRect l="17812" t="17754" r="69167" b="67406"/>
          <a:stretch>
            <a:fillRect/>
          </a:stretch>
        </p:blipFill>
        <p:spPr bwMode="auto">
          <a:xfrm>
            <a:off x="1638300" y="1219200"/>
            <a:ext cx="1190625" cy="1019175"/>
          </a:xfrm>
          <a:prstGeom prst="rect">
            <a:avLst/>
          </a:prstGeom>
          <a:noFill/>
        </p:spPr>
      </p:pic>
      <p:sp>
        <p:nvSpPr>
          <p:cNvPr id="8295" name="Rectangle 103"/>
          <p:cNvSpPr>
            <a:spLocks noGrp="1" noChangeArrowheads="1"/>
          </p:cNvSpPr>
          <p:nvPr>
            <p:ph type="ctrTitle" sz="quarter"/>
          </p:nvPr>
        </p:nvSpPr>
        <p:spPr>
          <a:xfrm>
            <a:off x="3124200" y="765175"/>
            <a:ext cx="6019800" cy="1470025"/>
          </a:xfrm>
        </p:spPr>
        <p:txBody>
          <a:bodyPr/>
          <a:lstStyle>
            <a:lvl1pPr algn="ctr">
              <a:defRPr sz="4000"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296" name="Rectangle 10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114675" y="2263775"/>
            <a:ext cx="5995988" cy="1752600"/>
          </a:xfrm>
        </p:spPr>
        <p:txBody>
          <a:bodyPr/>
          <a:lstStyle>
            <a:lvl1pPr marL="0" indent="0" algn="ctr">
              <a:buFontTx/>
              <a:buNone/>
              <a:defRPr sz="1600" b="1"/>
            </a:lvl1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8297" name="Rectangle 105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latin typeface="굴림" charset="-127"/>
                <a:ea typeface="굴림" charset="-127"/>
              </a:defRPr>
            </a:lvl1pPr>
          </a:lstStyle>
          <a:p>
            <a:fld id="{62D7B8D2-E08A-4CE6-BD83-B8DA995C1F46}" type="datetimeFigureOut">
              <a:rPr lang="ko-KR" altLang="en-US" smtClean="0"/>
              <a:pPr/>
              <a:t>2018-11-15</a:t>
            </a:fld>
            <a:endParaRPr lang="ko-KR" altLang="en-US"/>
          </a:p>
        </p:txBody>
      </p:sp>
      <p:sp>
        <p:nvSpPr>
          <p:cNvPr id="8298" name="Rectangle 10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latin typeface="굴림" charset="-127"/>
                <a:ea typeface="굴림" charset="-127"/>
              </a:defRPr>
            </a:lvl1pPr>
          </a:lstStyle>
          <a:p>
            <a:endParaRPr lang="ko-KR" altLang="en-US"/>
          </a:p>
        </p:txBody>
      </p:sp>
      <p:sp>
        <p:nvSpPr>
          <p:cNvPr id="8299" name="Rectangle 10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latin typeface="굴림" charset="-127"/>
                <a:ea typeface="굴림" charset="-127"/>
              </a:defRPr>
            </a:lvl1pPr>
          </a:lstStyle>
          <a:p>
            <a:fld id="{B0D07FB7-02F9-4855-9D9B-AB7B155F85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733081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D7B8D2-E08A-4CE6-BD83-B8DA995C1F46}" type="datetimeFigureOut">
              <a:rPr lang="ko-KR" altLang="en-US" smtClean="0"/>
              <a:pPr/>
              <a:t>2018-11-15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07FB7-02F9-4855-9D9B-AB7B155F85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1134030"/>
      </p:ext>
    </p:extLst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305550" y="115888"/>
            <a:ext cx="1970088" cy="50673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90525" y="115888"/>
            <a:ext cx="5762625" cy="50673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D7B8D2-E08A-4CE6-BD83-B8DA995C1F46}" type="datetimeFigureOut">
              <a:rPr lang="ko-KR" altLang="en-US" smtClean="0"/>
              <a:pPr/>
              <a:t>2018-11-15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07FB7-02F9-4855-9D9B-AB7B155F85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8041562"/>
      </p:ext>
    </p:extLst>
  </p:cSld>
  <p:clrMapOvr>
    <a:masterClrMapping/>
  </p:clrMapOvr>
  <p:transition>
    <p:strips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2770-8C74-4249-AAEA-C9BF075E12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9A20-9182-4205-BFF3-9024E4FA5EC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95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2770-8C74-4249-AAEA-C9BF075E12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9A20-9182-4205-BFF3-9024E4FA5EC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47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2770-8C74-4249-AAEA-C9BF075E12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9A20-9182-4205-BFF3-9024E4FA5EC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34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2770-8C74-4249-AAEA-C9BF075E12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9A20-9182-4205-BFF3-9024E4FA5EC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84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2770-8C74-4249-AAEA-C9BF075E12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9A20-9182-4205-BFF3-9024E4FA5EC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478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2770-8C74-4249-AAEA-C9BF075E12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9A20-9182-4205-BFF3-9024E4FA5EC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131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2770-8C74-4249-AAEA-C9BF075E12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9A20-9182-4205-BFF3-9024E4FA5EC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426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2770-8C74-4249-AAEA-C9BF075E12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9A20-9182-4205-BFF3-9024E4FA5EC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50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D7B8D2-E08A-4CE6-BD83-B8DA995C1F46}" type="datetimeFigureOut">
              <a:rPr lang="ko-KR" altLang="en-US" smtClean="0"/>
              <a:pPr/>
              <a:t>2018-11-15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07FB7-02F9-4855-9D9B-AB7B155F85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264344"/>
      </p:ext>
    </p:extLst>
  </p:cSld>
  <p:clrMapOvr>
    <a:masterClrMapping/>
  </p:clrMapOvr>
  <p:transition>
    <p:strips dir="r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2770-8C74-4249-AAEA-C9BF075E12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9A20-9182-4205-BFF3-9024E4FA5EC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020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2770-8C74-4249-AAEA-C9BF075E12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9A20-9182-4205-BFF3-9024E4FA5EC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14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2770-8C74-4249-AAEA-C9BF075E12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79A20-9182-4205-BFF3-9024E4FA5EC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37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D7B8D2-E08A-4CE6-BD83-B8DA995C1F46}" type="datetimeFigureOut">
              <a:rPr lang="ko-KR" altLang="en-US" smtClean="0"/>
              <a:pPr/>
              <a:t>2018-11-15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07FB7-02F9-4855-9D9B-AB7B155F85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6158948"/>
      </p:ext>
    </p:extLst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9750" y="1196975"/>
            <a:ext cx="3673475" cy="398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365625" y="1196975"/>
            <a:ext cx="3673475" cy="398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D7B8D2-E08A-4CE6-BD83-B8DA995C1F46}" type="datetimeFigureOut">
              <a:rPr lang="ko-KR" altLang="en-US" smtClean="0"/>
              <a:pPr/>
              <a:t>2018-11-15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07FB7-02F9-4855-9D9B-AB7B155F85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3622043"/>
      </p:ext>
    </p:extLst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D7B8D2-E08A-4CE6-BD83-B8DA995C1F46}" type="datetimeFigureOut">
              <a:rPr lang="ko-KR" altLang="en-US" smtClean="0"/>
              <a:pPr/>
              <a:t>2018-11-15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07FB7-02F9-4855-9D9B-AB7B155F85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80312"/>
      </p:ext>
    </p:extLst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D7B8D2-E08A-4CE6-BD83-B8DA995C1F46}" type="datetimeFigureOut">
              <a:rPr lang="ko-KR" altLang="en-US" smtClean="0"/>
              <a:pPr/>
              <a:t>2018-11-15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07FB7-02F9-4855-9D9B-AB7B155F85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6099706"/>
      </p:ext>
    </p:extLst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D7B8D2-E08A-4CE6-BD83-B8DA995C1F46}" type="datetimeFigureOut">
              <a:rPr lang="ko-KR" altLang="en-US" smtClean="0"/>
              <a:pPr/>
              <a:t>2018-11-15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07FB7-02F9-4855-9D9B-AB7B155F85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4290561"/>
      </p:ext>
    </p:extLst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D7B8D2-E08A-4CE6-BD83-B8DA995C1F46}" type="datetimeFigureOut">
              <a:rPr lang="ko-KR" altLang="en-US" smtClean="0"/>
              <a:pPr/>
              <a:t>2018-11-15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07FB7-02F9-4855-9D9B-AB7B155F85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5630165"/>
      </p:ext>
    </p:extLst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D7B8D2-E08A-4CE6-BD83-B8DA995C1F46}" type="datetimeFigureOut">
              <a:rPr lang="ko-KR" altLang="en-US" smtClean="0"/>
              <a:pPr/>
              <a:t>2018-11-15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07FB7-02F9-4855-9D9B-AB7B155F85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0589257"/>
      </p:ext>
    </p:extLst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9" name="Picture 65" descr="속지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</p:spPr>
      </p:pic>
      <p:pic>
        <p:nvPicPr>
          <p:cNvPr id="1090" name="Picture 66" descr="속지1_집"/>
          <p:cNvPicPr>
            <a:picLocks noChangeAspect="1" noChangeArrowheads="1"/>
          </p:cNvPicPr>
          <p:nvPr/>
        </p:nvPicPr>
        <p:blipFill>
          <a:blip r:embed="rId14" cstate="print"/>
          <a:srcRect l="80521" t="73093"/>
          <a:stretch>
            <a:fillRect/>
          </a:stretch>
        </p:blipFill>
        <p:spPr bwMode="auto">
          <a:xfrm>
            <a:off x="7362825" y="5019675"/>
            <a:ext cx="1781175" cy="18478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115888"/>
            <a:ext cx="7885113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96975"/>
            <a:ext cx="7499350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1364A"/>
                </a:solidFill>
                <a:latin typeface="+mn-lt"/>
              </a:defRPr>
            </a:lvl1pPr>
          </a:lstStyle>
          <a:p>
            <a:fld id="{62D7B8D2-E08A-4CE6-BD83-B8DA995C1F46}" type="datetimeFigureOut">
              <a:rPr lang="ko-KR" altLang="en-US" smtClean="0"/>
              <a:pPr/>
              <a:t>2018-11-15</a:t>
            </a:fld>
            <a:endParaRPr lang="ko-KR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1364A"/>
                </a:solidFill>
                <a:latin typeface="+mn-lt"/>
              </a:defRPr>
            </a:lvl1pPr>
          </a:lstStyle>
          <a:p>
            <a:endParaRPr lang="ko-KR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1364A"/>
                </a:solidFill>
                <a:latin typeface="+mn-lt"/>
              </a:defRPr>
            </a:lvl1pPr>
          </a:lstStyle>
          <a:p>
            <a:fld id="{B0D07FB7-02F9-4855-9D9B-AB7B155F85F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720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ru"/>
  </p:transition>
  <p:timing>
    <p:tnLst>
      <p:par>
        <p:cTn id="1" dur="indefinite" restart="never" nodeType="tmRoot"/>
      </p:par>
    </p:tnLst>
  </p:timing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rgbClr val="01364A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rgbClr val="01364A"/>
          </a:solidFill>
          <a:latin typeface="맑은 고딕" pitchFamily="50" charset="-127"/>
          <a:ea typeface="맑은 고딕" pitchFamily="50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rgbClr val="01364A"/>
          </a:solidFill>
          <a:latin typeface="맑은 고딕" pitchFamily="50" charset="-127"/>
          <a:ea typeface="맑은 고딕" pitchFamily="50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rgbClr val="01364A"/>
          </a:solidFill>
          <a:latin typeface="맑은 고딕" pitchFamily="50" charset="-127"/>
          <a:ea typeface="맑은 고딕" pitchFamily="50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rgbClr val="01364A"/>
          </a:solidFill>
          <a:latin typeface="맑은 고딕" pitchFamily="50" charset="-127"/>
          <a:ea typeface="맑은 고딕" pitchFamily="50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rgbClr val="01364A"/>
          </a:solidFill>
          <a:latin typeface="맑은 고딕" pitchFamily="50" charset="-127"/>
          <a:ea typeface="맑은 고딕" pitchFamily="50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rgbClr val="01364A"/>
          </a:solidFill>
          <a:latin typeface="맑은 고딕" pitchFamily="50" charset="-127"/>
          <a:ea typeface="맑은 고딕" pitchFamily="50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rgbClr val="01364A"/>
          </a:solidFill>
          <a:latin typeface="맑은 고딕" pitchFamily="50" charset="-127"/>
          <a:ea typeface="맑은 고딕" pitchFamily="50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rgbClr val="01364A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3200">
          <a:solidFill>
            <a:srgbClr val="01364A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800">
          <a:solidFill>
            <a:srgbClr val="01364A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400">
          <a:solidFill>
            <a:srgbClr val="01364A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000">
          <a:solidFill>
            <a:srgbClr val="01364A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01364A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01364A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01364A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01364A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01364A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A2770-8C74-4249-AAEA-C9BF075E12F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2018-11-15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79A20-9182-4205-BFF3-9024E4FA5EC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98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20434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대각선 방향의 모서리가 둥근 사각형 7"/>
          <p:cNvSpPr/>
          <p:nvPr/>
        </p:nvSpPr>
        <p:spPr bwMode="auto">
          <a:xfrm>
            <a:off x="547302" y="194340"/>
            <a:ext cx="5026540" cy="64807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2">
              <a:lumMod val="25000"/>
            </a:schemeClr>
          </a:solidFill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교수매체의 종류</a:t>
            </a:r>
            <a:endParaRPr kumimoji="1"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85782" y="194340"/>
            <a:ext cx="785818" cy="71438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76200" cap="flat" cmpd="sng" algn="ctr">
            <a:solidFill>
              <a:schemeClr val="accent6">
                <a:lumMod val="75000"/>
              </a:scheme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ea typeface="맑은 고딕"/>
              </a:rPr>
              <a:t>3</a:t>
            </a:r>
            <a:endParaRPr kumimoji="1" lang="ko-KR" alt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571472" y="2071678"/>
            <a:ext cx="7967580" cy="4572032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460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bIns="1044000" rtlCol="0" anchor="ctr"/>
          <a:lstStyle/>
          <a:p>
            <a:pPr>
              <a:buFont typeface="Arial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5" name="AutoShape 102"/>
          <p:cNvSpPr>
            <a:spLocks noChangeArrowheads="1"/>
          </p:cNvSpPr>
          <p:nvPr/>
        </p:nvSpPr>
        <p:spPr bwMode="auto">
          <a:xfrm>
            <a:off x="869273" y="909539"/>
            <a:ext cx="4274231" cy="503237"/>
          </a:xfrm>
          <a:prstGeom prst="homePlate">
            <a:avLst>
              <a:gd name="adj" fmla="val 102838"/>
            </a:avLst>
          </a:prstGeom>
          <a:solidFill>
            <a:srgbClr val="EBE3D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/>
            <a:r>
              <a:rPr lang="en-US" altLang="ko-KR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</a:t>
            </a:r>
            <a:r>
              <a:rPr lang="en-US" altLang="ko-KR" sz="2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1</a:t>
            </a:r>
            <a:r>
              <a:rPr lang="en-US" altLang="ko-KR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) </a:t>
            </a:r>
            <a:r>
              <a:rPr lang="ko-KR" alt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비전기작동</a:t>
            </a:r>
            <a:r>
              <a:rPr lang="ko-KR" altLang="en-US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교수매체</a:t>
            </a:r>
            <a:endParaRPr lang="ko-KR" alt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6" name="Picture 108" descr="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t="71021" r="86674" b="15016"/>
          <a:stretch>
            <a:fillRect/>
          </a:stretch>
        </p:blipFill>
        <p:spPr bwMode="auto">
          <a:xfrm>
            <a:off x="539552" y="764704"/>
            <a:ext cx="64770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모서리가 둥근 직사각형 1"/>
          <p:cNvSpPr/>
          <p:nvPr/>
        </p:nvSpPr>
        <p:spPr>
          <a:xfrm>
            <a:off x="971600" y="1556792"/>
            <a:ext cx="3886152" cy="43204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(4)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입체적 교수매체를 통한 활동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0" name="다이어그램 9"/>
          <p:cNvGraphicFramePr/>
          <p:nvPr>
            <p:extLst>
              <p:ext uri="{D42A27DB-BD31-4B8C-83A1-F6EECF244321}">
                <p14:modId xmlns:p14="http://schemas.microsoft.com/office/powerpoint/2010/main" val="3805652616"/>
              </p:ext>
            </p:extLst>
          </p:nvPr>
        </p:nvGraphicFramePr>
        <p:xfrm>
          <a:off x="1500166" y="22859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57272795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대각선 방향의 모서리가 둥근 사각형 7"/>
          <p:cNvSpPr/>
          <p:nvPr/>
        </p:nvSpPr>
        <p:spPr bwMode="auto">
          <a:xfrm>
            <a:off x="547302" y="194340"/>
            <a:ext cx="5026540" cy="64807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2">
              <a:lumMod val="25000"/>
            </a:schemeClr>
          </a:solidFill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교수매체의 종류</a:t>
            </a:r>
            <a:endParaRPr kumimoji="1"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85782" y="194340"/>
            <a:ext cx="785818" cy="71438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76200" cap="flat" cmpd="sng" algn="ctr">
            <a:solidFill>
              <a:schemeClr val="accent6">
                <a:lumMod val="75000"/>
              </a:scheme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ea typeface="맑은 고딕"/>
              </a:rPr>
              <a:t>3</a:t>
            </a:r>
            <a:endParaRPr kumimoji="1" lang="ko-KR" alt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659648" y="2060848"/>
            <a:ext cx="7967580" cy="381642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460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bIns="1044000" numCol="2" rtlCol="0" anchor="ctr"/>
          <a:lstStyle/>
          <a:p>
            <a:pPr>
              <a:buFont typeface="Arial" pitchFamily="34" charset="0"/>
              <a:buChar char="•"/>
            </a:pPr>
            <a:r>
              <a: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멀티미디어란</a:t>
            </a:r>
            <a:r>
              <a: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?</a:t>
            </a:r>
          </a:p>
          <a:p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문자나 그림</a:t>
            </a:r>
            <a:r>
              <a: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사진</a:t>
            </a:r>
            <a:r>
              <a: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만화</a:t>
            </a:r>
            <a:r>
              <a: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오디오</a:t>
            </a:r>
            <a:r>
              <a: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비디오 </a:t>
            </a:r>
            <a:r>
              <a:rPr lang="ko-KR" altLang="en-US" spc="-15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등의 다양한 미디어를 포함</a:t>
            </a:r>
            <a:endParaRPr lang="en-US" altLang="ko-KR" spc="-15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영유아들은 컴퓨터 활동을 통해 자율성이 발달함</a:t>
            </a: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5" name="AutoShape 102"/>
          <p:cNvSpPr>
            <a:spLocks noChangeArrowheads="1"/>
          </p:cNvSpPr>
          <p:nvPr/>
        </p:nvSpPr>
        <p:spPr bwMode="auto">
          <a:xfrm>
            <a:off x="857224" y="1142984"/>
            <a:ext cx="5345801" cy="503237"/>
          </a:xfrm>
          <a:prstGeom prst="homePlate">
            <a:avLst>
              <a:gd name="adj" fmla="val 102838"/>
            </a:avLst>
          </a:prstGeom>
          <a:solidFill>
            <a:srgbClr val="EBE3D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/>
            <a:r>
              <a:rPr lang="en-US" altLang="ko-KR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2) </a:t>
            </a:r>
            <a:r>
              <a:rPr lang="ko-KR" altLang="en-US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전기작동 교수매체 </a:t>
            </a:r>
            <a:r>
              <a:rPr lang="en-US" altLang="ko-KR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: </a:t>
            </a:r>
            <a:r>
              <a:rPr lang="ko-KR" altLang="en-US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멀티미디어</a:t>
            </a:r>
            <a:endParaRPr lang="ko-KR" alt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6" name="Picture 108" descr="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t="71021" r="86674" b="15016"/>
          <a:stretch>
            <a:fillRect/>
          </a:stretch>
        </p:blipFill>
        <p:spPr bwMode="auto">
          <a:xfrm>
            <a:off x="527503" y="998149"/>
            <a:ext cx="64770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그림 10" descr="컴퓨터 교육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6882" y="2684138"/>
            <a:ext cx="3655909" cy="256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72795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Documents and Settings\Administrator\My Documents\My Pictures\Microsoft Clip Organizer\j04277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056" y="1844824"/>
            <a:ext cx="3574161" cy="248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923056" y="4509118"/>
            <a:ext cx="3574162" cy="584775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kumimoji="0" lang="ko-KR" altLang="en-US" sz="3200" b="1" dirty="0">
                <a:solidFill>
                  <a:srgbClr val="FF5050"/>
                </a:solidFill>
                <a:latin typeface="휴먼매직체" pitchFamily="18" charset="-127"/>
                <a:ea typeface="휴먼매직체" pitchFamily="18" charset="-127"/>
              </a:rPr>
              <a:t> </a:t>
            </a:r>
            <a:r>
              <a:rPr kumimoji="0" lang="ko-KR" altLang="en-US" sz="3200" b="1" dirty="0" smtClean="0">
                <a:solidFill>
                  <a:srgbClr val="99FF99"/>
                </a:solidFill>
                <a:latin typeface="휴먼매직체" pitchFamily="18" charset="-127"/>
                <a:ea typeface="휴먼매직체" pitchFamily="18" charset="-127"/>
              </a:rPr>
              <a:t>제 </a:t>
            </a:r>
            <a:r>
              <a:rPr kumimoji="0" lang="en-US" altLang="ko-KR" sz="3200" b="1" dirty="0">
                <a:solidFill>
                  <a:srgbClr val="99FF99"/>
                </a:solidFill>
                <a:latin typeface="휴먼매직체" pitchFamily="18" charset="-127"/>
                <a:ea typeface="휴먼매직체" pitchFamily="18" charset="-127"/>
              </a:rPr>
              <a:t>6</a:t>
            </a:r>
            <a:r>
              <a:rPr kumimoji="0" lang="ko-KR" altLang="en-US" sz="3200" b="1" dirty="0" smtClean="0">
                <a:solidFill>
                  <a:srgbClr val="99FF99"/>
                </a:solidFill>
                <a:latin typeface="휴먼매직체" pitchFamily="18" charset="-127"/>
                <a:ea typeface="휴먼매직체" pitchFamily="18" charset="-127"/>
              </a:rPr>
              <a:t>장 </a:t>
            </a:r>
            <a:r>
              <a:rPr kumimoji="0" lang="en-US" altLang="ko-KR" sz="3200" b="1" dirty="0" smtClean="0">
                <a:solidFill>
                  <a:srgbClr val="99FF99"/>
                </a:solidFill>
                <a:latin typeface="휴먼매직체" pitchFamily="18" charset="-127"/>
                <a:ea typeface="휴먼매직체" pitchFamily="18" charset="-127"/>
              </a:rPr>
              <a:t>End!! </a:t>
            </a:r>
            <a:r>
              <a:rPr kumimoji="0" lang="en-US" altLang="ko-KR" sz="3200" b="1" dirty="0" smtClean="0">
                <a:solidFill>
                  <a:srgbClr val="FF5050"/>
                </a:solidFill>
                <a:latin typeface="휴먼매직체" pitchFamily="18" charset="-127"/>
                <a:ea typeface="휴먼매직체" pitchFamily="18" charset="-127"/>
              </a:rPr>
              <a:t>*^^*</a:t>
            </a:r>
            <a:endParaRPr kumimoji="0" lang="ko-KR" altLang="en-US" sz="3200" b="1" dirty="0">
              <a:solidFill>
                <a:srgbClr val="FF5050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15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대각선 방향의 모서리가 둥근 사각형 7"/>
          <p:cNvSpPr/>
          <p:nvPr/>
        </p:nvSpPr>
        <p:spPr bwMode="auto">
          <a:xfrm>
            <a:off x="547302" y="194340"/>
            <a:ext cx="5596334" cy="64807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2">
              <a:lumMod val="25000"/>
            </a:schemeClr>
          </a:solidFill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교수매체의 정의 및 중요성</a:t>
            </a:r>
            <a:endParaRPr kumimoji="1"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85782" y="194340"/>
            <a:ext cx="785818" cy="714380"/>
          </a:xfrm>
          <a:prstGeom prst="ellipse">
            <a:avLst/>
          </a:prstGeom>
          <a:solidFill>
            <a:srgbClr val="876CB4"/>
          </a:solidFill>
          <a:ln w="76200" cap="flat" cmpd="sng" algn="ctr">
            <a:solidFill>
              <a:srgbClr val="9C85C0">
                <a:lumMod val="60000"/>
                <a:lumOff val="40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맑은 고딕"/>
                <a:cs typeface="+mn-cs"/>
              </a:rPr>
              <a:t>1</a:t>
            </a:r>
            <a:endParaRPr kumimoji="1" lang="ko-KR" alt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571472" y="1928802"/>
            <a:ext cx="7967580" cy="35719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460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bIns="104400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/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교수매체의 정의</a:t>
            </a: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/>
            <a:r>
              <a:rPr lang="en-US" altLang="ko-KR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- </a:t>
            </a:r>
            <a:r>
              <a:rPr lang="ko-KR" altLang="en-US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어린이집에서의</a:t>
            </a: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ko-KR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교수매체는 보통 교구와 교재로 나누어진다</a:t>
            </a:r>
            <a:r>
              <a: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.</a:t>
            </a:r>
          </a:p>
          <a:p>
            <a:pPr marL="285750" indent="-285750"/>
            <a:r>
              <a: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 - </a:t>
            </a: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교구 </a:t>
            </a:r>
            <a:r>
              <a: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: </a:t>
            </a: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교육활동에서 매체를 제시하기 위해 쓰이는 물품</a:t>
            </a: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/>
            <a:r>
              <a: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 - </a:t>
            </a: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교재 </a:t>
            </a:r>
            <a:r>
              <a: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: </a:t>
            </a: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정보기기를 통해 제시되는 자료로 영유아가 학습할 내용</a:t>
            </a: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i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영유아를</a:t>
            </a: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ko-KR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위해 교수매체를 활용하는 가장 중요한 </a:t>
            </a: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이유 </a:t>
            </a: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/>
            <a:r>
              <a:rPr lang="en-US" altLang="ko-KR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- </a:t>
            </a:r>
            <a:r>
              <a:rPr lang="ko-KR" altLang="en-US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영유아는</a:t>
            </a: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직접적인 사물과의 상호작용을 통해 배움</a:t>
            </a: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/>
            <a:r>
              <a: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 - </a:t>
            </a: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영유아들의 개인차</a:t>
            </a: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/>
            <a:r>
              <a: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 - </a:t>
            </a: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같은 지식이나 주제라 할지라도 이해하는 방식이 다름</a:t>
            </a: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/>
            <a:r>
              <a: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 - </a:t>
            </a: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집중력이 짧음</a:t>
            </a: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/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/>
            <a:r>
              <a: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</a:t>
            </a:r>
          </a:p>
          <a:p>
            <a:pPr marL="285750" indent="-285750"/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/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/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/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/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/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/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/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/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/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/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/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/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AutoShape 102"/>
          <p:cNvSpPr>
            <a:spLocks noChangeArrowheads="1"/>
          </p:cNvSpPr>
          <p:nvPr/>
        </p:nvSpPr>
        <p:spPr bwMode="auto">
          <a:xfrm>
            <a:off x="642910" y="1142984"/>
            <a:ext cx="3702727" cy="503237"/>
          </a:xfrm>
          <a:prstGeom prst="homePlate">
            <a:avLst>
              <a:gd name="adj" fmla="val 102838"/>
            </a:avLst>
          </a:prstGeom>
          <a:solidFill>
            <a:srgbClr val="EBE3D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/>
            <a:r>
              <a:rPr lang="en-US" altLang="ko-KR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</a:t>
            </a:r>
            <a:r>
              <a:rPr lang="en-US" altLang="ko-KR" sz="2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1</a:t>
            </a:r>
            <a:r>
              <a:rPr lang="en-US" altLang="ko-KR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) </a:t>
            </a:r>
            <a:r>
              <a:rPr lang="ko-KR" altLang="en-US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교수매체의 정의</a:t>
            </a:r>
            <a:endParaRPr lang="ko-KR" alt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0" name="Picture 108" descr="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t="71021" r="86674" b="15016"/>
          <a:stretch>
            <a:fillRect/>
          </a:stretch>
        </p:blipFill>
        <p:spPr bwMode="auto">
          <a:xfrm>
            <a:off x="527503" y="998149"/>
            <a:ext cx="64770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581652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대각선 방향의 모서리가 둥근 사각형 7"/>
          <p:cNvSpPr/>
          <p:nvPr/>
        </p:nvSpPr>
        <p:spPr bwMode="auto">
          <a:xfrm>
            <a:off x="547302" y="194340"/>
            <a:ext cx="5596334" cy="64807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2">
              <a:lumMod val="25000"/>
            </a:schemeClr>
          </a:solidFill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교수매체의 정의 및 중요성</a:t>
            </a:r>
            <a:endParaRPr kumimoji="1"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85782" y="194340"/>
            <a:ext cx="785818" cy="714380"/>
          </a:xfrm>
          <a:prstGeom prst="ellipse">
            <a:avLst/>
          </a:prstGeom>
          <a:solidFill>
            <a:srgbClr val="876CB4"/>
          </a:solidFill>
          <a:ln w="76200" cap="flat" cmpd="sng" algn="ctr">
            <a:solidFill>
              <a:srgbClr val="9C85C0">
                <a:lumMod val="60000"/>
                <a:lumOff val="40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맑은 고딕"/>
                <a:cs typeface="+mn-cs"/>
              </a:rPr>
              <a:t>1</a:t>
            </a:r>
            <a:endParaRPr kumimoji="1" lang="ko-KR" alt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500034" y="1928802"/>
            <a:ext cx="8143932" cy="35719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460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bIns="104400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/>
            <a:r>
              <a: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-  </a:t>
            </a:r>
            <a:r>
              <a:rPr lang="ko-KR" altLang="en-US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영유아는</a:t>
            </a: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교수매체를 통해 교사와 함께 하고 있는 활동의 내용에 대해</a:t>
            </a: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/>
            <a:r>
              <a: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 </a:t>
            </a: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보다 명료하게 이해하게 됨</a:t>
            </a:r>
            <a:r>
              <a: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.</a:t>
            </a: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</a:t>
            </a: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/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/>
            <a:r>
              <a: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-  </a:t>
            </a:r>
            <a:r>
              <a:rPr lang="ko-KR" altLang="en-US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영유아</a:t>
            </a: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시기는 발달적 요구에 가장 부합</a:t>
            </a: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Tx/>
              <a:buChar char="-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ko-KR" altLang="en-US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영유아의</a:t>
            </a: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상상력을 자극하여 발달의 수준을 끌어올릴 수 있는  매력적인 교수매체가 필요</a:t>
            </a: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/>
            <a:r>
              <a: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</a:t>
            </a:r>
          </a:p>
          <a:p>
            <a:pPr marL="285750" indent="-285750"/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/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/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/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/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/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/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/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/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/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/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/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/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5" name="AutoShape 102"/>
          <p:cNvSpPr>
            <a:spLocks noChangeArrowheads="1"/>
          </p:cNvSpPr>
          <p:nvPr/>
        </p:nvSpPr>
        <p:spPr bwMode="auto">
          <a:xfrm>
            <a:off x="857224" y="1142984"/>
            <a:ext cx="3702727" cy="503237"/>
          </a:xfrm>
          <a:prstGeom prst="homePlate">
            <a:avLst>
              <a:gd name="adj" fmla="val 102838"/>
            </a:avLst>
          </a:prstGeom>
          <a:solidFill>
            <a:srgbClr val="EBE3D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/>
            <a:r>
              <a:rPr lang="en-US" altLang="ko-KR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</a:t>
            </a:r>
            <a:r>
              <a:rPr lang="en-US" altLang="ko-KR" sz="2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2</a:t>
            </a:r>
            <a:r>
              <a:rPr lang="en-US" altLang="ko-KR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) </a:t>
            </a:r>
            <a:r>
              <a:rPr lang="ko-KR" altLang="en-US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교수매체의 중요성</a:t>
            </a:r>
            <a:endParaRPr lang="ko-KR" alt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6" name="Picture 108" descr="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t="71021" r="86674" b="15016"/>
          <a:stretch>
            <a:fillRect/>
          </a:stretch>
        </p:blipFill>
        <p:spPr bwMode="auto">
          <a:xfrm>
            <a:off x="527503" y="998149"/>
            <a:ext cx="64770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58165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대각선 방향의 모서리가 둥근 사각형 7"/>
          <p:cNvSpPr/>
          <p:nvPr/>
        </p:nvSpPr>
        <p:spPr bwMode="auto">
          <a:xfrm>
            <a:off x="547302" y="194340"/>
            <a:ext cx="5596334" cy="64807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2">
              <a:lumMod val="25000"/>
            </a:schemeClr>
          </a:solidFill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교수매체의 정의 및 중요성</a:t>
            </a:r>
            <a:endParaRPr kumimoji="1"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85782" y="194340"/>
            <a:ext cx="785818" cy="714380"/>
          </a:xfrm>
          <a:prstGeom prst="ellipse">
            <a:avLst/>
          </a:prstGeom>
          <a:solidFill>
            <a:srgbClr val="876CB4"/>
          </a:solidFill>
          <a:ln w="76200" cap="flat" cmpd="sng" algn="ctr">
            <a:solidFill>
              <a:srgbClr val="9C85C0">
                <a:lumMod val="60000"/>
                <a:lumOff val="40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맑은 고딕"/>
                <a:cs typeface="+mn-cs"/>
              </a:rPr>
              <a:t>1</a:t>
            </a:r>
            <a:endParaRPr kumimoji="1" lang="ko-KR" alt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578691" y="2420888"/>
            <a:ext cx="7967580" cy="392909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460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bIns="104400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교육의 내용과 질을 결정한다</a:t>
            </a:r>
            <a:r>
              <a: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영유아의</a:t>
            </a: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활동을 유발시키고 자극한다</a:t>
            </a:r>
            <a:r>
              <a: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영유아의</a:t>
            </a: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활동을 </a:t>
            </a:r>
            <a:r>
              <a:rPr lang="ko-KR" altLang="en-US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심화ㆍ확대시킨다</a:t>
            </a:r>
            <a:r>
              <a: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언어를 발달시킨다</a:t>
            </a:r>
            <a:r>
              <a: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신체 및 감각능력을 발달시키며</a:t>
            </a:r>
            <a:r>
              <a: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감각욕구를 충족시킨다</a:t>
            </a:r>
            <a:r>
              <a: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협동심과 이해성</a:t>
            </a:r>
            <a:r>
              <a: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양보 등 사회성을 발달시킨다</a:t>
            </a:r>
            <a:r>
              <a: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창의성과 예술성 및 표현능력을 기른다</a:t>
            </a:r>
            <a:r>
              <a: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/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/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/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/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/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/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/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/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/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/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/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/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5" name="AutoShape 102"/>
          <p:cNvSpPr>
            <a:spLocks noChangeArrowheads="1"/>
          </p:cNvSpPr>
          <p:nvPr/>
        </p:nvSpPr>
        <p:spPr bwMode="auto">
          <a:xfrm>
            <a:off x="857224" y="1142984"/>
            <a:ext cx="3702727" cy="503237"/>
          </a:xfrm>
          <a:prstGeom prst="homePlate">
            <a:avLst>
              <a:gd name="adj" fmla="val 102838"/>
            </a:avLst>
          </a:prstGeom>
          <a:solidFill>
            <a:srgbClr val="EBE3D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/>
            <a:r>
              <a:rPr lang="en-US" altLang="ko-KR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</a:t>
            </a:r>
            <a:r>
              <a:rPr lang="en-US" altLang="ko-KR" sz="2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2</a:t>
            </a:r>
            <a:r>
              <a:rPr lang="en-US" altLang="ko-KR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) </a:t>
            </a:r>
            <a:r>
              <a:rPr lang="ko-KR" altLang="en-US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교수매체의 중요성</a:t>
            </a:r>
            <a:endParaRPr lang="ko-KR" alt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6" name="Picture 108" descr="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t="71021" r="86674" b="15016"/>
          <a:stretch>
            <a:fillRect/>
          </a:stretch>
        </p:blipFill>
        <p:spPr bwMode="auto">
          <a:xfrm>
            <a:off x="527503" y="998149"/>
            <a:ext cx="64770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모서리가 둥근 직사각형 6"/>
          <p:cNvSpPr/>
          <p:nvPr/>
        </p:nvSpPr>
        <p:spPr>
          <a:xfrm>
            <a:off x="2195736" y="2060848"/>
            <a:ext cx="4752528" cy="432048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교수매체의 중요성을 정리하면 다음과 같다</a:t>
            </a:r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958165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대각선 방향의 모서리가 둥근 사각형 7"/>
          <p:cNvSpPr/>
          <p:nvPr/>
        </p:nvSpPr>
        <p:spPr bwMode="auto">
          <a:xfrm>
            <a:off x="547302" y="194340"/>
            <a:ext cx="7953788" cy="64807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2">
              <a:lumMod val="25000"/>
            </a:schemeClr>
          </a:solidFill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영유아를</a:t>
            </a:r>
            <a:r>
              <a:rPr kumimoji="1"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 위한 교수매체의 선정 및 제시</a:t>
            </a:r>
            <a:endParaRPr kumimoji="1"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85782" y="194340"/>
            <a:ext cx="785818" cy="71438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76200" cap="flat" cmpd="sng" algn="ctr">
            <a:solidFill>
              <a:schemeClr val="accent1"/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맑은 고딕"/>
                <a:cs typeface="+mn-cs"/>
              </a:rPr>
              <a:t>2</a:t>
            </a:r>
            <a:endParaRPr kumimoji="1" lang="ko-KR" alt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588210" y="2852936"/>
            <a:ext cx="7967580" cy="381642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460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bIns="1044000" rtlCol="0" anchor="ctr"/>
          <a:lstStyle/>
          <a:p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342900" indent="-342900">
              <a:buFont typeface="+mj-ea"/>
              <a:buAutoNum type="circleNumDbPlain"/>
            </a:pP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교육내용에 적합한 것인가</a:t>
            </a:r>
            <a:r>
              <a: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?</a:t>
            </a:r>
          </a:p>
          <a:p>
            <a:pPr marL="342900" indent="-342900">
              <a:buFont typeface="+mj-ea"/>
              <a:buAutoNum type="circleNumDbPlain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342900" indent="-342900">
              <a:buFont typeface="+mj-ea"/>
              <a:buAutoNum type="circleNumDbPlain"/>
            </a:pPr>
            <a:r>
              <a:rPr lang="ko-KR" altLang="en-US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영유아의</a:t>
            </a: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발달수준에 적합한가</a:t>
            </a:r>
            <a:r>
              <a: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?</a:t>
            </a:r>
          </a:p>
          <a:p>
            <a:pPr marL="342900" indent="-342900">
              <a:buFont typeface="+mj-ea"/>
              <a:buAutoNum type="circleNumDbPlain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342900" indent="-342900">
              <a:buFont typeface="+mj-ea"/>
              <a:buAutoNum type="circleNumDbPlain"/>
            </a:pP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견고하고 내구성이 있는가</a:t>
            </a:r>
            <a:r>
              <a: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?</a:t>
            </a:r>
          </a:p>
          <a:p>
            <a:pPr marL="342900" indent="-342900">
              <a:buFont typeface="+mj-ea"/>
              <a:buAutoNum type="circleNumDbPlain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342900" indent="-342900">
              <a:buFont typeface="+mj-ea"/>
              <a:buAutoNum type="circleNumDbPlain"/>
            </a:pP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비용이 경제적인가</a:t>
            </a:r>
            <a:r>
              <a: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?</a:t>
            </a:r>
          </a:p>
          <a:p>
            <a:pPr marL="342900" indent="-342900">
              <a:buFont typeface="+mj-ea"/>
              <a:buAutoNum type="circleNumDbPlain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342900" indent="-342900">
              <a:buFont typeface="+mj-ea"/>
              <a:buAutoNum type="circleNumDbPlain"/>
            </a:pP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안전하고 위생적인가</a:t>
            </a:r>
            <a:r>
              <a: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?</a:t>
            </a:r>
          </a:p>
          <a:p>
            <a:pPr marL="342900" indent="-342900">
              <a:buFont typeface="+mj-ea"/>
              <a:buAutoNum type="circleNumDbPlain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342900" indent="-342900">
              <a:buFont typeface="+mj-ea"/>
              <a:buAutoNum type="circleNumDbPlain"/>
            </a:pP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다양하고 창의적인 놀이가 가능한가</a:t>
            </a:r>
            <a:r>
              <a: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?</a:t>
            </a:r>
          </a:p>
          <a:p>
            <a:pPr marL="342900" indent="-342900">
              <a:buFont typeface="+mj-ea"/>
              <a:buAutoNum type="circleNumDbPlain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342900" indent="-342900">
              <a:buFont typeface="+mj-ea"/>
              <a:buAutoNum type="circleNumDbPlain"/>
            </a:pP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유아에게 매력적이어서 호기심을 끌 수 있는가</a:t>
            </a:r>
            <a:r>
              <a: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?</a:t>
            </a:r>
          </a:p>
        </p:txBody>
      </p:sp>
      <p:sp>
        <p:nvSpPr>
          <p:cNvPr id="5" name="AutoShape 102"/>
          <p:cNvSpPr>
            <a:spLocks noChangeArrowheads="1"/>
          </p:cNvSpPr>
          <p:nvPr/>
        </p:nvSpPr>
        <p:spPr bwMode="auto">
          <a:xfrm>
            <a:off x="857224" y="1051596"/>
            <a:ext cx="5790959" cy="503237"/>
          </a:xfrm>
          <a:prstGeom prst="homePlate">
            <a:avLst>
              <a:gd name="adj" fmla="val 102838"/>
            </a:avLst>
          </a:prstGeom>
          <a:solidFill>
            <a:srgbClr val="EBE3D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/>
            <a:r>
              <a:rPr lang="en-US" altLang="ko-KR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</a:t>
            </a:r>
            <a:r>
              <a:rPr lang="en-US" altLang="ko-KR" sz="2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1</a:t>
            </a:r>
            <a:r>
              <a:rPr lang="en-US" altLang="ko-KR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) </a:t>
            </a:r>
            <a:r>
              <a:rPr lang="ko-KR" alt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영유아를</a:t>
            </a:r>
            <a:r>
              <a:rPr lang="ko-KR" altLang="en-US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위한 교수매체의 선택기준</a:t>
            </a:r>
            <a:endParaRPr lang="ko-KR" alt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6" name="Picture 108" descr="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t="71021" r="86674" b="15016"/>
          <a:stretch>
            <a:fillRect/>
          </a:stretch>
        </p:blipFill>
        <p:spPr bwMode="auto">
          <a:xfrm>
            <a:off x="500034" y="908720"/>
            <a:ext cx="64770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모서리가 둥근 직사각형 6"/>
          <p:cNvSpPr/>
          <p:nvPr/>
        </p:nvSpPr>
        <p:spPr>
          <a:xfrm>
            <a:off x="588210" y="1637184"/>
            <a:ext cx="7967580" cy="114374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460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bIns="1044000" rtlCol="0" anchor="ctr"/>
          <a:lstStyle/>
          <a:p>
            <a:endParaRPr lang="en-US" altLang="ko-K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altLang="ko-K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교수매체를 </a:t>
            </a:r>
            <a:r>
              <a:rPr lang="ko-KR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활용하여 최대의 교육적 효과를 얻기 위해서 영유아들에게 어떤 교재</a:t>
            </a:r>
            <a:r>
              <a:rPr lang="en-US" altLang="ko-K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·</a:t>
            </a:r>
            <a:r>
              <a:rPr lang="ko-KR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교구를 준비해 줄 것인지에 대한 고민은 매우 중요하며</a:t>
            </a:r>
            <a:r>
              <a:rPr lang="en-US" altLang="ko-K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ko-KR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교수매체를 선정할 때는 </a:t>
            </a:r>
            <a:r>
              <a:rPr lang="ko-KR" alt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영유아의</a:t>
            </a:r>
            <a:r>
              <a:rPr lang="ko-KR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특성을 충분히 고려하여 적절히 선택해야 한다</a:t>
            </a:r>
            <a:endParaRPr lang="en-US" altLang="ko-K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altLang="ko-K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0692036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대각선 방향의 모서리가 둥근 사각형 7"/>
          <p:cNvSpPr/>
          <p:nvPr/>
        </p:nvSpPr>
        <p:spPr bwMode="auto">
          <a:xfrm>
            <a:off x="547302" y="194340"/>
            <a:ext cx="7953788" cy="64807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2">
              <a:lumMod val="25000"/>
            </a:schemeClr>
          </a:solidFill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영유아를</a:t>
            </a:r>
            <a:r>
              <a:rPr kumimoji="1"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 위한 교수매체의 선정 및 제시</a:t>
            </a:r>
            <a:endParaRPr kumimoji="1"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85782" y="194340"/>
            <a:ext cx="785818" cy="71438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76200" cap="flat" cmpd="sng" algn="ctr">
            <a:solidFill>
              <a:schemeClr val="accent1"/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맑은 고딕"/>
                <a:cs typeface="+mn-cs"/>
              </a:rPr>
              <a:t>2</a:t>
            </a:r>
            <a:endParaRPr kumimoji="1" lang="ko-KR" alt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571472" y="2947174"/>
            <a:ext cx="7967580" cy="379419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460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bIns="1044000" rtlCol="0" anchor="ctr"/>
          <a:lstStyle/>
          <a:p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ko-KR" alt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제시하는 교수매체의 양은 지나치게 많거나 부족하지 않게 제시한다</a:t>
            </a:r>
            <a:r>
              <a:rPr lang="en-US" altLang="ko-KR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altLang="ko-KR" sz="16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ko-KR" alt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교수매체에 대해 </a:t>
            </a:r>
            <a:r>
              <a:rPr lang="ko-KR" altLang="en-US" sz="1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영유아의</a:t>
            </a:r>
            <a:r>
              <a:rPr lang="ko-KR" alt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흥미가 지속될 수 있도록 다양한 방법을 적용하여 제시한다</a:t>
            </a:r>
            <a:r>
              <a:rPr lang="en-US" altLang="ko-KR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altLang="ko-KR" sz="16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ko-KR" alt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생활주제에 맞도록 새로운 것으로 교체해 주어야 한다</a:t>
            </a:r>
            <a:r>
              <a:rPr lang="en-US" altLang="ko-KR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altLang="ko-KR" sz="16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ko-KR" alt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흥미 영역에 미리 제시해 두어 선택활동 시 영유아가 자연스럽게 탐색할 수 있도록 유도한다</a:t>
            </a:r>
            <a:r>
              <a:rPr lang="en-US" altLang="ko-KR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altLang="ko-KR" sz="16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ko-KR" alt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영유아들의 활용도가 낮은 교수매체의 경우 제시하는 위치나 방법을 달리하여 한 번 더 제시하여 준다</a:t>
            </a:r>
            <a:r>
              <a:rPr lang="en-US" altLang="ko-KR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altLang="ko-KR" sz="16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ko-KR" alt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활동도가 낮은 교수매체에 대해서는 활용도가 낮은 이유를 분석한 후 교수매체를 </a:t>
            </a:r>
            <a:r>
              <a:rPr lang="ko-KR" altLang="en-US" sz="16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수정ㆍ보완하여</a:t>
            </a:r>
            <a:r>
              <a:rPr lang="ko-KR" altLang="en-US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제시하는 것이 좋다</a:t>
            </a:r>
            <a:r>
              <a:rPr lang="en-US" altLang="ko-KR" sz="16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5" name="AutoShape 102"/>
          <p:cNvSpPr>
            <a:spLocks noChangeArrowheads="1"/>
          </p:cNvSpPr>
          <p:nvPr/>
        </p:nvSpPr>
        <p:spPr bwMode="auto">
          <a:xfrm>
            <a:off x="857225" y="1051596"/>
            <a:ext cx="5082928" cy="503237"/>
          </a:xfrm>
          <a:prstGeom prst="homePlate">
            <a:avLst>
              <a:gd name="adj" fmla="val 102838"/>
            </a:avLst>
          </a:prstGeom>
          <a:solidFill>
            <a:srgbClr val="EBE3D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/>
            <a:r>
              <a:rPr lang="en-US" altLang="ko-KR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2) </a:t>
            </a:r>
            <a:r>
              <a:rPr lang="ko-KR" alt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영유아를</a:t>
            </a:r>
            <a:r>
              <a:rPr lang="ko-KR" altLang="en-US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위한 교수매체의 제시</a:t>
            </a:r>
            <a:endParaRPr lang="ko-KR" alt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6" name="Picture 108" descr="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t="71021" r="86674" b="15016"/>
          <a:stretch>
            <a:fillRect/>
          </a:stretch>
        </p:blipFill>
        <p:spPr bwMode="auto">
          <a:xfrm>
            <a:off x="500034" y="908720"/>
            <a:ext cx="64770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모서리가 둥근 직사각형 6"/>
          <p:cNvSpPr/>
          <p:nvPr/>
        </p:nvSpPr>
        <p:spPr>
          <a:xfrm>
            <a:off x="588210" y="1637184"/>
            <a:ext cx="7967580" cy="114374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460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bIns="1044000" rtlCol="0" anchor="ctr"/>
          <a:lstStyle/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영유아에게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ko-KR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교수매체를 제시할 때는 교수매체가 지닌 교육목표</a:t>
            </a:r>
            <a:r>
              <a:rPr lang="en-US" altLang="ko-K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ko-KR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생활주제</a:t>
            </a:r>
            <a:r>
              <a:rPr lang="en-US" altLang="ko-K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ko-KR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교수방법</a:t>
            </a:r>
            <a:r>
              <a:rPr lang="en-US" altLang="ko-K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ko-KR" alt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영유아의</a:t>
            </a:r>
            <a:r>
              <a:rPr lang="ko-KR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발달특성</a:t>
            </a:r>
            <a:r>
              <a:rPr lang="en-US" altLang="ko-K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ko-KR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내용의 난이도</a:t>
            </a:r>
            <a:r>
              <a:rPr lang="en-US" altLang="ko-K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ko-KR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학습주제</a:t>
            </a:r>
            <a:r>
              <a:rPr lang="en-US" altLang="ko-K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ko-KR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계절 등을 고려하여 적절한 제시 시기와 방법을 적용하여 교육적인 효과를 거둘 수 있어야 한다</a:t>
            </a:r>
            <a:r>
              <a:rPr lang="en-US" altLang="ko-K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en-US" altLang="ko-K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0692036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대각선 방향의 모서리가 둥근 사각형 7"/>
          <p:cNvSpPr/>
          <p:nvPr/>
        </p:nvSpPr>
        <p:spPr bwMode="auto">
          <a:xfrm>
            <a:off x="547302" y="194340"/>
            <a:ext cx="5026540" cy="64807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2">
              <a:lumMod val="25000"/>
            </a:schemeClr>
          </a:solidFill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교수매체의 종류</a:t>
            </a:r>
            <a:endParaRPr kumimoji="1"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85782" y="194340"/>
            <a:ext cx="785818" cy="71438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76200" cap="flat" cmpd="sng" algn="ctr">
            <a:solidFill>
              <a:schemeClr val="accent6">
                <a:lumMod val="75000"/>
              </a:scheme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ea typeface="맑은 고딕"/>
              </a:rPr>
              <a:t>3</a:t>
            </a:r>
            <a:endParaRPr kumimoji="1" lang="ko-KR" alt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539552" y="2132856"/>
            <a:ext cx="7967580" cy="417646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460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bIns="1044000" rtlCol="0" anchor="ctr"/>
          <a:lstStyle/>
          <a:p>
            <a:pPr>
              <a:buFont typeface="Arial" pitchFamily="34" charset="0"/>
              <a:buChar char="•"/>
            </a:pPr>
            <a:r>
              <a: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특징 </a:t>
            </a:r>
            <a:r>
              <a: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:</a:t>
            </a:r>
            <a:r>
              <a:rPr lang="ko-KR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자료 수집과 제작이 용이하며 교사가 </a:t>
            </a:r>
            <a:r>
              <a:rPr lang="ko-KR" alt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영유아에게</a:t>
            </a:r>
            <a:r>
              <a:rPr lang="ko-KR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어떤 개념이나 학습내용을 전달하고자 할 때 다른 매체보다 더욱 신속하게 의미를 전달할 수 있다</a:t>
            </a:r>
            <a:r>
              <a:rPr lang="en-US" altLang="ko-KR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r>
              <a: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5" name="AutoShape 102"/>
          <p:cNvSpPr>
            <a:spLocks noChangeArrowheads="1"/>
          </p:cNvSpPr>
          <p:nvPr/>
        </p:nvSpPr>
        <p:spPr bwMode="auto">
          <a:xfrm>
            <a:off x="869273" y="909539"/>
            <a:ext cx="4062767" cy="503237"/>
          </a:xfrm>
          <a:prstGeom prst="homePlate">
            <a:avLst>
              <a:gd name="adj" fmla="val 102838"/>
            </a:avLst>
          </a:prstGeom>
          <a:solidFill>
            <a:srgbClr val="EBE3D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/>
            <a:r>
              <a:rPr lang="en-US" altLang="ko-KR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</a:t>
            </a:r>
            <a:r>
              <a:rPr lang="en-US" altLang="ko-KR" sz="2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1</a:t>
            </a:r>
            <a:r>
              <a:rPr lang="en-US" altLang="ko-KR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) </a:t>
            </a:r>
            <a:r>
              <a:rPr lang="ko-KR" alt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비전기작동</a:t>
            </a:r>
            <a:r>
              <a:rPr lang="ko-KR" altLang="en-US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교수매체</a:t>
            </a:r>
            <a:endParaRPr lang="ko-KR" alt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6" name="Picture 108" descr="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t="71021" r="86674" b="15016"/>
          <a:stretch>
            <a:fillRect/>
          </a:stretch>
        </p:blipFill>
        <p:spPr bwMode="auto">
          <a:xfrm>
            <a:off x="539552" y="764704"/>
            <a:ext cx="64770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모서리가 둥근 직사각형 1"/>
          <p:cNvSpPr/>
          <p:nvPr/>
        </p:nvSpPr>
        <p:spPr>
          <a:xfrm>
            <a:off x="971600" y="1556792"/>
            <a:ext cx="1728192" cy="43204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(1)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그림자료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그림 9" descr="그림자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112" y="3789039"/>
            <a:ext cx="6643734" cy="223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72795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대각선 방향의 모서리가 둥근 사각형 7"/>
          <p:cNvSpPr/>
          <p:nvPr/>
        </p:nvSpPr>
        <p:spPr bwMode="auto">
          <a:xfrm>
            <a:off x="547302" y="194340"/>
            <a:ext cx="5026540" cy="64807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2">
              <a:lumMod val="25000"/>
            </a:schemeClr>
          </a:solidFill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교수매체의 종류</a:t>
            </a:r>
            <a:endParaRPr kumimoji="1"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85782" y="194340"/>
            <a:ext cx="785818" cy="71438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76200" cap="flat" cmpd="sng" algn="ctr">
            <a:solidFill>
              <a:schemeClr val="accent6">
                <a:lumMod val="75000"/>
              </a:scheme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ea typeface="맑은 고딕"/>
              </a:rPr>
              <a:t>3</a:t>
            </a:r>
            <a:endParaRPr kumimoji="1" lang="ko-KR" alt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539552" y="2132856"/>
            <a:ext cx="7967580" cy="417646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460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bIns="104400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사진이나 이야기의 중심이 되는 부분을 그려서 오린 후 뒷면에 융</a:t>
            </a:r>
            <a:r>
              <a: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      </a:t>
            </a: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   </a:t>
            </a:r>
            <a:r>
              <a:rPr lang="ko-KR" altLang="en-US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벨크로</a:t>
            </a:r>
            <a:r>
              <a: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자석 등을 붙여 활용</a:t>
            </a: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움직이는 그림자료로 활용가능하며 </a:t>
            </a:r>
            <a:r>
              <a:rPr lang="ko-KR" altLang="en-US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영유아의</a:t>
            </a: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주의집중을 도움</a:t>
            </a: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r>
              <a: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5" name="AutoShape 102"/>
          <p:cNvSpPr>
            <a:spLocks noChangeArrowheads="1"/>
          </p:cNvSpPr>
          <p:nvPr/>
        </p:nvSpPr>
        <p:spPr bwMode="auto">
          <a:xfrm>
            <a:off x="869273" y="909539"/>
            <a:ext cx="3918751" cy="503237"/>
          </a:xfrm>
          <a:prstGeom prst="homePlate">
            <a:avLst>
              <a:gd name="adj" fmla="val 102838"/>
            </a:avLst>
          </a:prstGeom>
          <a:solidFill>
            <a:srgbClr val="EBE3D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/>
            <a:r>
              <a:rPr lang="en-US" altLang="ko-KR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</a:t>
            </a:r>
            <a:r>
              <a:rPr lang="en-US" altLang="ko-KR" sz="2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1</a:t>
            </a:r>
            <a:r>
              <a:rPr lang="en-US" altLang="ko-KR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) </a:t>
            </a:r>
            <a:r>
              <a:rPr lang="ko-KR" alt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비전기작동</a:t>
            </a:r>
            <a:r>
              <a:rPr lang="ko-KR" altLang="en-US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교수매체</a:t>
            </a:r>
            <a:endParaRPr lang="ko-KR" alt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6" name="Picture 108" descr="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t="71021" r="86674" b="15016"/>
          <a:stretch>
            <a:fillRect/>
          </a:stretch>
        </p:blipFill>
        <p:spPr bwMode="auto">
          <a:xfrm>
            <a:off x="539552" y="764704"/>
            <a:ext cx="64770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모서리가 둥근 직사각형 1"/>
          <p:cNvSpPr/>
          <p:nvPr/>
        </p:nvSpPr>
        <p:spPr>
          <a:xfrm>
            <a:off x="971600" y="1556792"/>
            <a:ext cx="2376264" cy="43204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(2)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ko-KR" alt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융판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및 자석자료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그림 10" descr="융판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3857628"/>
            <a:ext cx="6786610" cy="214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72795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대각선 방향의 모서리가 둥근 사각형 7"/>
          <p:cNvSpPr/>
          <p:nvPr/>
        </p:nvSpPr>
        <p:spPr bwMode="auto">
          <a:xfrm>
            <a:off x="547302" y="194340"/>
            <a:ext cx="5026540" cy="64807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2">
              <a:lumMod val="25000"/>
            </a:schemeClr>
          </a:solidFill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ea"/>
              </a:rPr>
              <a:t>교수매체의 종류</a:t>
            </a:r>
            <a:endParaRPr kumimoji="1" lang="en-US" altLang="ko-KR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ea"/>
            </a:endParaRPr>
          </a:p>
        </p:txBody>
      </p:sp>
      <p:sp>
        <p:nvSpPr>
          <p:cNvPr id="9" name="타원 8"/>
          <p:cNvSpPr/>
          <p:nvPr/>
        </p:nvSpPr>
        <p:spPr bwMode="auto">
          <a:xfrm>
            <a:off x="185782" y="194340"/>
            <a:ext cx="785818" cy="71438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76200" cap="flat" cmpd="sng" algn="ctr">
            <a:solidFill>
              <a:schemeClr val="accent6">
                <a:lumMod val="75000"/>
              </a:scheme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ea typeface="맑은 고딕"/>
              </a:rPr>
              <a:t>3</a:t>
            </a:r>
            <a:endParaRPr kumimoji="1" lang="ko-KR" alt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571472" y="2285992"/>
            <a:ext cx="7967580" cy="417646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460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bIns="1044000" rtlCol="0" anchor="ctr"/>
          <a:lstStyle/>
          <a:p>
            <a:pPr>
              <a:buFont typeface="Arial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게시판 </a:t>
            </a:r>
            <a:r>
              <a: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:</a:t>
            </a: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ko-KR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유아나 학부모에게 정보나 지식을 전달하고자 할 때 </a:t>
            </a: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사용</a:t>
            </a:r>
            <a:r>
              <a: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게시물 </a:t>
            </a:r>
            <a:r>
              <a: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:</a:t>
            </a: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ko-KR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유아의 흥미를 유발할 수 있어야 하며</a:t>
            </a:r>
            <a:r>
              <a:rPr lang="en-US" altLang="ko-KR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ko-KR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게시 위치와 다양성</a:t>
            </a:r>
            <a:r>
              <a:rPr lang="en-US" altLang="ko-KR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ko-KR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미적 구성을 고려한다</a:t>
            </a:r>
            <a:r>
              <a:rPr lang="en-US" altLang="ko-KR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. </a:t>
            </a: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게시물 예</a:t>
            </a:r>
            <a:r>
              <a:rPr lang="en-US" altLang="ko-KR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: </a:t>
            </a: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화장실의 </a:t>
            </a:r>
            <a:r>
              <a:rPr lang="ko-KR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손 씻는 순서나 소방대피도</a:t>
            </a:r>
            <a:r>
              <a:rPr lang="en-US" altLang="ko-KR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ko-KR" altLang="en-US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어린이집의</a:t>
            </a:r>
            <a:r>
              <a:rPr lang="ko-KR" alt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활동계획안</a:t>
            </a:r>
            <a:r>
              <a:rPr lang="en-US" altLang="ko-KR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ko-KR" altLang="en-US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영유아의</a:t>
            </a:r>
            <a:r>
              <a:rPr lang="ko-KR" alt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작품 등</a:t>
            </a:r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en-US" altLang="ko-KR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5" name="AutoShape 102"/>
          <p:cNvSpPr>
            <a:spLocks noChangeArrowheads="1"/>
          </p:cNvSpPr>
          <p:nvPr/>
        </p:nvSpPr>
        <p:spPr bwMode="auto">
          <a:xfrm>
            <a:off x="869273" y="909539"/>
            <a:ext cx="3990759" cy="503237"/>
          </a:xfrm>
          <a:prstGeom prst="homePlate">
            <a:avLst>
              <a:gd name="adj" fmla="val 102838"/>
            </a:avLst>
          </a:prstGeom>
          <a:solidFill>
            <a:srgbClr val="EBE3D5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/>
            <a:r>
              <a:rPr lang="en-US" altLang="ko-KR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</a:t>
            </a:r>
            <a:r>
              <a:rPr lang="en-US" altLang="ko-KR" sz="2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1</a:t>
            </a:r>
            <a:r>
              <a:rPr lang="en-US" altLang="ko-KR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) </a:t>
            </a:r>
            <a:r>
              <a:rPr lang="ko-KR" altLang="en-US" sz="22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비전기작동</a:t>
            </a:r>
            <a:r>
              <a:rPr lang="ko-KR" altLang="en-US" sz="2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교수매체</a:t>
            </a:r>
            <a:endParaRPr lang="ko-KR" altLang="en-US" sz="2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6" name="Picture 108" descr="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t="71021" r="86674" b="15016"/>
          <a:stretch>
            <a:fillRect/>
          </a:stretch>
        </p:blipFill>
        <p:spPr bwMode="auto">
          <a:xfrm>
            <a:off x="539552" y="764704"/>
            <a:ext cx="64770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모서리가 둥근 직사각형 1"/>
          <p:cNvSpPr/>
          <p:nvPr/>
        </p:nvSpPr>
        <p:spPr>
          <a:xfrm>
            <a:off x="971600" y="1556792"/>
            <a:ext cx="1440160" cy="43204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(3)</a:t>
            </a:r>
            <a:r>
              <a:rPr lang="ko-KR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게시판</a:t>
            </a:r>
            <a:endParaRPr lang="ko-KR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8" name="그림 17" descr="도서관 이야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4000504"/>
            <a:ext cx="6715172" cy="218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72795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[기본형]집과_자동차가_있는_템플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기본 디자인">
      <a:majorFont>
        <a:latin typeface="맑은 고딕"/>
        <a:ea typeface="맑은 고딕"/>
        <a:cs typeface=""/>
      </a:majorFont>
      <a:minorFont>
        <a:latin typeface="맑은 고딕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C2F2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>
            <a:rot lat="0" lon="18000000" rev="0"/>
          </a:camera>
          <a:lightRig rig="legacyFlat1" dir="t"/>
        </a:scene3d>
        <a:sp3d extrusionH="11100" prstMaterial="legacyMatte">
          <a:bevelT w="13500" h="13500" prst="angle"/>
          <a:bevelB w="13500" h="13500" prst="angle"/>
          <a:extrusionClr>
            <a:srgbClr val="729A00"/>
          </a:extrusionClr>
        </a:sp3d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맑은 고딕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2C2F2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>
            <a:rot lat="0" lon="18000000" rev="0"/>
          </a:camera>
          <a:lightRig rig="legacyFlat1" dir="t"/>
        </a:scene3d>
        <a:sp3d extrusionH="11100" prstMaterial="legacyMatte">
          <a:bevelT w="13500" h="13500" prst="angle"/>
          <a:bevelB w="13500" h="13500" prst="angle"/>
          <a:extrusionClr>
            <a:srgbClr val="729A00"/>
          </a:extrusionClr>
        </a:sp3d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맑은 고딕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1016</TotalTime>
  <Words>605</Words>
  <Application>Microsoft Office PowerPoint</Application>
  <PresentationFormat>화면 슬라이드 쇼(4:3)</PresentationFormat>
  <Paragraphs>266</Paragraphs>
  <Slides>12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12</vt:i4>
      </vt:variant>
    </vt:vector>
  </HeadingPairs>
  <TitlesOfParts>
    <vt:vector size="20" baseType="lpstr">
      <vt:lpstr>HY헤드라인M</vt:lpstr>
      <vt:lpstr>굴림</vt:lpstr>
      <vt:lpstr>맑은 고딕</vt:lpstr>
      <vt:lpstr>휴먼매직체</vt:lpstr>
      <vt:lpstr>Arial</vt:lpstr>
      <vt:lpstr>Wingdings</vt:lpstr>
      <vt:lpstr>[기본형]집과_자동차가_있는_템플릿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UG</dc:creator>
  <cp:lastModifiedBy>USER</cp:lastModifiedBy>
  <cp:revision>51</cp:revision>
  <dcterms:created xsi:type="dcterms:W3CDTF">2017-08-14T01:16:33Z</dcterms:created>
  <dcterms:modified xsi:type="dcterms:W3CDTF">2018-11-15T08:55:49Z</dcterms:modified>
</cp:coreProperties>
</file>