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83" r:id="rId3"/>
    <p:sldId id="284" r:id="rId4"/>
    <p:sldId id="330" r:id="rId5"/>
    <p:sldId id="331" r:id="rId6"/>
    <p:sldId id="333" r:id="rId7"/>
    <p:sldId id="334" r:id="rId8"/>
    <p:sldId id="335" r:id="rId9"/>
    <p:sldId id="336" r:id="rId10"/>
    <p:sldId id="282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6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F7EA-589A-4AE9-9BB4-0808BEF984AA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6B75F-F3CB-48E5-91FF-D7911AAD2B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23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6" name="Picture 134" descr="메인표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pic>
        <p:nvPicPr>
          <p:cNvPr id="8327" name="Picture 135" descr="메인표지_집"/>
          <p:cNvPicPr>
            <a:picLocks noChangeAspect="1" noChangeArrowheads="1"/>
          </p:cNvPicPr>
          <p:nvPr/>
        </p:nvPicPr>
        <p:blipFill>
          <a:blip r:embed="rId3" cstate="print"/>
          <a:srcRect l="7603" t="31068" r="41771"/>
          <a:stretch>
            <a:fillRect/>
          </a:stretch>
        </p:blipFill>
        <p:spPr bwMode="auto">
          <a:xfrm>
            <a:off x="695325" y="2133600"/>
            <a:ext cx="4629150" cy="4733925"/>
          </a:xfrm>
          <a:prstGeom prst="rect">
            <a:avLst/>
          </a:prstGeom>
          <a:noFill/>
        </p:spPr>
      </p:pic>
      <p:pic>
        <p:nvPicPr>
          <p:cNvPr id="8329" name="Picture 137" descr="메인표지_나무"/>
          <p:cNvPicPr>
            <a:picLocks noChangeAspect="1" noChangeArrowheads="1"/>
          </p:cNvPicPr>
          <p:nvPr/>
        </p:nvPicPr>
        <p:blipFill>
          <a:blip r:embed="rId4" cstate="print"/>
          <a:srcRect l="61041" t="82108" r="23750" b="4300"/>
          <a:stretch>
            <a:fillRect/>
          </a:stretch>
        </p:blipFill>
        <p:spPr bwMode="auto">
          <a:xfrm>
            <a:off x="5524500" y="5638800"/>
            <a:ext cx="1390650" cy="933450"/>
          </a:xfrm>
          <a:prstGeom prst="rect">
            <a:avLst/>
          </a:prstGeom>
          <a:noFill/>
        </p:spPr>
      </p:pic>
      <p:pic>
        <p:nvPicPr>
          <p:cNvPr id="8328" name="Picture 136" descr="메인표지_자동차"/>
          <p:cNvPicPr>
            <a:picLocks noChangeAspect="1" noChangeArrowheads="1"/>
          </p:cNvPicPr>
          <p:nvPr/>
        </p:nvPicPr>
        <p:blipFill>
          <a:blip r:embed="rId5" cstate="print"/>
          <a:srcRect t="78918" r="71666"/>
          <a:stretch>
            <a:fillRect/>
          </a:stretch>
        </p:blipFill>
        <p:spPr bwMode="auto">
          <a:xfrm>
            <a:off x="0" y="5410200"/>
            <a:ext cx="2590800" cy="1447800"/>
          </a:xfrm>
          <a:prstGeom prst="rect">
            <a:avLst/>
          </a:prstGeom>
          <a:noFill/>
        </p:spPr>
      </p:pic>
      <p:pic>
        <p:nvPicPr>
          <p:cNvPr id="8330" name="Picture 138" descr="메인표지_나무2"/>
          <p:cNvPicPr>
            <a:picLocks noChangeAspect="1" noChangeArrowheads="1"/>
          </p:cNvPicPr>
          <p:nvPr/>
        </p:nvPicPr>
        <p:blipFill>
          <a:blip r:embed="rId6" cstate="print"/>
          <a:srcRect l="52292" t="83356" r="29375"/>
          <a:stretch>
            <a:fillRect/>
          </a:stretch>
        </p:blipFill>
        <p:spPr bwMode="auto">
          <a:xfrm>
            <a:off x="4895850" y="5715000"/>
            <a:ext cx="1676400" cy="1143000"/>
          </a:xfrm>
          <a:prstGeom prst="rect">
            <a:avLst/>
          </a:prstGeom>
          <a:noFill/>
        </p:spPr>
      </p:pic>
      <p:pic>
        <p:nvPicPr>
          <p:cNvPr id="8331" name="Picture 139" descr="메인표지_구름"/>
          <p:cNvPicPr>
            <a:picLocks noChangeAspect="1" noChangeArrowheads="1"/>
          </p:cNvPicPr>
          <p:nvPr/>
        </p:nvPicPr>
        <p:blipFill>
          <a:blip r:embed="rId7" cstate="print"/>
          <a:srcRect l="8333" t="10818" r="80730" b="78502"/>
          <a:stretch>
            <a:fillRect/>
          </a:stretch>
        </p:blipFill>
        <p:spPr bwMode="auto">
          <a:xfrm>
            <a:off x="762000" y="742950"/>
            <a:ext cx="1000125" cy="733425"/>
          </a:xfrm>
          <a:prstGeom prst="rect">
            <a:avLst/>
          </a:prstGeom>
          <a:noFill/>
        </p:spPr>
      </p:pic>
      <p:pic>
        <p:nvPicPr>
          <p:cNvPr id="8332" name="Picture 140" descr="메인표지_구름"/>
          <p:cNvPicPr>
            <a:picLocks noChangeAspect="1" noChangeArrowheads="1"/>
          </p:cNvPicPr>
          <p:nvPr/>
        </p:nvPicPr>
        <p:blipFill>
          <a:blip r:embed="rId7" cstate="print"/>
          <a:srcRect l="17812" t="17754" r="69167" b="67406"/>
          <a:stretch>
            <a:fillRect/>
          </a:stretch>
        </p:blipFill>
        <p:spPr bwMode="auto">
          <a:xfrm>
            <a:off x="1638300" y="1219200"/>
            <a:ext cx="1190625" cy="1019175"/>
          </a:xfrm>
          <a:prstGeom prst="rect">
            <a:avLst/>
          </a:prstGeom>
          <a:noFill/>
        </p:spPr>
      </p:pic>
      <p:sp>
        <p:nvSpPr>
          <p:cNvPr id="8295" name="Rectangle 103"/>
          <p:cNvSpPr>
            <a:spLocks noGrp="1" noChangeArrowheads="1"/>
          </p:cNvSpPr>
          <p:nvPr>
            <p:ph type="ctrTitle" sz="quarter"/>
          </p:nvPr>
        </p:nvSpPr>
        <p:spPr>
          <a:xfrm>
            <a:off x="3124200" y="765175"/>
            <a:ext cx="6019800" cy="1470025"/>
          </a:xfrm>
        </p:spPr>
        <p:txBody>
          <a:bodyPr/>
          <a:lstStyle>
            <a:lvl1pPr algn="ctr">
              <a:defRPr sz="4000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296" name="Rectangle 10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14675" y="2263775"/>
            <a:ext cx="5995988" cy="1752600"/>
          </a:xfrm>
        </p:spPr>
        <p:txBody>
          <a:bodyPr/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297" name="Rectangle 10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8298" name="Rectangle 10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endParaRPr lang="ko-KR" altLang="en-US"/>
          </a:p>
        </p:txBody>
      </p:sp>
      <p:sp>
        <p:nvSpPr>
          <p:cNvPr id="8299" name="Rectangle 10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3308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134030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305550" y="115888"/>
            <a:ext cx="1970088" cy="5067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0525" y="115888"/>
            <a:ext cx="5762625" cy="5067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041562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29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1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76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1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3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53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5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64344"/>
      </p:ext>
    </p:extLst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3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51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2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158948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673475" cy="398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365625" y="1196975"/>
            <a:ext cx="3673475" cy="398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622043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0312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099706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290561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630165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589257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Picture 65" descr="속지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pic>
        <p:nvPicPr>
          <p:cNvPr id="1090" name="Picture 66" descr="속지1_집"/>
          <p:cNvPicPr>
            <a:picLocks noChangeAspect="1" noChangeArrowheads="1"/>
          </p:cNvPicPr>
          <p:nvPr/>
        </p:nvPicPr>
        <p:blipFill>
          <a:blip r:embed="rId14" cstate="print"/>
          <a:srcRect l="80521" t="73093"/>
          <a:stretch>
            <a:fillRect/>
          </a:stretch>
        </p:blipFill>
        <p:spPr bwMode="auto">
          <a:xfrm>
            <a:off x="7362825" y="5019675"/>
            <a:ext cx="1781175" cy="18478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115888"/>
            <a:ext cx="78851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749935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1364A"/>
                </a:solidFill>
                <a:latin typeface="+mn-lt"/>
              </a:defRPr>
            </a:lvl1pPr>
          </a:lstStyle>
          <a:p>
            <a:fld id="{62D7B8D2-E08A-4CE6-BD83-B8DA995C1F4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1364A"/>
                </a:solidFill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1364A"/>
                </a:solidFill>
                <a:latin typeface="+mn-lt"/>
              </a:defRPr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2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rgbClr val="01364A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01364A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01364A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01364A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7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4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2808312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1</a:t>
            </a:r>
            <a:r>
              <a:rPr lang="en-US" altLang="ko-KR" sz="2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일반적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3" y="1475746"/>
            <a:ext cx="2808312" cy="4320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기관에 대한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6356" y="2132856"/>
            <a:ext cx="8260212" cy="43204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보육실습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오리엔테이션에 반드시 참석해야 하며 참여하는 회의나 활동시간을 잘 </a:t>
            </a:r>
            <a:r>
              <a:rPr lang="ko-KR" alt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지켜야함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실습기관의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제반 규정을 준수하며 실습기관의 운영방침에 적극적으로 협력하는 태도를 </a:t>
            </a:r>
            <a:r>
              <a:rPr lang="ko-KR" alt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갖음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실습기관의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교직원에게 배우는 자로서의 태도를 </a:t>
            </a: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갖춤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기관에서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만나는 모든 사람에게 인사를 하며 예의를 </a:t>
            </a: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지킴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보육실습생들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상호간에도 반드시 경어를 쓰고 “원장님” “선생님” 칭호를 </a:t>
            </a: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사용함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의사소통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시 반드시 절차를 거침</a:t>
            </a:r>
          </a:p>
          <a:p>
            <a:pPr fontAlgn="base"/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2808312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1</a:t>
            </a:r>
            <a:r>
              <a:rPr lang="en-US" altLang="ko-KR" sz="2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일반적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3" y="1475746"/>
            <a:ext cx="2808312" cy="4320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기관에 대한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09712" y="2276872"/>
            <a:ext cx="8260212" cy="25202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어떤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경우에서든 실습교사는 영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․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유아에게 체벌을 가해서는 안됨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․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유아를 편애하지 않으며 그들의 눈높이에 맞추어 긍정적 상호작용함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기관에서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제공해준 제작 자료는 실습 종료 시에 제출함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2808312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1</a:t>
            </a:r>
            <a:r>
              <a:rPr lang="en-US" altLang="ko-KR" sz="22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일반적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3" y="1475746"/>
            <a:ext cx="2808312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개인적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2412" y="2187972"/>
            <a:ext cx="8260212" cy="3888432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출근시간을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엄수하고 출근부에 날인 함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무단결근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조퇴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외출</a:t>
            </a:r>
            <a:r>
              <a:rPr lang="en-US" altLang="ko-K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지각을 해서는 안 되며 불가피한 경우 사전에 지도교사에게 허락을 구함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실습기관의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활동계획에 맞춰 수업준비 등에 최선을 다함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수업활동과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관련된 자료들은 실습생 스스로 준비함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수업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참관 시 수업에 방해되지 않도록 행동을 주의함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수업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참관 시 잡무를 보거나 관찰에 태만하지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않는함</a:t>
            </a:r>
            <a:endParaRPr lang="ko-KR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1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5718950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2)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학습자와 예비보육교사로서의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3" y="1475746"/>
            <a:ext cx="2808312" cy="43204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학습자의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5536" y="2132856"/>
            <a:ext cx="8352928" cy="4037384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보육실습생은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학습자로서 예비교사로서 바람직한 학습태도를 확립하도록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해야함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실습생은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보육환경이 어떻게 준비되어 있는지 관찰하고 보육일과의 모든 업무에 열정을 가지고 능동적으로 활동에 적극적 참여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관찰에서는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영유아들의 개인차를 존중한 상호작용을 통하여 학습자로서 역할을 수행해야 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학습자로서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영역별 보육활동계획안을 스스로 작성하고 실천할 수 있는 역량을 함양하도록 </a:t>
            </a:r>
            <a:r>
              <a:rPr lang="ko-KR" altLang="en-US" dirty="0"/>
              <a:t>함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영유아들과는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친밀한 관계를 형성하여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하루일과와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일상생활에 참여하는데 최선을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다해야함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보육활동에 대한 실습담당지도교사와는 </a:t>
            </a:r>
            <a:r>
              <a:rPr lang="ko-KR" altLang="en-US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존중하는 선배교사로서 예를 </a:t>
            </a:r>
            <a:r>
              <a:rPr lang="ko-KR" altLang="en-US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다</a:t>
            </a: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하도록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해야함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4240722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보육실습생의 태도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4" y="909539"/>
            <a:ext cx="5718950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2)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학습자와 예비보육교사로서의 태도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869272" y="1475746"/>
            <a:ext cx="3270680" cy="4320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예비 보육교사로서 태도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5536" y="2348880"/>
            <a:ext cx="8136904" cy="3168352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예비교사로서 모든 것을 배우는 입장으로 임해야 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보육교사가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되기 위한 준비를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위해역할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수행 능력을 갖추는데 최선을 다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해야함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지도교사에게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불평과 불만 자신이 처한 환경에 대한 불만이나 </a:t>
            </a:r>
            <a:r>
              <a:rPr lang="ko-KR" altLang="en-US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어린이집에서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알게 된 기본적인 비밀에 대해 발설을 하지 않아야 함</a:t>
            </a:r>
            <a:endParaRPr lang="en-US" altLang="ko-K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선배교사나 </a:t>
            </a:r>
            <a:r>
              <a:rPr lang="ko-KR" alt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기관장에 대한 예의를 지켜야 함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398379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보육실습의 역할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2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89784" y="954388"/>
            <a:ext cx="3661819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2)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상호작용자의 역할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60063" y="809553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1187252" y="1700809"/>
            <a:ext cx="6279008" cy="4536503"/>
            <a:chOff x="957288" y="1700809"/>
            <a:chExt cx="6279008" cy="463603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88" y="1700809"/>
              <a:ext cx="6279008" cy="463603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31504" y="2366525"/>
              <a:ext cx="4493538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개인차를 존중하며 개별성 인정하기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영유아의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안전과 편안함을 제공해주기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영유아의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관심과 욕구에 적극 반응하기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영유아의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정서 파악하기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영유아에게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애정 표현하기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영유아의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행동 격려 및 지지해주기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endPara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ko-KR" altLang="en-US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영유아</a:t>
              </a:r>
              <a:r>
                <a:rPr lang="ko-KR" altLang="en-US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</a:t>
              </a:r>
              <a:r>
                <a:rPr lang="ko-KR" alt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행동 민감하게 관찰하기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0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52" y="1479084"/>
            <a:ext cx="6193060" cy="5262284"/>
          </a:xfrm>
          <a:prstGeom prst="rect">
            <a:avLst/>
          </a:prstGeom>
        </p:spPr>
      </p:pic>
      <p:sp>
        <p:nvSpPr>
          <p:cNvPr id="8" name="대각선 방향의 모서리가 둥근 사각형 7"/>
          <p:cNvSpPr/>
          <p:nvPr/>
        </p:nvSpPr>
        <p:spPr bwMode="auto">
          <a:xfrm>
            <a:off x="547302" y="116632"/>
            <a:ext cx="398379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보육실습의 역할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16632"/>
            <a:ext cx="785818" cy="7143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solidFill>
              <a:schemeClr val="accent5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2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3" y="931378"/>
            <a:ext cx="3661819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altLang="ko-KR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관찰자의 역할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86543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1468" y="2060848"/>
            <a:ext cx="4657044" cy="5024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실습기관의 </a:t>
            </a:r>
            <a:r>
              <a:rPr lang="ko-KR" alt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하루일과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운영 관찰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지도교사의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태도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학습 및 활동에 대한 태도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놀이 행동 특성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발달 특성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상호작용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교재교구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제작 및 사용방법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교사와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학부모와의 상호작용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실습기관의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다양한 프로그램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교직원들의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문화 관찰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실습기관의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환경 구성 관찰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Documents and Settings\Administrator\My Documents\My Pictures\Microsoft Clip Organizer\j04277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56" y="1844824"/>
            <a:ext cx="3574161" cy="24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23056" y="4509118"/>
            <a:ext cx="3574162" cy="5847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3200" b="1" dirty="0">
                <a:solidFill>
                  <a:srgbClr val="FF505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0" lang="ko-KR" altLang="en-US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제 </a:t>
            </a:r>
            <a:r>
              <a:rPr kumimoji="0" lang="en-US" altLang="ko-KR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3</a:t>
            </a:r>
            <a:r>
              <a:rPr kumimoji="0" lang="ko-KR" altLang="en-US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장 </a:t>
            </a:r>
            <a:r>
              <a:rPr kumimoji="0" lang="en-US" altLang="ko-KR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End!! </a:t>
            </a:r>
            <a:r>
              <a:rPr kumimoji="0" lang="en-US" altLang="ko-KR" sz="3200" b="1" dirty="0" smtClean="0">
                <a:solidFill>
                  <a:srgbClr val="FF5050"/>
                </a:solidFill>
                <a:latin typeface="휴먼매직체" pitchFamily="18" charset="-127"/>
                <a:ea typeface="휴먼매직체" pitchFamily="18" charset="-127"/>
              </a:rPr>
              <a:t>*^^*</a:t>
            </a:r>
            <a:endParaRPr kumimoji="0" lang="ko-KR" altLang="en-US" sz="3200" b="1" dirty="0">
              <a:solidFill>
                <a:srgbClr val="FF505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34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[기본형]집과_자동차가_있는_템플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C2F2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>
            <a:rot lat="0" lon="18000000" rev="0"/>
          </a:camera>
          <a:lightRig rig="legacyFlat1" dir="t"/>
        </a:scene3d>
        <a:sp3d extrusionH="11100" prstMaterial="legacyMatte">
          <a:bevelT w="13500" h="13500" prst="angle"/>
          <a:bevelB w="13500" h="13500" prst="angle"/>
          <a:extrusionClr>
            <a:srgbClr val="729A00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C2F2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>
            <a:rot lat="0" lon="18000000" rev="0"/>
          </a:camera>
          <a:lightRig rig="legacyFlat1" dir="t"/>
        </a:scene3d>
        <a:sp3d extrusionH="11100" prstMaterial="legacyMatte">
          <a:bevelT w="13500" h="13500" prst="angle"/>
          <a:bevelB w="13500" h="13500" prst="angle"/>
          <a:extrusionClr>
            <a:srgbClr val="729A00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맑은 고딕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403</Words>
  <Application>Microsoft Office PowerPoint</Application>
  <PresentationFormat>화면 슬라이드 쇼(4:3)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HY헤드라인M</vt:lpstr>
      <vt:lpstr>굴림</vt:lpstr>
      <vt:lpstr>맑은 고딕</vt:lpstr>
      <vt:lpstr>휴먼매직체</vt:lpstr>
      <vt:lpstr>Arial</vt:lpstr>
      <vt:lpstr>[기본형]집과_자동차가_있는_템플릿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UG</dc:creator>
  <cp:lastModifiedBy>USER</cp:lastModifiedBy>
  <cp:revision>56</cp:revision>
  <dcterms:created xsi:type="dcterms:W3CDTF">2017-08-14T01:16:33Z</dcterms:created>
  <dcterms:modified xsi:type="dcterms:W3CDTF">2018-10-17T07:22:53Z</dcterms:modified>
</cp:coreProperties>
</file>