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48" r:id="rId2"/>
    <p:sldId id="317" r:id="rId3"/>
    <p:sldId id="355" r:id="rId4"/>
    <p:sldId id="301" r:id="rId5"/>
    <p:sldId id="318" r:id="rId6"/>
    <p:sldId id="349" r:id="rId7"/>
    <p:sldId id="319" r:id="rId8"/>
    <p:sldId id="350" r:id="rId9"/>
    <p:sldId id="328" r:id="rId10"/>
    <p:sldId id="320" r:id="rId11"/>
    <p:sldId id="321" r:id="rId12"/>
    <p:sldId id="351" r:id="rId13"/>
    <p:sldId id="313" r:id="rId14"/>
    <p:sldId id="324" r:id="rId15"/>
    <p:sldId id="352" r:id="rId16"/>
    <p:sldId id="325" r:id="rId17"/>
    <p:sldId id="353" r:id="rId18"/>
    <p:sldId id="326" r:id="rId19"/>
    <p:sldId id="354" r:id="rId20"/>
    <p:sldId id="360" r:id="rId21"/>
    <p:sldId id="362" r:id="rId22"/>
    <p:sldId id="359" r:id="rId23"/>
    <p:sldId id="266" r:id="rId2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A945"/>
    <a:srgbClr val="B3C45C"/>
    <a:srgbClr val="A0BF61"/>
    <a:srgbClr val="FAB916"/>
    <a:srgbClr val="F99645"/>
    <a:srgbClr val="A5C26A"/>
    <a:srgbClr val="7F9E40"/>
    <a:srgbClr val="F9B305"/>
    <a:srgbClr val="F89606"/>
    <a:srgbClr val="FCB7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9878" autoAdjust="0"/>
  </p:normalViewPr>
  <p:slideViewPr>
    <p:cSldViewPr>
      <p:cViewPr varScale="1">
        <p:scale>
          <a:sx n="79" d="100"/>
          <a:sy n="79" d="100"/>
        </p:scale>
        <p:origin x="108" y="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3528"/>
    </p:cViewPr>
  </p:sorterViewPr>
  <p:notesViewPr>
    <p:cSldViewPr>
      <p:cViewPr varScale="1">
        <p:scale>
          <a:sx n="88" d="100"/>
          <a:sy n="88" d="100"/>
        </p:scale>
        <p:origin x="-387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1FA92-D1D8-45BF-91EC-CC61EC29122F}" type="datetimeFigureOut">
              <a:rPr lang="ko-KR" altLang="en-US" smtClean="0"/>
              <a:pPr/>
              <a:t>2018-11-15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F6BA3-F368-460E-B505-BFEC8E304D1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8333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F6BA3-F368-460E-B505-BFEC8E304D16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5130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56BAF-2248-4E4A-B1C0-3265E245F813}" type="datetimeFigureOut">
              <a:rPr lang="ko-KR" altLang="en-US" smtClean="0"/>
              <a:pPr/>
              <a:t>2018-11-15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BAA95-1B22-4A50-884B-C084F431DD3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99064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56BAF-2248-4E4A-B1C0-3265E245F813}" type="datetimeFigureOut">
              <a:rPr lang="ko-KR" altLang="en-US" smtClean="0"/>
              <a:pPr/>
              <a:t>2018-11-15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BAA95-1B22-4A50-884B-C084F431DD3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120381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56BAF-2248-4E4A-B1C0-3265E245F813}" type="datetimeFigureOut">
              <a:rPr lang="ko-KR" altLang="en-US" smtClean="0"/>
              <a:pPr/>
              <a:t>2018-11-15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BAA95-1B22-4A50-884B-C084F431DD3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306231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56BAF-2248-4E4A-B1C0-3265E245F813}" type="datetimeFigureOut">
              <a:rPr lang="ko-KR" altLang="en-US" smtClean="0"/>
              <a:pPr/>
              <a:t>2018-11-15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BAA95-1B22-4A50-884B-C084F431DD3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76907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56BAF-2248-4E4A-B1C0-3265E245F813}" type="datetimeFigureOut">
              <a:rPr lang="ko-KR" altLang="en-US" smtClean="0"/>
              <a:pPr/>
              <a:t>2018-11-15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BAA95-1B22-4A50-884B-C084F431DD3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355445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56BAF-2248-4E4A-B1C0-3265E245F813}" type="datetimeFigureOut">
              <a:rPr lang="ko-KR" altLang="en-US" smtClean="0"/>
              <a:pPr/>
              <a:t>2018-11-15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BAA95-1B22-4A50-884B-C084F431DD3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589375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56BAF-2248-4E4A-B1C0-3265E245F813}" type="datetimeFigureOut">
              <a:rPr lang="ko-KR" altLang="en-US" smtClean="0"/>
              <a:pPr/>
              <a:t>2018-11-15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BAA95-1B22-4A50-884B-C084F431DD3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003105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56BAF-2248-4E4A-B1C0-3265E245F813}" type="datetimeFigureOut">
              <a:rPr lang="ko-KR" altLang="en-US" smtClean="0"/>
              <a:pPr/>
              <a:t>2018-11-15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BAA95-1B22-4A50-884B-C084F431DD3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873764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56BAF-2248-4E4A-B1C0-3265E245F813}" type="datetimeFigureOut">
              <a:rPr lang="ko-KR" altLang="en-US" smtClean="0"/>
              <a:pPr/>
              <a:t>2018-11-15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BAA95-1B22-4A50-884B-C084F431DD3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461793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56BAF-2248-4E4A-B1C0-3265E245F813}" type="datetimeFigureOut">
              <a:rPr lang="ko-KR" altLang="en-US" smtClean="0"/>
              <a:pPr/>
              <a:t>2018-11-15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BAA95-1B22-4A50-884B-C084F431DD3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778173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56BAF-2248-4E4A-B1C0-3265E245F813}" type="datetimeFigureOut">
              <a:rPr lang="ko-KR" altLang="en-US" smtClean="0"/>
              <a:pPr/>
              <a:t>2018-11-15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BAA95-1B22-4A50-884B-C084F431DD3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420899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56BAF-2248-4E4A-B1C0-3265E245F813}" type="datetimeFigureOut">
              <a:rPr lang="ko-KR" altLang="en-US" smtClean="0"/>
              <a:pPr/>
              <a:t>2018-11-15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BAA95-1B22-4A50-884B-C084F431DD3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248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_x89408440" descr="EMB000019a870e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476672"/>
            <a:ext cx="5040560" cy="3754170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</p:pic>
      <p:sp>
        <p:nvSpPr>
          <p:cNvPr id="19" name="직사각형 18"/>
          <p:cNvSpPr/>
          <p:nvPr/>
        </p:nvSpPr>
        <p:spPr>
          <a:xfrm rot="21222469">
            <a:off x="228271" y="339724"/>
            <a:ext cx="2031795" cy="534353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39700" dist="38100" dir="2700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 rot="21222469">
            <a:off x="260248" y="365198"/>
            <a:ext cx="1973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latin typeface="HY강B" pitchFamily="18" charset="-127"/>
                <a:ea typeface="HY강B" pitchFamily="18" charset="-127"/>
              </a:rPr>
              <a:t>1) </a:t>
            </a:r>
            <a:r>
              <a:rPr lang="ko-KR" altLang="en-US" sz="2400" b="1" dirty="0" err="1" smtClean="0">
                <a:latin typeface="HY강B" pitchFamily="18" charset="-127"/>
                <a:ea typeface="HY강B" pitchFamily="18" charset="-127"/>
              </a:rPr>
              <a:t>비이동동작</a:t>
            </a:r>
            <a:endParaRPr lang="ko-KR" altLang="en-US" sz="2400" b="1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827584" y="4293096"/>
            <a:ext cx="7200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b="1" dirty="0" smtClean="0">
                <a:solidFill>
                  <a:srgbClr val="CC3300"/>
                </a:solidFill>
              </a:rPr>
              <a:t>⑧ </a:t>
            </a:r>
            <a:r>
              <a:rPr lang="ko-KR" altLang="en-US" sz="2400" b="1" dirty="0" smtClean="0">
                <a:solidFill>
                  <a:srgbClr val="CC3300"/>
                </a:solidFill>
                <a:latin typeface="HY강B" pitchFamily="18" charset="-127"/>
                <a:ea typeface="HY강B" pitchFamily="18" charset="-127"/>
              </a:rPr>
              <a:t>구르기</a:t>
            </a:r>
            <a:r>
              <a:rPr lang="en-US" altLang="ko-KR" sz="2400" b="1" dirty="0" smtClean="0">
                <a:solidFill>
                  <a:srgbClr val="CC3300"/>
                </a:solidFill>
                <a:latin typeface="HY강B" pitchFamily="18" charset="-127"/>
                <a:ea typeface="HY강B" pitchFamily="18" charset="-127"/>
              </a:rPr>
              <a:t>(roll)</a:t>
            </a:r>
          </a:p>
          <a:p>
            <a:endParaRPr lang="ko-KR" altLang="en-US" sz="2000" dirty="0" smtClean="0">
              <a:latin typeface="HY강B" pitchFamily="18" charset="-127"/>
              <a:ea typeface="HY강B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20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200" b="1" dirty="0" smtClean="0">
                <a:latin typeface="HY강B" pitchFamily="18" charset="-127"/>
                <a:ea typeface="HY강B" pitchFamily="18" charset="-127"/>
              </a:rPr>
              <a:t>신체를 앞으로 뒤로 또는 옆의 방향으로</a:t>
            </a:r>
            <a:r>
              <a:rPr lang="en-US" altLang="ko-KR" sz="2200" b="1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200" b="1" dirty="0" smtClean="0">
                <a:latin typeface="HY강B" pitchFamily="18" charset="-127"/>
                <a:ea typeface="HY강B" pitchFamily="18" charset="-127"/>
              </a:rPr>
              <a:t>옮기며 무게를 </a:t>
            </a:r>
            <a:endParaRPr lang="en-US" altLang="ko-KR" sz="2200" b="1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200" b="1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ko-KR" altLang="en-US" sz="2200" b="1" dirty="0" smtClean="0">
                <a:latin typeface="HY강B" pitchFamily="18" charset="-127"/>
                <a:ea typeface="HY강B" pitchFamily="18" charset="-127"/>
              </a:rPr>
              <a:t>수평으로 이동하는 동작</a:t>
            </a:r>
            <a:endParaRPr lang="en-US" altLang="ko-KR" sz="2200" b="1" dirty="0" smtClean="0">
              <a:latin typeface="HY강B" pitchFamily="18" charset="-127"/>
              <a:ea typeface="HY강B" pitchFamily="18" charset="-127"/>
            </a:endParaRPr>
          </a:p>
          <a:p>
            <a:pPr>
              <a:buFont typeface="Arial" pitchFamily="34" charset="0"/>
              <a:buChar char="•"/>
            </a:pPr>
            <a:endParaRPr lang="en-US" altLang="ko-KR" sz="2200" b="1" dirty="0" smtClean="0">
              <a:latin typeface="HY강B" pitchFamily="18" charset="-127"/>
              <a:ea typeface="HY강B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2200" b="1" dirty="0" smtClean="0">
                <a:latin typeface="HY강B" pitchFamily="18" charset="-127"/>
                <a:ea typeface="HY강B" pitchFamily="18" charset="-127"/>
              </a:rPr>
              <a:t> 신체와 공간 인식 및 균형을 발달시키기</a:t>
            </a:r>
            <a:r>
              <a:rPr lang="en-US" altLang="ko-KR" sz="2200" b="1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200" b="1" dirty="0" smtClean="0">
                <a:latin typeface="HY강B" pitchFamily="18" charset="-127"/>
                <a:ea typeface="HY강B" pitchFamily="18" charset="-127"/>
              </a:rPr>
              <a:t>좋은 활동</a:t>
            </a:r>
            <a:endParaRPr lang="ko-KR" altLang="en-US" sz="2200" b="1" dirty="0"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812887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_x89408440" descr="EMB000019a870e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411760" y="476672"/>
            <a:ext cx="4995935" cy="3600400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</p:pic>
      <p:sp>
        <p:nvSpPr>
          <p:cNvPr id="19" name="직사각형 18"/>
          <p:cNvSpPr/>
          <p:nvPr/>
        </p:nvSpPr>
        <p:spPr>
          <a:xfrm rot="21222469">
            <a:off x="228271" y="339724"/>
            <a:ext cx="2031795" cy="534353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39700" dist="38100" dir="2700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 rot="21222469">
            <a:off x="384480" y="365198"/>
            <a:ext cx="1725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latin typeface="HY강B" pitchFamily="18" charset="-127"/>
                <a:ea typeface="HY강B" pitchFamily="18" charset="-127"/>
              </a:rPr>
              <a:t>2) </a:t>
            </a:r>
            <a:r>
              <a:rPr lang="ko-KR" altLang="en-US" sz="2400" b="1" dirty="0" smtClean="0">
                <a:latin typeface="HY강B" pitchFamily="18" charset="-127"/>
                <a:ea typeface="HY강B" pitchFamily="18" charset="-127"/>
              </a:rPr>
              <a:t>이동동작</a:t>
            </a:r>
            <a:endParaRPr lang="ko-KR" altLang="en-US" sz="2400" b="1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39552" y="4221088"/>
            <a:ext cx="81369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b="1" dirty="0" smtClean="0">
                <a:solidFill>
                  <a:srgbClr val="EE7700"/>
                </a:solidFill>
                <a:latin typeface="HY강B" pitchFamily="18" charset="-127"/>
                <a:ea typeface="HY강B" pitchFamily="18" charset="-127"/>
              </a:rPr>
              <a:t>⑤ </a:t>
            </a:r>
            <a:r>
              <a:rPr lang="ko-KR" altLang="en-US" sz="2400" b="1" dirty="0" err="1" smtClean="0">
                <a:solidFill>
                  <a:srgbClr val="EE7700"/>
                </a:solidFill>
                <a:latin typeface="HY강B" pitchFamily="18" charset="-127"/>
                <a:ea typeface="HY강B" pitchFamily="18" charset="-127"/>
              </a:rPr>
              <a:t>말뛰기와</a:t>
            </a:r>
            <a:r>
              <a:rPr lang="ko-KR" altLang="en-US" sz="2400" b="1" dirty="0" smtClean="0">
                <a:solidFill>
                  <a:srgbClr val="EE7700"/>
                </a:solidFill>
                <a:latin typeface="HY강B" pitchFamily="18" charset="-127"/>
                <a:ea typeface="HY강B" pitchFamily="18" charset="-127"/>
              </a:rPr>
              <a:t> 미끄러지기 </a:t>
            </a:r>
            <a:r>
              <a:rPr lang="en-US" altLang="ko-KR" sz="2400" b="1" dirty="0" smtClean="0">
                <a:solidFill>
                  <a:srgbClr val="EE7700"/>
                </a:solidFill>
                <a:latin typeface="HY강B" pitchFamily="18" charset="-127"/>
                <a:ea typeface="HY강B" pitchFamily="18" charset="-127"/>
              </a:rPr>
              <a:t>(galloping &amp; sliding)</a:t>
            </a:r>
          </a:p>
          <a:p>
            <a:endParaRPr lang="en-US" altLang="ko-KR" sz="1000" dirty="0" smtClean="0">
              <a:latin typeface="HY강B" pitchFamily="18" charset="-127"/>
              <a:ea typeface="HY강B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20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200" b="1" dirty="0" smtClean="0">
                <a:latin typeface="HY강B" pitchFamily="18" charset="-127"/>
                <a:ea typeface="HY강B" pitchFamily="18" charset="-127"/>
              </a:rPr>
              <a:t>한쪽 다리를 앞으로 내밀고 다른 쪽 다리를 앞으로 내민 다리에 </a:t>
            </a:r>
            <a:endParaRPr lang="en-US" altLang="ko-KR" sz="2200" b="1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200" b="1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ko-KR" altLang="en-US" sz="2200" b="1" smtClean="0">
                <a:latin typeface="HY강B" pitchFamily="18" charset="-127"/>
                <a:ea typeface="HY강B" pitchFamily="18" charset="-127"/>
              </a:rPr>
              <a:t>빨리 </a:t>
            </a:r>
            <a:r>
              <a:rPr lang="ko-KR" altLang="en-US" sz="2200" b="1" dirty="0" smtClean="0">
                <a:latin typeface="HY강B" pitchFamily="18" charset="-127"/>
                <a:ea typeface="HY강B" pitchFamily="18" charset="-127"/>
              </a:rPr>
              <a:t>끌어다 붙이는 것</a:t>
            </a:r>
            <a:r>
              <a:rPr lang="en-US" altLang="ko-KR" sz="2200" b="1" dirty="0" smtClean="0">
                <a:latin typeface="HY강B" pitchFamily="18" charset="-127"/>
                <a:ea typeface="HY강B" pitchFamily="18" charset="-127"/>
              </a:rPr>
              <a:t> </a:t>
            </a:r>
          </a:p>
          <a:p>
            <a:pPr>
              <a:buFont typeface="Arial" pitchFamily="34" charset="0"/>
              <a:buChar char="•"/>
            </a:pPr>
            <a:endParaRPr lang="en-US" altLang="ko-KR" sz="1000" b="1" dirty="0" smtClean="0">
              <a:latin typeface="HY강B" pitchFamily="18" charset="-127"/>
              <a:ea typeface="HY강B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2200" b="1" dirty="0" smtClean="0">
                <a:latin typeface="HY강B" pitchFamily="18" charset="-127"/>
                <a:ea typeface="HY강B" pitchFamily="18" charset="-127"/>
              </a:rPr>
              <a:t> 미끄러지기는 옆으로 </a:t>
            </a:r>
            <a:r>
              <a:rPr lang="ko-KR" altLang="en-US" sz="2200" b="1" dirty="0" err="1" smtClean="0">
                <a:latin typeface="HY강B" pitchFamily="18" charset="-127"/>
                <a:ea typeface="HY강B" pitchFamily="18" charset="-127"/>
              </a:rPr>
              <a:t>말뛰기하는</a:t>
            </a:r>
            <a:r>
              <a:rPr lang="ko-KR" altLang="en-US" sz="2200" b="1" dirty="0" smtClean="0">
                <a:latin typeface="HY강B" pitchFamily="18" charset="-127"/>
                <a:ea typeface="HY강B" pitchFamily="18" charset="-127"/>
              </a:rPr>
              <a:t> 동작과 같으며</a:t>
            </a:r>
            <a:r>
              <a:rPr lang="en-US" altLang="ko-KR" sz="2200" b="1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2200" b="1" dirty="0" smtClean="0">
                <a:latin typeface="HY강B" pitchFamily="18" charset="-127"/>
                <a:ea typeface="HY강B" pitchFamily="18" charset="-127"/>
              </a:rPr>
              <a:t>한 발이 먼저 </a:t>
            </a:r>
            <a:endParaRPr lang="en-US" altLang="ko-KR" sz="2200" b="1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200" b="1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ko-KR" altLang="en-US" sz="2200" b="1" dirty="0" smtClean="0">
                <a:latin typeface="HY강B" pitchFamily="18" charset="-127"/>
                <a:ea typeface="HY강B" pitchFamily="18" charset="-127"/>
              </a:rPr>
              <a:t>옆으로 나가면</a:t>
            </a:r>
            <a:r>
              <a:rPr lang="en-US" altLang="ko-KR" sz="2200" b="1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200" b="1" dirty="0" smtClean="0">
                <a:latin typeface="HY강B" pitchFamily="18" charset="-127"/>
                <a:ea typeface="HY강B" pitchFamily="18" charset="-127"/>
              </a:rPr>
              <a:t>다른 발은 따라잡듯이 동작하는 것</a:t>
            </a:r>
            <a:endParaRPr lang="en-US" altLang="ko-KR" sz="2200" b="1" dirty="0" smtClean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12887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_x89408440" descr="EMB000019a870e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411760" y="428669"/>
            <a:ext cx="4824536" cy="3537991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</p:pic>
      <p:sp>
        <p:nvSpPr>
          <p:cNvPr id="19" name="직사각형 18"/>
          <p:cNvSpPr/>
          <p:nvPr/>
        </p:nvSpPr>
        <p:spPr>
          <a:xfrm rot="21222469">
            <a:off x="228271" y="339724"/>
            <a:ext cx="2031795" cy="534353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39700" dist="38100" dir="2700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 rot="21222469">
            <a:off x="384480" y="365198"/>
            <a:ext cx="1725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latin typeface="HY강B" pitchFamily="18" charset="-127"/>
                <a:ea typeface="HY강B" pitchFamily="18" charset="-127"/>
              </a:rPr>
              <a:t>2) </a:t>
            </a:r>
            <a:r>
              <a:rPr lang="ko-KR" altLang="en-US" sz="2400" b="1" dirty="0" smtClean="0">
                <a:latin typeface="HY강B" pitchFamily="18" charset="-127"/>
                <a:ea typeface="HY강B" pitchFamily="18" charset="-127"/>
              </a:rPr>
              <a:t>이동동작</a:t>
            </a:r>
            <a:endParaRPr lang="ko-KR" altLang="en-US" sz="2400" b="1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39552" y="4005064"/>
            <a:ext cx="842493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b="1" dirty="0" smtClean="0">
                <a:solidFill>
                  <a:srgbClr val="EE7700"/>
                </a:solidFill>
                <a:latin typeface="HY강B" pitchFamily="18" charset="-127"/>
                <a:ea typeface="HY강B" pitchFamily="18" charset="-127"/>
              </a:rPr>
              <a:t>⑥ 뛰어넘기 </a:t>
            </a:r>
            <a:r>
              <a:rPr lang="en-US" altLang="ko-KR" sz="2400" b="1" dirty="0" smtClean="0">
                <a:solidFill>
                  <a:srgbClr val="EE7700"/>
                </a:solidFill>
                <a:latin typeface="HY강B" pitchFamily="18" charset="-127"/>
                <a:ea typeface="HY강B" pitchFamily="18" charset="-127"/>
              </a:rPr>
              <a:t>(leaping)</a:t>
            </a:r>
          </a:p>
          <a:p>
            <a:endParaRPr lang="ko-KR" altLang="en-US" sz="2000" dirty="0" smtClean="0">
              <a:latin typeface="HY강B" pitchFamily="18" charset="-127"/>
              <a:ea typeface="HY강B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20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200" b="1" dirty="0" smtClean="0">
                <a:latin typeface="HY강B" pitchFamily="18" charset="-127"/>
                <a:ea typeface="HY강B" pitchFamily="18" charset="-127"/>
              </a:rPr>
              <a:t>무릎과 발목에 힘을 주고 위쪽으로 뛰어오르는 동작</a:t>
            </a:r>
            <a:endParaRPr lang="en-US" altLang="ko-KR" sz="2200" b="1" dirty="0" smtClean="0">
              <a:latin typeface="HY강B" pitchFamily="18" charset="-127"/>
              <a:ea typeface="HY강B" pitchFamily="18" charset="-127"/>
            </a:endParaRPr>
          </a:p>
          <a:p>
            <a:pPr>
              <a:buFont typeface="Arial" pitchFamily="34" charset="0"/>
              <a:buChar char="•"/>
            </a:pPr>
            <a:endParaRPr lang="en-US" altLang="ko-KR" b="1" dirty="0" smtClean="0">
              <a:latin typeface="HY강B" pitchFamily="18" charset="-127"/>
              <a:ea typeface="HY강B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2200" b="1" dirty="0" smtClean="0">
                <a:latin typeface="HY강B" pitchFamily="18" charset="-127"/>
                <a:ea typeface="HY강B" pitchFamily="18" charset="-127"/>
              </a:rPr>
              <a:t> 달리기보다 더 큰 공간과 힘을 요구함</a:t>
            </a:r>
            <a:endParaRPr lang="en-US" altLang="ko-KR" sz="2200" b="1" dirty="0" smtClean="0">
              <a:latin typeface="HY강B" pitchFamily="18" charset="-127"/>
              <a:ea typeface="HY강B" pitchFamily="18" charset="-127"/>
            </a:endParaRPr>
          </a:p>
          <a:p>
            <a:pPr>
              <a:buFont typeface="Arial" pitchFamily="34" charset="0"/>
              <a:buChar char="•"/>
            </a:pPr>
            <a:endParaRPr lang="en-US" altLang="ko-KR" b="1" dirty="0" smtClean="0">
              <a:latin typeface="HY강B" pitchFamily="18" charset="-127"/>
              <a:ea typeface="HY강B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2200" b="1" dirty="0" smtClean="0">
                <a:latin typeface="HY강B" pitchFamily="18" charset="-127"/>
                <a:ea typeface="HY강B" pitchFamily="18" charset="-127"/>
              </a:rPr>
              <a:t> 더 멀리</a:t>
            </a:r>
            <a:r>
              <a:rPr lang="en-US" altLang="ko-KR" sz="2200" b="1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2200" b="1" dirty="0" smtClean="0">
                <a:latin typeface="HY강B" pitchFamily="18" charset="-127"/>
                <a:ea typeface="HY강B" pitchFamily="18" charset="-127"/>
              </a:rPr>
              <a:t>높이뛰기 위해 달리기와 함께 이루어지기도 함</a:t>
            </a:r>
            <a:endParaRPr lang="en-US" altLang="ko-KR" sz="2200" b="1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12887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_x89408680" descr="EMB000019a870e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483768" y="665819"/>
            <a:ext cx="4608512" cy="3555269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</p:pic>
      <p:sp>
        <p:nvSpPr>
          <p:cNvPr id="19" name="직사각형 18"/>
          <p:cNvSpPr/>
          <p:nvPr/>
        </p:nvSpPr>
        <p:spPr>
          <a:xfrm rot="21222469">
            <a:off x="228271" y="339724"/>
            <a:ext cx="2031795" cy="534353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39700" dist="38100" dir="2700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 rot="21222469">
            <a:off x="384480" y="365198"/>
            <a:ext cx="1725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latin typeface="HY강B" pitchFamily="18" charset="-127"/>
                <a:ea typeface="HY강B" pitchFamily="18" charset="-127"/>
              </a:rPr>
              <a:t>2) </a:t>
            </a:r>
            <a:r>
              <a:rPr lang="ko-KR" altLang="en-US" sz="2400" b="1" dirty="0" smtClean="0">
                <a:latin typeface="HY강B" pitchFamily="18" charset="-127"/>
                <a:ea typeface="HY강B" pitchFamily="18" charset="-127"/>
              </a:rPr>
              <a:t>이동동작</a:t>
            </a:r>
            <a:endParaRPr lang="ko-KR" altLang="en-US" sz="2400" b="1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39552" y="4221088"/>
            <a:ext cx="82089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/>
            <a:r>
              <a:rPr lang="ko-KR" altLang="en-US" sz="2400" b="1" dirty="0" smtClean="0">
                <a:solidFill>
                  <a:srgbClr val="EE7700"/>
                </a:solidFill>
                <a:latin typeface="HY강B" pitchFamily="18" charset="-127"/>
                <a:ea typeface="HY강B" pitchFamily="18" charset="-127"/>
              </a:rPr>
              <a:t>⑦ </a:t>
            </a:r>
            <a:r>
              <a:rPr lang="ko-KR" altLang="en-US" sz="2400" b="1" dirty="0" err="1" smtClean="0">
                <a:solidFill>
                  <a:srgbClr val="EE7700"/>
                </a:solidFill>
                <a:latin typeface="HY강B" pitchFamily="18" charset="-127"/>
                <a:ea typeface="HY강B" pitchFamily="18" charset="-127"/>
              </a:rPr>
              <a:t>스킵</a:t>
            </a:r>
            <a:r>
              <a:rPr lang="ko-KR" altLang="en-US" sz="2400" b="1" dirty="0" smtClean="0">
                <a:solidFill>
                  <a:srgbClr val="EE7700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2400" b="1" dirty="0" smtClean="0">
                <a:solidFill>
                  <a:srgbClr val="EE7700"/>
                </a:solidFill>
                <a:latin typeface="HY강B" pitchFamily="18" charset="-127"/>
                <a:ea typeface="HY강B" pitchFamily="18" charset="-127"/>
              </a:rPr>
              <a:t>(skip)</a:t>
            </a:r>
          </a:p>
          <a:p>
            <a:pPr latinLnBrk="0"/>
            <a:endParaRPr lang="ko-KR" altLang="en-US" sz="1000" dirty="0" smtClean="0">
              <a:latin typeface="HY강B" pitchFamily="18" charset="-127"/>
              <a:ea typeface="HY강B" pitchFamily="18" charset="-127"/>
            </a:endParaRPr>
          </a:p>
          <a:p>
            <a:pPr latinLnBrk="0">
              <a:buFont typeface="Arial" pitchFamily="34" charset="0"/>
              <a:buChar char="•"/>
            </a:pPr>
            <a:r>
              <a:rPr lang="ko-KR" altLang="en-US" sz="20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200" b="1" dirty="0" smtClean="0">
                <a:latin typeface="HY강B" pitchFamily="18" charset="-127"/>
                <a:ea typeface="HY강B" pitchFamily="18" charset="-127"/>
              </a:rPr>
              <a:t>한 발짝 앞으로 걷고</a:t>
            </a:r>
            <a:r>
              <a:rPr lang="en-US" altLang="ko-KR" sz="2200" b="1" dirty="0" smtClean="0">
                <a:latin typeface="HY강B" pitchFamily="18" charset="-127"/>
                <a:ea typeface="HY강B" pitchFamily="18" charset="-127"/>
              </a:rPr>
              <a:t>(step) </a:t>
            </a:r>
            <a:r>
              <a:rPr lang="ko-KR" altLang="en-US" sz="2200" b="1" dirty="0" smtClean="0">
                <a:latin typeface="HY강B" pitchFamily="18" charset="-127"/>
                <a:ea typeface="HY강B" pitchFamily="18" charset="-127"/>
              </a:rPr>
              <a:t>가볍고 빠르게 뛰어오르는</a:t>
            </a:r>
            <a:r>
              <a:rPr lang="en-US" altLang="ko-KR" sz="2200" b="1" dirty="0" smtClean="0">
                <a:latin typeface="HY강B" pitchFamily="18" charset="-127"/>
                <a:ea typeface="HY강B" pitchFamily="18" charset="-127"/>
              </a:rPr>
              <a:t>(hop) </a:t>
            </a:r>
          </a:p>
          <a:p>
            <a:pPr latinLnBrk="0"/>
            <a:r>
              <a:rPr lang="en-US" altLang="ko-KR" sz="2200" b="1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ko-KR" altLang="en-US" sz="2200" b="1" dirty="0" smtClean="0">
                <a:latin typeface="HY강B" pitchFamily="18" charset="-127"/>
                <a:ea typeface="HY강B" pitchFamily="18" charset="-127"/>
              </a:rPr>
              <a:t>동작이 함께 일어나는 움직임</a:t>
            </a:r>
            <a:endParaRPr lang="en-US" altLang="ko-KR" sz="2200" b="1" dirty="0" smtClean="0">
              <a:latin typeface="HY강B" pitchFamily="18" charset="-127"/>
              <a:ea typeface="HY강B" pitchFamily="18" charset="-127"/>
            </a:endParaRPr>
          </a:p>
          <a:p>
            <a:pPr latinLnBrk="0">
              <a:buFont typeface="Arial" pitchFamily="34" charset="0"/>
              <a:buChar char="•"/>
            </a:pPr>
            <a:endParaRPr lang="en-US" altLang="ko-KR" sz="1000" b="1" dirty="0" smtClean="0">
              <a:latin typeface="HY강B" pitchFamily="18" charset="-127"/>
              <a:ea typeface="HY강B" pitchFamily="18" charset="-127"/>
            </a:endParaRPr>
          </a:p>
          <a:p>
            <a:pPr latinLnBrk="0">
              <a:buFont typeface="Arial" pitchFamily="34" charset="0"/>
              <a:buChar char="•"/>
            </a:pPr>
            <a:r>
              <a:rPr lang="ko-KR" altLang="en-US" sz="2200" b="1" dirty="0" smtClean="0">
                <a:latin typeface="HY강B" pitchFamily="18" charset="-127"/>
                <a:ea typeface="HY강B" pitchFamily="18" charset="-127"/>
              </a:rPr>
              <a:t> 교사의 시범과 모방을 통해 두 발을 교대할 수</a:t>
            </a:r>
            <a:r>
              <a:rPr lang="en-US" altLang="ko-KR" sz="2200" b="1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200" b="1" dirty="0" smtClean="0">
                <a:latin typeface="HY강B" pitchFamily="18" charset="-127"/>
                <a:ea typeface="HY강B" pitchFamily="18" charset="-127"/>
              </a:rPr>
              <a:t>있는 기회를 </a:t>
            </a:r>
            <a:endParaRPr lang="en-US" altLang="ko-KR" sz="2200" b="1" dirty="0" smtClean="0">
              <a:latin typeface="HY강B" pitchFamily="18" charset="-127"/>
              <a:ea typeface="HY강B" pitchFamily="18" charset="-127"/>
            </a:endParaRPr>
          </a:p>
          <a:p>
            <a:pPr latinLnBrk="0"/>
            <a:r>
              <a:rPr lang="en-US" altLang="ko-KR" sz="2200" b="1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ko-KR" altLang="en-US" sz="2200" b="1" dirty="0" smtClean="0">
                <a:latin typeface="HY강B" pitchFamily="18" charset="-127"/>
                <a:ea typeface="HY강B" pitchFamily="18" charset="-127"/>
              </a:rPr>
              <a:t>충분히 제공</a:t>
            </a:r>
            <a:endParaRPr lang="ko-KR" altLang="en-US" sz="2200" b="1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12887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 rot="21222469">
            <a:off x="228271" y="339724"/>
            <a:ext cx="2031795" cy="534353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39700" dist="38100" dir="2700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 rot="21222469">
            <a:off x="183304" y="365198"/>
            <a:ext cx="2127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latin typeface="HY강B" pitchFamily="18" charset="-127"/>
                <a:ea typeface="HY강B" pitchFamily="18" charset="-127"/>
              </a:rPr>
              <a:t>3) </a:t>
            </a:r>
            <a:r>
              <a:rPr lang="ko-KR" altLang="en-US" sz="2400" b="1" dirty="0" smtClean="0">
                <a:latin typeface="HY강B" pitchFamily="18" charset="-127"/>
                <a:ea typeface="HY강B" pitchFamily="18" charset="-127"/>
              </a:rPr>
              <a:t>조작적 동작</a:t>
            </a:r>
            <a:endParaRPr lang="ko-KR" altLang="en-US" sz="2400" b="1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1115616" y="1891741"/>
            <a:ext cx="7488832" cy="4384067"/>
          </a:xfrm>
          <a:prstGeom prst="roundRect">
            <a:avLst>
              <a:gd name="adj" fmla="val 4253"/>
            </a:avLst>
          </a:prstGeom>
          <a:solidFill>
            <a:srgbClr val="A1BC1A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209233" y="2002240"/>
            <a:ext cx="7279833" cy="4163069"/>
          </a:xfrm>
          <a:prstGeom prst="roundRect">
            <a:avLst>
              <a:gd name="adj" fmla="val 4253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75656" y="2543341"/>
            <a:ext cx="6912768" cy="3046988"/>
          </a:xfrm>
          <a:prstGeom prst="rect">
            <a:avLst/>
          </a:prstGeom>
          <a:noFill/>
        </p:spPr>
        <p:txBody>
          <a:bodyPr wrap="square" numCol="2" rtlCol="0" anchor="ctr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강B" pitchFamily="18" charset="-127"/>
                <a:ea typeface="HY강B" pitchFamily="18" charset="-127"/>
              </a:rPr>
              <a:t> 굴리기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강B" pitchFamily="18" charset="-127"/>
                <a:ea typeface="HY강B" pitchFamily="18" charset="-127"/>
              </a:rPr>
              <a:t>(rolling)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강B" pitchFamily="18" charset="-127"/>
                <a:ea typeface="HY강B" pitchFamily="18" charset="-127"/>
              </a:rPr>
              <a:t> 던지기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강B" pitchFamily="18" charset="-127"/>
                <a:ea typeface="HY강B" pitchFamily="18" charset="-127"/>
              </a:rPr>
              <a:t>(throwing)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강B" pitchFamily="18" charset="-127"/>
                <a:ea typeface="HY강B" pitchFamily="18" charset="-127"/>
              </a:rPr>
              <a:t> 차기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강B" pitchFamily="18" charset="-127"/>
                <a:ea typeface="HY강B" pitchFamily="18" charset="-127"/>
              </a:rPr>
              <a:t>(kicking)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강B" pitchFamily="18" charset="-127"/>
                <a:ea typeface="HY강B" pitchFamily="18" charset="-127"/>
              </a:rPr>
              <a:t> 치기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강B" pitchFamily="18" charset="-127"/>
                <a:ea typeface="HY강B" pitchFamily="18" charset="-127"/>
              </a:rPr>
              <a:t>(strike)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강B" pitchFamily="18" charset="-127"/>
                <a:ea typeface="HY강B" pitchFamily="18" charset="-127"/>
              </a:rPr>
              <a:t> 공 되받아 치기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강B" pitchFamily="18" charset="-127"/>
                <a:ea typeface="HY강B" pitchFamily="18" charset="-127"/>
              </a:rPr>
              <a:t>(volley)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강B" pitchFamily="18" charset="-127"/>
                <a:ea typeface="HY강B" pitchFamily="18" charset="-127"/>
              </a:rPr>
              <a:t> 잡기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강B" pitchFamily="18" charset="-127"/>
                <a:ea typeface="HY강B" pitchFamily="18" charset="-127"/>
              </a:rPr>
              <a:t>(catch)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latin typeface="HY강B" pitchFamily="18" charset="-127"/>
              <a:ea typeface="HY강B" pitchFamily="18" charset="-127"/>
            </a:endParaRPr>
          </a:p>
        </p:txBody>
      </p:sp>
      <p:grpSp>
        <p:nvGrpSpPr>
          <p:cNvPr id="3" name="그룹 23"/>
          <p:cNvGrpSpPr/>
          <p:nvPr/>
        </p:nvGrpSpPr>
        <p:grpSpPr>
          <a:xfrm>
            <a:off x="1259632" y="1268760"/>
            <a:ext cx="2376264" cy="634424"/>
            <a:chOff x="1924935" y="2828226"/>
            <a:chExt cx="1875292" cy="2518466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25" name="갈매기형 수장 24"/>
            <p:cNvSpPr/>
            <p:nvPr/>
          </p:nvSpPr>
          <p:spPr>
            <a:xfrm>
              <a:off x="1924935" y="2828226"/>
              <a:ext cx="1875292" cy="2511152"/>
            </a:xfrm>
            <a:prstGeom prst="chevron">
              <a:avLst>
                <a:gd name="adj" fmla="val 26853"/>
              </a:avLst>
            </a:prstGeom>
            <a:solidFill>
              <a:srgbClr val="A1BC1A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 w="6350">
                  <a:solidFill>
                    <a:schemeClr val="accent5">
                      <a:lumMod val="75000"/>
                      <a:alpha val="0"/>
                    </a:schemeClr>
                  </a:solidFill>
                </a:ln>
                <a:latin typeface="HY강B" pitchFamily="18" charset="-127"/>
                <a:ea typeface="HY강B" pitchFamily="18" charset="-127"/>
                <a:cs typeface="Arial" pitchFamily="34" charset="0"/>
              </a:endParaRPr>
            </a:p>
          </p:txBody>
        </p:sp>
        <p:sp>
          <p:nvSpPr>
            <p:cNvPr id="26" name="오각형 10"/>
            <p:cNvSpPr/>
            <p:nvPr/>
          </p:nvSpPr>
          <p:spPr>
            <a:xfrm>
              <a:off x="2195737" y="2835540"/>
              <a:ext cx="1507247" cy="2511152"/>
            </a:xfrm>
            <a:custGeom>
              <a:avLst/>
              <a:gdLst>
                <a:gd name="connsiteX0" fmla="*/ 0 w 1875292"/>
                <a:gd name="connsiteY0" fmla="*/ 0 h 2511152"/>
                <a:gd name="connsiteX1" fmla="*/ 1385878 w 1875292"/>
                <a:gd name="connsiteY1" fmla="*/ 0 h 2511152"/>
                <a:gd name="connsiteX2" fmla="*/ 1875292 w 1875292"/>
                <a:gd name="connsiteY2" fmla="*/ 1255576 h 2511152"/>
                <a:gd name="connsiteX3" fmla="*/ 1385878 w 1875292"/>
                <a:gd name="connsiteY3" fmla="*/ 2511152 h 2511152"/>
                <a:gd name="connsiteX4" fmla="*/ 0 w 1875292"/>
                <a:gd name="connsiteY4" fmla="*/ 2511152 h 2511152"/>
                <a:gd name="connsiteX5" fmla="*/ 0 w 1875292"/>
                <a:gd name="connsiteY5" fmla="*/ 0 h 2511152"/>
                <a:gd name="connsiteX0" fmla="*/ 0 w 1385878"/>
                <a:gd name="connsiteY0" fmla="*/ 0 h 2511152"/>
                <a:gd name="connsiteX1" fmla="*/ 1385878 w 1385878"/>
                <a:gd name="connsiteY1" fmla="*/ 0 h 2511152"/>
                <a:gd name="connsiteX2" fmla="*/ 1385878 w 1385878"/>
                <a:gd name="connsiteY2" fmla="*/ 2511152 h 2511152"/>
                <a:gd name="connsiteX3" fmla="*/ 0 w 1385878"/>
                <a:gd name="connsiteY3" fmla="*/ 2511152 h 2511152"/>
                <a:gd name="connsiteX4" fmla="*/ 0 w 1385878"/>
                <a:gd name="connsiteY4" fmla="*/ 0 h 2511152"/>
                <a:gd name="connsiteX0" fmla="*/ 0 w 1733756"/>
                <a:gd name="connsiteY0" fmla="*/ 0 h 2511152"/>
                <a:gd name="connsiteX1" fmla="*/ 1385878 w 1733756"/>
                <a:gd name="connsiteY1" fmla="*/ 0 h 2511152"/>
                <a:gd name="connsiteX2" fmla="*/ 1385878 w 1733756"/>
                <a:gd name="connsiteY2" fmla="*/ 2511152 h 2511152"/>
                <a:gd name="connsiteX3" fmla="*/ 0 w 1733756"/>
                <a:gd name="connsiteY3" fmla="*/ 2511152 h 2511152"/>
                <a:gd name="connsiteX4" fmla="*/ 0 w 1733756"/>
                <a:gd name="connsiteY4" fmla="*/ 0 h 2511152"/>
                <a:gd name="connsiteX0" fmla="*/ 0 w 1804100"/>
                <a:gd name="connsiteY0" fmla="*/ 0 h 2511152"/>
                <a:gd name="connsiteX1" fmla="*/ 1385878 w 1804100"/>
                <a:gd name="connsiteY1" fmla="*/ 0 h 2511152"/>
                <a:gd name="connsiteX2" fmla="*/ 1385878 w 1804100"/>
                <a:gd name="connsiteY2" fmla="*/ 2511152 h 2511152"/>
                <a:gd name="connsiteX3" fmla="*/ 0 w 1804100"/>
                <a:gd name="connsiteY3" fmla="*/ 2511152 h 2511152"/>
                <a:gd name="connsiteX4" fmla="*/ 0 w 1804100"/>
                <a:gd name="connsiteY4" fmla="*/ 0 h 2511152"/>
                <a:gd name="connsiteX0" fmla="*/ 0 w 1700054"/>
                <a:gd name="connsiteY0" fmla="*/ 0 h 2511152"/>
                <a:gd name="connsiteX1" fmla="*/ 1385878 w 1700054"/>
                <a:gd name="connsiteY1" fmla="*/ 0 h 2511152"/>
                <a:gd name="connsiteX2" fmla="*/ 998172 w 1700054"/>
                <a:gd name="connsiteY2" fmla="*/ 2496521 h 2511152"/>
                <a:gd name="connsiteX3" fmla="*/ 0 w 1700054"/>
                <a:gd name="connsiteY3" fmla="*/ 2511152 h 2511152"/>
                <a:gd name="connsiteX4" fmla="*/ 0 w 1700054"/>
                <a:gd name="connsiteY4" fmla="*/ 0 h 2511152"/>
                <a:gd name="connsiteX0" fmla="*/ 0 w 1720898"/>
                <a:gd name="connsiteY0" fmla="*/ 0 h 2511152"/>
                <a:gd name="connsiteX1" fmla="*/ 1385878 w 1720898"/>
                <a:gd name="connsiteY1" fmla="*/ 0 h 2511152"/>
                <a:gd name="connsiteX2" fmla="*/ 998172 w 1720898"/>
                <a:gd name="connsiteY2" fmla="*/ 2496521 h 2511152"/>
                <a:gd name="connsiteX3" fmla="*/ 0 w 1720898"/>
                <a:gd name="connsiteY3" fmla="*/ 2511152 h 2511152"/>
                <a:gd name="connsiteX4" fmla="*/ 0 w 1720898"/>
                <a:gd name="connsiteY4" fmla="*/ 0 h 2511152"/>
                <a:gd name="connsiteX0" fmla="*/ 0 w 2539717"/>
                <a:gd name="connsiteY0" fmla="*/ 0 h 2511152"/>
                <a:gd name="connsiteX1" fmla="*/ 2339327 w 2539717"/>
                <a:gd name="connsiteY1" fmla="*/ 7315 h 2511152"/>
                <a:gd name="connsiteX2" fmla="*/ 998172 w 2539717"/>
                <a:gd name="connsiteY2" fmla="*/ 2496521 h 2511152"/>
                <a:gd name="connsiteX3" fmla="*/ 0 w 2539717"/>
                <a:gd name="connsiteY3" fmla="*/ 2511152 h 2511152"/>
                <a:gd name="connsiteX4" fmla="*/ 0 w 2539717"/>
                <a:gd name="connsiteY4" fmla="*/ 0 h 2511152"/>
                <a:gd name="connsiteX0" fmla="*/ 0 w 2547975"/>
                <a:gd name="connsiteY0" fmla="*/ 0 h 2511152"/>
                <a:gd name="connsiteX1" fmla="*/ 2339327 w 2547975"/>
                <a:gd name="connsiteY1" fmla="*/ 7315 h 2511152"/>
                <a:gd name="connsiteX2" fmla="*/ 998172 w 2547975"/>
                <a:gd name="connsiteY2" fmla="*/ 2496521 h 2511152"/>
                <a:gd name="connsiteX3" fmla="*/ 0 w 2547975"/>
                <a:gd name="connsiteY3" fmla="*/ 2511152 h 2511152"/>
                <a:gd name="connsiteX4" fmla="*/ 0 w 2547975"/>
                <a:gd name="connsiteY4" fmla="*/ 0 h 25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975" h="2511152">
                  <a:moveTo>
                    <a:pt x="0" y="0"/>
                  </a:moveTo>
                  <a:lnTo>
                    <a:pt x="2339327" y="7315"/>
                  </a:lnTo>
                  <a:cubicBezTo>
                    <a:pt x="3122054" y="1195496"/>
                    <a:pt x="1485494" y="2310522"/>
                    <a:pt x="998172" y="2496521"/>
                  </a:cubicBezTo>
                  <a:lnTo>
                    <a:pt x="0" y="25111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40000"/>
                    <a:lumOff val="60000"/>
                    <a:alpha val="22000"/>
                  </a:schemeClr>
                </a:gs>
                <a:gs pos="35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solidFill>
                    <a:srgbClr val="4F81BD">
                      <a:alpha val="0"/>
                    </a:srgbClr>
                  </a:solidFill>
                </a:ln>
                <a:latin typeface="HY강B" pitchFamily="18" charset="-127"/>
                <a:ea typeface="HY강B" pitchFamily="18" charset="-127"/>
                <a:cs typeface="Arial" pitchFamily="34" charset="0"/>
              </a:endParaRPr>
            </a:p>
          </p:txBody>
        </p:sp>
      </p:grpSp>
      <p:sp>
        <p:nvSpPr>
          <p:cNvPr id="27" name="직사각형 26"/>
          <p:cNvSpPr/>
          <p:nvPr/>
        </p:nvSpPr>
        <p:spPr bwMode="gray">
          <a:xfrm>
            <a:off x="1600265" y="1412776"/>
            <a:ext cx="1607812" cy="369332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/>
          <a:p>
            <a:pPr algn="ctr" latinLnBrk="0">
              <a:defRPr/>
            </a:pPr>
            <a:r>
              <a:rPr lang="ko-KR" altLang="en-US" sz="2400" b="1" kern="0" dirty="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bg1"/>
                </a:solidFill>
                <a:effectLst/>
                <a:latin typeface="HY강B" pitchFamily="18" charset="-127"/>
                <a:ea typeface="HY강B" pitchFamily="18" charset="-127"/>
                <a:cs typeface="Arial" pitchFamily="34" charset="0"/>
              </a:rPr>
              <a:t>조작적 </a:t>
            </a:r>
            <a:r>
              <a:rPr lang="ko-KR" altLang="en-US" sz="2400" b="1" kern="0" dirty="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bg1"/>
                </a:solidFill>
                <a:latin typeface="HY강B" pitchFamily="18" charset="-127"/>
                <a:ea typeface="HY강B" pitchFamily="18" charset="-127"/>
                <a:cs typeface="Arial" pitchFamily="34" charset="0"/>
              </a:rPr>
              <a:t>동작</a:t>
            </a:r>
            <a:endParaRPr lang="en-US" altLang="ko-KR" sz="2400" b="1" kern="0" dirty="0">
              <a:ln>
                <a:solidFill>
                  <a:srgbClr val="4F81BD">
                    <a:alpha val="0"/>
                  </a:srgbClr>
                </a:solidFill>
              </a:ln>
              <a:solidFill>
                <a:schemeClr val="bg1"/>
              </a:solidFill>
              <a:effectLst/>
              <a:latin typeface="HY강B" pitchFamily="18" charset="-127"/>
              <a:ea typeface="HY강B" pitchFamily="18" charset="-127"/>
              <a:cs typeface="Arial" pitchFamily="34" charset="0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3744416" y="119675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강B" pitchFamily="18" charset="-127"/>
                <a:ea typeface="HY강B" pitchFamily="18" charset="-127"/>
              </a:rPr>
              <a:t>사물에 힘을 주거나</a:t>
            </a:r>
            <a:endParaRPr lang="en-US" altLang="ko-KR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강B" pitchFamily="18" charset="-127"/>
                <a:ea typeface="HY강B" pitchFamily="18" charset="-127"/>
              </a:rPr>
              <a:t>사물로부터 힘을 받게 되는 동작</a:t>
            </a:r>
            <a:endParaRPr lang="ko-KR" altLang="ko-KR" sz="2000" b="1" dirty="0">
              <a:solidFill>
                <a:schemeClr val="tx1">
                  <a:lumMod val="75000"/>
                  <a:lumOff val="25000"/>
                </a:schemeClr>
              </a:solidFill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812887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 rot="21222469">
            <a:off x="228271" y="339724"/>
            <a:ext cx="2031795" cy="534353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39700" dist="38100" dir="2700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 rot="21222469">
            <a:off x="183304" y="365198"/>
            <a:ext cx="2127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latin typeface="HY강B" pitchFamily="18" charset="-127"/>
                <a:ea typeface="HY강B" pitchFamily="18" charset="-127"/>
              </a:rPr>
              <a:t>3) </a:t>
            </a:r>
            <a:r>
              <a:rPr lang="ko-KR" altLang="en-US" sz="2400" b="1" dirty="0" smtClean="0">
                <a:latin typeface="HY강B" pitchFamily="18" charset="-127"/>
                <a:ea typeface="HY강B" pitchFamily="18" charset="-127"/>
              </a:rPr>
              <a:t>조작적 동작</a:t>
            </a:r>
            <a:endParaRPr lang="ko-KR" altLang="en-US" sz="2400" b="1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27584" y="4380200"/>
            <a:ext cx="770485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b="1" dirty="0" smtClean="0">
                <a:solidFill>
                  <a:srgbClr val="4D9C42"/>
                </a:solidFill>
                <a:latin typeface="HY강B" pitchFamily="18" charset="-127"/>
                <a:ea typeface="HY강B" pitchFamily="18" charset="-127"/>
              </a:rPr>
              <a:t>① 굴리기 </a:t>
            </a:r>
            <a:r>
              <a:rPr lang="en-US" altLang="ko-KR" sz="2400" b="1" dirty="0" smtClean="0">
                <a:solidFill>
                  <a:srgbClr val="4D9C42"/>
                </a:solidFill>
                <a:latin typeface="HY강B" pitchFamily="18" charset="-127"/>
                <a:ea typeface="HY강B" pitchFamily="18" charset="-127"/>
              </a:rPr>
              <a:t>(rolling) </a:t>
            </a:r>
          </a:p>
          <a:p>
            <a:endParaRPr lang="ko-KR" altLang="en-US" sz="2000" dirty="0" smtClean="0">
              <a:latin typeface="HY강B" pitchFamily="18" charset="-127"/>
              <a:ea typeface="HY강B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205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200" b="1" dirty="0" smtClean="0">
                <a:latin typeface="HY강B" pitchFamily="18" charset="-127"/>
                <a:ea typeface="HY강B" pitchFamily="18" charset="-127"/>
              </a:rPr>
              <a:t>손을 사용하여 공을 굴려 멀리 보내는 동작</a:t>
            </a:r>
            <a:endParaRPr lang="en-US" altLang="ko-KR" sz="2200" b="1" dirty="0" smtClean="0">
              <a:latin typeface="HY강B" pitchFamily="18" charset="-127"/>
              <a:ea typeface="HY강B" pitchFamily="18" charset="-127"/>
            </a:endParaRPr>
          </a:p>
          <a:p>
            <a:pPr>
              <a:buFont typeface="Arial" pitchFamily="34" charset="0"/>
              <a:buChar char="•"/>
            </a:pPr>
            <a:endParaRPr lang="en-US" altLang="ko-KR" sz="2200" b="1" dirty="0" smtClean="0">
              <a:latin typeface="HY강B" pitchFamily="18" charset="-127"/>
              <a:ea typeface="HY강B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2200" b="1" dirty="0" smtClean="0">
                <a:latin typeface="HY강B" pitchFamily="18" charset="-127"/>
                <a:ea typeface="HY강B" pitchFamily="18" charset="-127"/>
              </a:rPr>
              <a:t> 볼링이나 발야구 같은 게임에서 활용</a:t>
            </a:r>
            <a:endParaRPr lang="en-US" altLang="ko-KR" sz="2200" b="1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1" name="_x162012296" descr="EMB00000cdc118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729074"/>
            <a:ext cx="4752528" cy="3492014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12887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_x89408680" descr="EMB000019a870e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55776" y="581684"/>
            <a:ext cx="4694921" cy="3423380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</p:pic>
      <p:sp>
        <p:nvSpPr>
          <p:cNvPr id="19" name="직사각형 18"/>
          <p:cNvSpPr/>
          <p:nvPr/>
        </p:nvSpPr>
        <p:spPr>
          <a:xfrm rot="21222469">
            <a:off x="228271" y="339724"/>
            <a:ext cx="2031795" cy="534353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39700" dist="38100" dir="2700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 rot="21222469">
            <a:off x="183304" y="365198"/>
            <a:ext cx="2127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latin typeface="HY강B" pitchFamily="18" charset="-127"/>
                <a:ea typeface="HY강B" pitchFamily="18" charset="-127"/>
              </a:rPr>
              <a:t>3) </a:t>
            </a:r>
            <a:r>
              <a:rPr lang="ko-KR" altLang="en-US" sz="2400" b="1" dirty="0" smtClean="0">
                <a:latin typeface="HY강B" pitchFamily="18" charset="-127"/>
                <a:ea typeface="HY강B" pitchFamily="18" charset="-127"/>
              </a:rPr>
              <a:t>조작적 동작</a:t>
            </a:r>
            <a:endParaRPr lang="ko-KR" altLang="en-US" sz="2400" b="1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611560" y="4000128"/>
            <a:ext cx="7992888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2400" b="1" dirty="0" smtClean="0">
                <a:solidFill>
                  <a:srgbClr val="4D9C42"/>
                </a:solidFill>
                <a:latin typeface="HY강B" pitchFamily="18" charset="-127"/>
                <a:ea typeface="HY강B" pitchFamily="18" charset="-127"/>
              </a:rPr>
              <a:t>② </a:t>
            </a:r>
            <a:r>
              <a:rPr kumimoji="1" lang="ko-KR" altLang="ko-KR" sz="2400" b="1" dirty="0" smtClean="0">
                <a:solidFill>
                  <a:srgbClr val="4D9C42"/>
                </a:solidFill>
                <a:latin typeface="HY강B" pitchFamily="18" charset="-127"/>
                <a:ea typeface="HY강B" pitchFamily="18" charset="-127"/>
                <a:cs typeface="굴림" pitchFamily="50" charset="-127"/>
              </a:rPr>
              <a:t>던지기</a:t>
            </a:r>
            <a:r>
              <a:rPr kumimoji="1" lang="en-US" altLang="ko-KR" sz="2400" b="1" dirty="0" smtClean="0">
                <a:solidFill>
                  <a:srgbClr val="4D9C42"/>
                </a:solidFill>
                <a:latin typeface="HY강B" pitchFamily="18" charset="-127"/>
                <a:ea typeface="HY강B" pitchFamily="18" charset="-127"/>
                <a:cs typeface="굴림" pitchFamily="50" charset="-127"/>
              </a:rPr>
              <a:t> </a:t>
            </a:r>
            <a:r>
              <a:rPr kumimoji="1" lang="ko-KR" altLang="ko-KR" sz="2400" b="1" dirty="0" smtClean="0">
                <a:solidFill>
                  <a:srgbClr val="4D9C42"/>
                </a:solidFill>
                <a:latin typeface="HY강B" pitchFamily="18" charset="-127"/>
                <a:ea typeface="HY강B" pitchFamily="18" charset="-127"/>
                <a:cs typeface="굴림" pitchFamily="50" charset="-127"/>
              </a:rPr>
              <a:t>(throwing) </a:t>
            </a:r>
            <a:endParaRPr kumimoji="1" lang="en-US" altLang="ko-KR" sz="2400" b="1" dirty="0" smtClean="0">
              <a:solidFill>
                <a:srgbClr val="4D9C42"/>
              </a:solidFill>
              <a:latin typeface="HY강B" pitchFamily="18" charset="-127"/>
              <a:ea typeface="HY강B" pitchFamily="18" charset="-127"/>
              <a:cs typeface="굴림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Y강B" pitchFamily="18" charset="-127"/>
              <a:ea typeface="HY강B" pitchFamily="18" charset="-127"/>
              <a:cs typeface="굴림" pitchFamily="50" charset="-127"/>
            </a:endParaRPr>
          </a:p>
          <a:p>
            <a:pPr marL="0" marR="0" lvl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1" lang="ko-KR" sz="2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 </a:t>
            </a:r>
            <a:r>
              <a:rPr kumimoji="1" lang="ko-KR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손을 사용하여 물체를 공중으로 멀리 날려보내는 </a:t>
            </a:r>
            <a:r>
              <a:rPr kumimoji="1" lang="ko-KR" alt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동작</a:t>
            </a:r>
          </a:p>
          <a:p>
            <a:pPr marL="0" marR="0" lvl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1" lang="en-US" altLang="ko-KR" sz="2200" b="1" dirty="0" smtClean="0">
              <a:solidFill>
                <a:srgbClr val="000000"/>
              </a:solidFill>
              <a:latin typeface="HY강B" pitchFamily="18" charset="-127"/>
              <a:ea typeface="HY강B" pitchFamily="18" charset="-127"/>
              <a:cs typeface="굴림" pitchFamily="50" charset="-127"/>
            </a:endParaRPr>
          </a:p>
          <a:p>
            <a:pPr marL="0" marR="0" lvl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1" lang="en-US" altLang="ko-KR" sz="22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 </a:t>
            </a:r>
            <a:r>
              <a:rPr kumimoji="1" lang="ko-KR" altLang="en-US" sz="2200" b="1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  <a:cs typeface="굴림" pitchFamily="50" charset="-127"/>
              </a:rPr>
              <a:t>두 손으로 </a:t>
            </a:r>
            <a:r>
              <a:rPr kumimoji="1" lang="ko-KR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밑에서 </a:t>
            </a:r>
            <a:r>
              <a:rPr kumimoji="1" lang="ko-KR" altLang="en-US" sz="2200" b="1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  <a:cs typeface="굴림" pitchFamily="50" charset="-127"/>
              </a:rPr>
              <a:t>던져 올리</a:t>
            </a:r>
            <a:r>
              <a:rPr kumimoji="1" lang="ko-KR" alt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기</a:t>
            </a:r>
            <a:r>
              <a:rPr kumimoji="1" lang="ko-KR" altLang="ko-KR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(underhand throw</a:t>
            </a:r>
            <a:r>
              <a:rPr kumimoji="1" lang="en-US" altLang="ko-KR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)</a:t>
            </a:r>
          </a:p>
          <a:p>
            <a:pPr marL="0" marR="0" lvl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1" lang="en-US" altLang="ko-KR" sz="2200" b="1" dirty="0" smtClean="0">
              <a:solidFill>
                <a:srgbClr val="000000"/>
              </a:solidFill>
              <a:latin typeface="HY강B" pitchFamily="18" charset="-127"/>
              <a:ea typeface="HY강B" pitchFamily="18" charset="-127"/>
              <a:cs typeface="굴림" pitchFamily="50" charset="-127"/>
            </a:endParaRPr>
          </a:p>
          <a:p>
            <a:pPr marL="0" marR="0" lvl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1" lang="en-US" altLang="ko-KR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 </a:t>
            </a:r>
            <a:r>
              <a:rPr kumimoji="1" lang="ko-KR" alt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한 손으로 </a:t>
            </a:r>
            <a:r>
              <a:rPr kumimoji="1" lang="ko-KR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어깨 위로 던지</a:t>
            </a:r>
            <a:r>
              <a:rPr kumimoji="1" lang="ko-KR" alt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기</a:t>
            </a:r>
            <a:r>
              <a:rPr kumimoji="1" lang="ko-KR" altLang="ko-KR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(overhan</a:t>
            </a:r>
            <a:r>
              <a:rPr kumimoji="1" lang="en-US" altLang="ko-KR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d</a:t>
            </a:r>
            <a:r>
              <a:rPr kumimoji="1" lang="ko-KR" altLang="ko-KR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)</a:t>
            </a:r>
            <a:endParaRPr kumimoji="1" lang="ko-KR" altLang="ko-KR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강B" pitchFamily="18" charset="-127"/>
              <a:ea typeface="HY강B" pitchFamily="18" charset="-127"/>
              <a:cs typeface="굴림" pitchFamily="50" charset="-127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12887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_x89408440" descr="EMB000019a870e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483768" y="872133"/>
            <a:ext cx="4464496" cy="334966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</p:pic>
      <p:sp>
        <p:nvSpPr>
          <p:cNvPr id="19" name="직사각형 18"/>
          <p:cNvSpPr/>
          <p:nvPr/>
        </p:nvSpPr>
        <p:spPr>
          <a:xfrm rot="21222469">
            <a:off x="228271" y="339724"/>
            <a:ext cx="2031795" cy="534353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39700" dist="38100" dir="2700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 rot="21222469">
            <a:off x="183304" y="365198"/>
            <a:ext cx="2127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latin typeface="HY강B" pitchFamily="18" charset="-127"/>
                <a:ea typeface="HY강B" pitchFamily="18" charset="-127"/>
              </a:rPr>
              <a:t>3) </a:t>
            </a:r>
            <a:r>
              <a:rPr lang="ko-KR" altLang="en-US" sz="2400" b="1" dirty="0" smtClean="0">
                <a:latin typeface="HY강B" pitchFamily="18" charset="-127"/>
                <a:ea typeface="HY강B" pitchFamily="18" charset="-127"/>
              </a:rPr>
              <a:t>조작적 동작</a:t>
            </a:r>
            <a:endParaRPr lang="ko-KR" altLang="en-US" sz="2400" b="1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755576" y="4400525"/>
            <a:ext cx="777686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b="1" dirty="0" smtClean="0">
                <a:solidFill>
                  <a:srgbClr val="4D9C42"/>
                </a:solidFill>
                <a:latin typeface="HY강B" pitchFamily="18" charset="-127"/>
                <a:ea typeface="HY강B" pitchFamily="18" charset="-127"/>
              </a:rPr>
              <a:t>③ 차기</a:t>
            </a:r>
            <a:r>
              <a:rPr lang="en-US" altLang="ko-KR" sz="2400" b="1" dirty="0" smtClean="0">
                <a:solidFill>
                  <a:srgbClr val="4D9C42"/>
                </a:solidFill>
                <a:latin typeface="HY강B" pitchFamily="18" charset="-127"/>
                <a:ea typeface="HY강B" pitchFamily="18" charset="-127"/>
              </a:rPr>
              <a:t>(kicking) </a:t>
            </a:r>
          </a:p>
          <a:p>
            <a:endParaRPr lang="ko-KR" altLang="en-US" sz="2000" dirty="0" smtClean="0">
              <a:latin typeface="HY강B" pitchFamily="18" charset="-127"/>
              <a:ea typeface="HY강B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205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200" b="1" dirty="0" smtClean="0">
                <a:latin typeface="HY강B" pitchFamily="18" charset="-127"/>
                <a:ea typeface="HY강B" pitchFamily="18" charset="-127"/>
              </a:rPr>
              <a:t>바닥 위에 정지되어 있는 공을 발로 차는 동작</a:t>
            </a:r>
            <a:endParaRPr lang="en-US" altLang="ko-KR" sz="2200" b="1" dirty="0" smtClean="0">
              <a:latin typeface="HY강B" pitchFamily="18" charset="-127"/>
              <a:ea typeface="HY강B" pitchFamily="18" charset="-127"/>
            </a:endParaRPr>
          </a:p>
          <a:p>
            <a:pPr>
              <a:buFont typeface="Arial" pitchFamily="34" charset="0"/>
              <a:buChar char="•"/>
            </a:pPr>
            <a:endParaRPr lang="en-US" altLang="ko-KR" sz="2200" b="1" dirty="0" smtClean="0">
              <a:latin typeface="HY강B" pitchFamily="18" charset="-127"/>
              <a:ea typeface="HY강B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2200" b="1" dirty="0" smtClean="0">
                <a:latin typeface="HY강B" pitchFamily="18" charset="-127"/>
                <a:ea typeface="HY강B" pitchFamily="18" charset="-127"/>
              </a:rPr>
              <a:t> 공중에 떠있던 공이 바닥에 닿기 전에 발로 차는</a:t>
            </a:r>
            <a:r>
              <a:rPr lang="en-US" altLang="ko-KR" sz="2200" b="1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200" b="1" dirty="0" smtClean="0">
                <a:latin typeface="HY강B" pitchFamily="18" charset="-127"/>
                <a:ea typeface="HY강B" pitchFamily="18" charset="-127"/>
              </a:rPr>
              <a:t>동작</a:t>
            </a:r>
            <a:endParaRPr lang="en-US" altLang="ko-KR" sz="2200" b="1" dirty="0" smtClean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812887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_x89408680" descr="EMB000019a870e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411761" y="548680"/>
            <a:ext cx="4896544" cy="3725541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</p:pic>
      <p:sp>
        <p:nvSpPr>
          <p:cNvPr id="19" name="직사각형 18"/>
          <p:cNvSpPr/>
          <p:nvPr/>
        </p:nvSpPr>
        <p:spPr>
          <a:xfrm rot="21222469">
            <a:off x="228271" y="339724"/>
            <a:ext cx="2031795" cy="534353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39700" dist="38100" dir="2700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 rot="21222469">
            <a:off x="183304" y="365198"/>
            <a:ext cx="2127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latin typeface="HY강B" pitchFamily="18" charset="-127"/>
                <a:ea typeface="HY강B" pitchFamily="18" charset="-127"/>
              </a:rPr>
              <a:t>3) </a:t>
            </a:r>
            <a:r>
              <a:rPr lang="ko-KR" altLang="en-US" sz="2400" b="1" dirty="0" smtClean="0">
                <a:latin typeface="HY강B" pitchFamily="18" charset="-127"/>
                <a:ea typeface="HY강B" pitchFamily="18" charset="-127"/>
              </a:rPr>
              <a:t>조작적 동작</a:t>
            </a:r>
            <a:endParaRPr lang="ko-KR" altLang="en-US" sz="2400" b="1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83568" y="4365104"/>
            <a:ext cx="813690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b="1" dirty="0" smtClean="0">
                <a:solidFill>
                  <a:srgbClr val="4D9C42"/>
                </a:solidFill>
                <a:latin typeface="HY강B" pitchFamily="18" charset="-127"/>
                <a:ea typeface="HY강B" pitchFamily="18" charset="-127"/>
              </a:rPr>
              <a:t>④ 치기</a:t>
            </a:r>
            <a:r>
              <a:rPr lang="en-US" altLang="ko-KR" sz="2400" b="1" dirty="0" smtClean="0">
                <a:solidFill>
                  <a:srgbClr val="4D9C42"/>
                </a:solidFill>
                <a:latin typeface="HY강B" pitchFamily="18" charset="-127"/>
                <a:ea typeface="HY강B" pitchFamily="18" charset="-127"/>
              </a:rPr>
              <a:t>(strike) </a:t>
            </a:r>
          </a:p>
          <a:p>
            <a:endParaRPr lang="ko-KR" altLang="en-US" sz="2000" dirty="0" smtClean="0">
              <a:latin typeface="HY강B" pitchFamily="18" charset="-127"/>
              <a:ea typeface="HY강B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2200" b="1" dirty="0" smtClean="0">
                <a:latin typeface="HY강B" pitchFamily="18" charset="-127"/>
                <a:ea typeface="HY강B" pitchFamily="18" charset="-127"/>
              </a:rPr>
              <a:t> 도구</a:t>
            </a:r>
            <a:r>
              <a:rPr lang="en-US" altLang="ko-KR" sz="2200" b="1" dirty="0" smtClean="0"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2200" b="1" dirty="0" smtClean="0">
                <a:latin typeface="HY강B" pitchFamily="18" charset="-127"/>
                <a:ea typeface="HY강B" pitchFamily="18" charset="-127"/>
              </a:rPr>
              <a:t>라켓</a:t>
            </a:r>
            <a:r>
              <a:rPr lang="en-US" altLang="ko-KR" sz="2200" b="1" dirty="0" smtClean="0">
                <a:latin typeface="HY강B" pitchFamily="18" charset="-127"/>
                <a:ea typeface="HY강B" pitchFamily="18" charset="-127"/>
              </a:rPr>
              <a:t>,</a:t>
            </a:r>
            <a:r>
              <a:rPr lang="ko-KR" altLang="en-US" sz="2200" b="1" dirty="0" smtClean="0">
                <a:latin typeface="HY강B" pitchFamily="18" charset="-127"/>
                <a:ea typeface="HY강B" pitchFamily="18" charset="-127"/>
              </a:rPr>
              <a:t> 야구 방망이</a:t>
            </a:r>
            <a:r>
              <a:rPr lang="en-US" altLang="ko-KR" sz="2200" b="1" dirty="0" smtClean="0">
                <a:latin typeface="HY강B" pitchFamily="18" charset="-127"/>
                <a:ea typeface="HY강B" pitchFamily="18" charset="-127"/>
              </a:rPr>
              <a:t>)</a:t>
            </a:r>
            <a:r>
              <a:rPr lang="ko-KR" altLang="en-US" sz="2200" b="1" dirty="0" smtClean="0">
                <a:latin typeface="HY강B" pitchFamily="18" charset="-127"/>
                <a:ea typeface="HY강B" pitchFamily="18" charset="-127"/>
              </a:rPr>
              <a:t>를 사용해서 사물에 힘을 가하는</a:t>
            </a:r>
            <a:r>
              <a:rPr lang="en-US" altLang="ko-KR" sz="2200" b="1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200" b="1" dirty="0" smtClean="0">
                <a:latin typeface="HY강B" pitchFamily="18" charset="-127"/>
                <a:ea typeface="HY강B" pitchFamily="18" charset="-127"/>
              </a:rPr>
              <a:t>동작</a:t>
            </a:r>
            <a:endParaRPr lang="en-US" altLang="ko-KR" sz="2200" b="1" dirty="0" smtClean="0">
              <a:latin typeface="HY강B" pitchFamily="18" charset="-127"/>
              <a:ea typeface="HY강B" pitchFamily="18" charset="-127"/>
            </a:endParaRPr>
          </a:p>
          <a:p>
            <a:pPr>
              <a:buFont typeface="Arial" pitchFamily="34" charset="0"/>
              <a:buChar char="•"/>
            </a:pPr>
            <a:endParaRPr lang="en-US" altLang="ko-KR" sz="2200" b="1" dirty="0" smtClean="0">
              <a:latin typeface="HY강B" pitchFamily="18" charset="-127"/>
              <a:ea typeface="HY강B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2200" b="1" dirty="0" smtClean="0">
                <a:latin typeface="HY강B" pitchFamily="18" charset="-127"/>
                <a:ea typeface="HY강B" pitchFamily="18" charset="-127"/>
              </a:rPr>
              <a:t> 눈과 손을 </a:t>
            </a:r>
            <a:r>
              <a:rPr lang="ko-KR" altLang="en-US" sz="2200" b="1" dirty="0" err="1" smtClean="0">
                <a:latin typeface="HY강B" pitchFamily="18" charset="-127"/>
                <a:ea typeface="HY강B" pitchFamily="18" charset="-127"/>
              </a:rPr>
              <a:t>협응시켜</a:t>
            </a:r>
            <a:r>
              <a:rPr lang="ko-KR" altLang="en-US" sz="2200" b="1" dirty="0" smtClean="0">
                <a:latin typeface="HY강B" pitchFamily="18" charset="-127"/>
                <a:ea typeface="HY강B" pitchFamily="18" charset="-127"/>
              </a:rPr>
              <a:t> 사물을 멀리 던져보는 기술을 발달시킴</a:t>
            </a:r>
            <a:endParaRPr lang="en-US" altLang="ko-KR" sz="2200" b="1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812887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 rot="21222469">
            <a:off x="228271" y="339724"/>
            <a:ext cx="2031795" cy="534353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39700" dist="38100" dir="2700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 rot="21222469">
            <a:off x="183304" y="365198"/>
            <a:ext cx="2127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latin typeface="HY강B" pitchFamily="18" charset="-127"/>
                <a:ea typeface="HY강B" pitchFamily="18" charset="-127"/>
              </a:rPr>
              <a:t>3) </a:t>
            </a:r>
            <a:r>
              <a:rPr lang="ko-KR" altLang="en-US" sz="2400" b="1" dirty="0" smtClean="0">
                <a:latin typeface="HY강B" pitchFamily="18" charset="-127"/>
                <a:ea typeface="HY강B" pitchFamily="18" charset="-127"/>
              </a:rPr>
              <a:t>조작적 동작</a:t>
            </a:r>
            <a:endParaRPr lang="ko-KR" altLang="en-US" sz="2400" b="1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539552" y="3861048"/>
            <a:ext cx="8184202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2400" b="1" dirty="0" smtClean="0">
                <a:solidFill>
                  <a:srgbClr val="4D9C42"/>
                </a:solidFill>
                <a:latin typeface="HY강B" pitchFamily="18" charset="-127"/>
                <a:ea typeface="HY강B" pitchFamily="18" charset="-127"/>
              </a:rPr>
              <a:t>⑤ </a:t>
            </a:r>
            <a:r>
              <a:rPr kumimoji="1" lang="ko-KR" altLang="ko-KR" sz="2400" b="1" dirty="0" smtClean="0">
                <a:solidFill>
                  <a:srgbClr val="4D9C42"/>
                </a:solidFill>
                <a:latin typeface="HY강B" pitchFamily="18" charset="-127"/>
                <a:ea typeface="HY강B" pitchFamily="18" charset="-127"/>
                <a:cs typeface="굴림" pitchFamily="50" charset="-127"/>
              </a:rPr>
              <a:t>공 </a:t>
            </a:r>
            <a:r>
              <a:rPr kumimoji="1" lang="ko-KR" altLang="ko-KR" sz="2400" b="1" dirty="0" err="1" smtClean="0">
                <a:solidFill>
                  <a:srgbClr val="4D9C42"/>
                </a:solidFill>
                <a:latin typeface="HY강B" pitchFamily="18" charset="-127"/>
                <a:ea typeface="HY강B" pitchFamily="18" charset="-127"/>
                <a:cs typeface="굴림" pitchFamily="50" charset="-127"/>
              </a:rPr>
              <a:t>되받아치기</a:t>
            </a:r>
            <a:r>
              <a:rPr kumimoji="1" lang="en-US" altLang="ko-KR" sz="2400" b="1" dirty="0" smtClean="0">
                <a:solidFill>
                  <a:srgbClr val="4D9C42"/>
                </a:solidFill>
                <a:latin typeface="HY강B" pitchFamily="18" charset="-127"/>
                <a:ea typeface="HY강B" pitchFamily="18" charset="-127"/>
                <a:cs typeface="굴림" pitchFamily="50" charset="-127"/>
              </a:rPr>
              <a:t> </a:t>
            </a:r>
            <a:r>
              <a:rPr kumimoji="1" lang="ko-KR" altLang="ko-KR" sz="2400" b="1" dirty="0" smtClean="0">
                <a:solidFill>
                  <a:srgbClr val="4D9C42"/>
                </a:solidFill>
                <a:latin typeface="HY강B" pitchFamily="18" charset="-127"/>
                <a:ea typeface="HY강B" pitchFamily="18" charset="-127"/>
                <a:cs typeface="굴림" pitchFamily="50" charset="-127"/>
              </a:rPr>
              <a:t>(volley) </a:t>
            </a:r>
            <a:endParaRPr kumimoji="1" lang="en-US" altLang="ko-KR" sz="2400" b="1" dirty="0" smtClean="0">
              <a:solidFill>
                <a:srgbClr val="4D9C42"/>
              </a:solidFill>
              <a:latin typeface="HY강B" pitchFamily="18" charset="-127"/>
              <a:ea typeface="HY강B" pitchFamily="18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Y강B" pitchFamily="18" charset="-127"/>
              <a:ea typeface="HY강B" pitchFamily="18" charset="-127"/>
              <a:cs typeface="굴림" pitchFamily="50" charset="-127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1" lang="en-US" altLang="ko-KR" sz="2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 </a:t>
            </a:r>
            <a:r>
              <a:rPr kumimoji="1" lang="ko-KR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손을 어깨 위로 올려서 치는 것</a:t>
            </a:r>
            <a:endParaRPr kumimoji="1" lang="en-US" altLang="ko-KR" sz="2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Y강B" pitchFamily="18" charset="-127"/>
              <a:ea typeface="HY강B" pitchFamily="18" charset="-127"/>
              <a:cs typeface="굴림" pitchFamily="50" charset="-127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1" lang="en-US" altLang="ko-KR" sz="2200" b="1" dirty="0" smtClean="0">
              <a:solidFill>
                <a:srgbClr val="000000"/>
              </a:solidFill>
              <a:latin typeface="HY강B" pitchFamily="18" charset="-127"/>
              <a:ea typeface="HY강B" pitchFamily="18" charset="-127"/>
              <a:cs typeface="굴림" pitchFamily="50" charset="-127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1" lang="ko-KR" altLang="ko-KR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 </a:t>
            </a:r>
            <a:r>
              <a:rPr kumimoji="1" lang="ko-KR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농구나 배구에서 많이 사용되는 기술</a:t>
            </a:r>
            <a:endParaRPr kumimoji="1" lang="en-US" altLang="ko-KR" sz="2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Y강B" pitchFamily="18" charset="-127"/>
              <a:ea typeface="HY강B" pitchFamily="18" charset="-127"/>
              <a:cs typeface="굴림" pitchFamily="50" charset="-127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1" lang="en-US" altLang="ko-KR" sz="2200" b="1" dirty="0" smtClean="0">
              <a:solidFill>
                <a:srgbClr val="000000"/>
              </a:solidFill>
              <a:latin typeface="HY강B" pitchFamily="18" charset="-127"/>
              <a:ea typeface="HY강B" pitchFamily="18" charset="-127"/>
              <a:cs typeface="굴림" pitchFamily="50" charset="-127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1" lang="en-US" altLang="ko-KR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 </a:t>
            </a:r>
            <a:r>
              <a:rPr kumimoji="1" lang="ko-KR" alt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실제 </a:t>
            </a:r>
            <a:r>
              <a:rPr kumimoji="1" lang="ko-KR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공을</a:t>
            </a:r>
            <a:r>
              <a:rPr kumimoji="1" lang="en-US" altLang="ko-KR" sz="2200" b="1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  <a:cs typeface="굴림" pitchFamily="50" charset="-127"/>
              </a:rPr>
              <a:t> </a:t>
            </a:r>
            <a:r>
              <a:rPr kumimoji="1" lang="ko-KR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사용하기 전에 풍선</a:t>
            </a:r>
            <a:r>
              <a:rPr kumimoji="1" lang="ko-KR" alt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이나 </a:t>
            </a:r>
            <a:r>
              <a:rPr kumimoji="1" lang="ko-KR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비치볼</a:t>
            </a:r>
            <a:r>
              <a:rPr kumimoji="1" lang="ko-KR" altLang="en-US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을</a:t>
            </a:r>
            <a:r>
              <a:rPr kumimoji="1" lang="en-US" altLang="ko-KR" sz="2200" b="1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  <a:cs typeface="굴림" pitchFamily="50" charset="-127"/>
              </a:rPr>
              <a:t> </a:t>
            </a:r>
            <a:r>
              <a:rPr kumimoji="1" lang="ko-KR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사</a:t>
            </a:r>
            <a:r>
              <a:rPr kumimoji="1" lang="ko-KR" alt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용</a:t>
            </a:r>
            <a:endParaRPr kumimoji="1" lang="ko-KR" altLang="ko-KR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강B" pitchFamily="18" charset="-127"/>
              <a:ea typeface="HY강B" pitchFamily="18" charset="-127"/>
              <a:cs typeface="굴림" pitchFamily="50" charset="-127"/>
            </a:endParaRPr>
          </a:p>
        </p:txBody>
      </p:sp>
      <p:pic>
        <p:nvPicPr>
          <p:cNvPr id="22" name="_x109314440" descr="EMB00001ae8060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404664"/>
            <a:ext cx="4824536" cy="340102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12887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_x89408680" descr="EMB000019a870e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476672"/>
            <a:ext cx="4874717" cy="3456384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</p:pic>
      <p:sp>
        <p:nvSpPr>
          <p:cNvPr id="19" name="직사각형 18"/>
          <p:cNvSpPr/>
          <p:nvPr/>
        </p:nvSpPr>
        <p:spPr>
          <a:xfrm rot="21222469">
            <a:off x="228271" y="339724"/>
            <a:ext cx="2031795" cy="534353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39700" dist="38100" dir="2700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 rot="21222469">
            <a:off x="183304" y="365198"/>
            <a:ext cx="2127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latin typeface="HY강B" pitchFamily="18" charset="-127"/>
                <a:ea typeface="HY강B" pitchFamily="18" charset="-127"/>
              </a:rPr>
              <a:t>3) </a:t>
            </a:r>
            <a:r>
              <a:rPr lang="ko-KR" altLang="en-US" sz="2400" b="1" dirty="0" smtClean="0">
                <a:latin typeface="HY강B" pitchFamily="18" charset="-127"/>
                <a:ea typeface="HY강B" pitchFamily="18" charset="-127"/>
              </a:rPr>
              <a:t>조작적 동작</a:t>
            </a:r>
            <a:endParaRPr lang="ko-KR" altLang="en-US" sz="2400" b="1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67544" y="4005064"/>
            <a:ext cx="842493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b="1" dirty="0" smtClean="0">
                <a:solidFill>
                  <a:srgbClr val="4D9C42"/>
                </a:solidFill>
                <a:latin typeface="HY강B" pitchFamily="18" charset="-127"/>
                <a:ea typeface="HY강B" pitchFamily="18" charset="-127"/>
              </a:rPr>
              <a:t>⑥ 잡기 </a:t>
            </a:r>
            <a:r>
              <a:rPr lang="en-US" altLang="ko-KR" sz="2400" b="1" dirty="0" smtClean="0">
                <a:solidFill>
                  <a:srgbClr val="4D9C42"/>
                </a:solidFill>
                <a:latin typeface="HY강B" pitchFamily="18" charset="-127"/>
                <a:ea typeface="HY강B" pitchFamily="18" charset="-127"/>
              </a:rPr>
              <a:t>(catch)</a:t>
            </a:r>
          </a:p>
          <a:p>
            <a:endParaRPr lang="ko-KR" altLang="en-US" sz="2000" dirty="0" smtClean="0">
              <a:latin typeface="HY강B" pitchFamily="18" charset="-127"/>
              <a:ea typeface="HY강B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20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200" b="1" dirty="0" smtClean="0">
                <a:latin typeface="HY강B" pitchFamily="18" charset="-127"/>
                <a:ea typeface="HY강B" pitchFamily="18" charset="-127"/>
              </a:rPr>
              <a:t>던져진 물체를 멈추게 하기 위해서 손을 사용하는 것</a:t>
            </a:r>
            <a:endParaRPr lang="en-US" altLang="ko-KR" sz="2200" b="1" dirty="0" smtClean="0">
              <a:latin typeface="HY강B" pitchFamily="18" charset="-127"/>
              <a:ea typeface="HY강B" pitchFamily="18" charset="-127"/>
            </a:endParaRPr>
          </a:p>
          <a:p>
            <a:pPr>
              <a:buFont typeface="Arial" pitchFamily="34" charset="0"/>
              <a:buChar char="•"/>
            </a:pPr>
            <a:endParaRPr lang="en-US" altLang="ko-KR" sz="2200" b="1" dirty="0" smtClean="0">
              <a:latin typeface="HY강B" pitchFamily="18" charset="-127"/>
              <a:ea typeface="HY강B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2200" b="1" dirty="0" smtClean="0">
                <a:latin typeface="HY강B" pitchFamily="18" charset="-127"/>
                <a:ea typeface="HY강B" pitchFamily="18" charset="-127"/>
              </a:rPr>
              <a:t> 밑에서 받기</a:t>
            </a:r>
            <a:r>
              <a:rPr lang="en-US" altLang="ko-KR" sz="2200" b="1" dirty="0" smtClean="0">
                <a:latin typeface="HY강B" pitchFamily="18" charset="-127"/>
                <a:ea typeface="HY강B" pitchFamily="18" charset="-127"/>
              </a:rPr>
              <a:t>(underhand)</a:t>
            </a:r>
          </a:p>
          <a:p>
            <a:pPr>
              <a:buFont typeface="Arial" pitchFamily="34" charset="0"/>
              <a:buChar char="•"/>
            </a:pPr>
            <a:endParaRPr lang="en-US" altLang="ko-KR" sz="2200" b="1" dirty="0" smtClean="0">
              <a:latin typeface="HY강B" pitchFamily="18" charset="-127"/>
              <a:ea typeface="HY강B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2200" b="1" dirty="0" smtClean="0">
                <a:latin typeface="HY강B" pitchFamily="18" charset="-127"/>
                <a:ea typeface="HY강B" pitchFamily="18" charset="-127"/>
              </a:rPr>
              <a:t> 위에서 받기</a:t>
            </a:r>
            <a:r>
              <a:rPr lang="en-US" altLang="ko-KR" sz="2200" b="1" dirty="0" smtClean="0">
                <a:latin typeface="HY강B" pitchFamily="18" charset="-127"/>
                <a:ea typeface="HY강B" pitchFamily="18" charset="-127"/>
              </a:rPr>
              <a:t>(overhand)</a:t>
            </a:r>
            <a:endParaRPr lang="en-US" altLang="ko-KR" sz="2200" b="1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12887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_x89408440" descr="EMB000019a870e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98223" y="548680"/>
            <a:ext cx="5282090" cy="3744416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</p:pic>
      <p:sp>
        <p:nvSpPr>
          <p:cNvPr id="19" name="직사각형 18"/>
          <p:cNvSpPr/>
          <p:nvPr/>
        </p:nvSpPr>
        <p:spPr>
          <a:xfrm rot="21222469">
            <a:off x="228271" y="339724"/>
            <a:ext cx="2031795" cy="534353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39700" dist="38100" dir="2700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 rot="21222469">
            <a:off x="260248" y="365198"/>
            <a:ext cx="1973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latin typeface="HY강B" pitchFamily="18" charset="-127"/>
                <a:ea typeface="HY강B" pitchFamily="18" charset="-127"/>
              </a:rPr>
              <a:t>1) </a:t>
            </a:r>
            <a:r>
              <a:rPr lang="ko-KR" altLang="en-US" sz="2400" b="1" dirty="0" err="1" smtClean="0">
                <a:latin typeface="HY강B" pitchFamily="18" charset="-127"/>
                <a:ea typeface="HY강B" pitchFamily="18" charset="-127"/>
              </a:rPr>
              <a:t>비이동동작</a:t>
            </a:r>
            <a:endParaRPr lang="ko-KR" altLang="en-US" sz="2400" b="1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39552" y="4365104"/>
            <a:ext cx="8136904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/>
            <a:r>
              <a:rPr lang="ko-KR" altLang="en-US" sz="2400" b="1" dirty="0" smtClean="0">
                <a:solidFill>
                  <a:srgbClr val="CC3300"/>
                </a:solidFill>
                <a:latin typeface="HY강B" pitchFamily="18" charset="-127"/>
                <a:ea typeface="HY강B" pitchFamily="18" charset="-127"/>
              </a:rPr>
              <a:t>⑨ 재빨리 피하기</a:t>
            </a:r>
            <a:r>
              <a:rPr lang="en-US" altLang="ko-KR" sz="2400" b="1" dirty="0" smtClean="0">
                <a:solidFill>
                  <a:srgbClr val="CC3300"/>
                </a:solidFill>
                <a:latin typeface="HY강B" pitchFamily="18" charset="-127"/>
                <a:ea typeface="HY강B" pitchFamily="18" charset="-127"/>
              </a:rPr>
              <a:t>(dodge)</a:t>
            </a:r>
          </a:p>
          <a:p>
            <a:pPr latinLnBrk="0"/>
            <a:endParaRPr lang="ko-KR" altLang="en-US" sz="900" dirty="0" smtClean="0">
              <a:latin typeface="HY강B" pitchFamily="18" charset="-127"/>
              <a:ea typeface="HY강B" pitchFamily="18" charset="-127"/>
            </a:endParaRPr>
          </a:p>
          <a:p>
            <a:pPr latinLnBrk="0">
              <a:buFont typeface="Arial" pitchFamily="34" charset="0"/>
              <a:buChar char="•"/>
            </a:pPr>
            <a:r>
              <a:rPr lang="ko-KR" altLang="en-US" sz="20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200" b="1" dirty="0" smtClean="0">
                <a:latin typeface="HY강B" pitchFamily="18" charset="-127"/>
                <a:ea typeface="HY강B" pitchFamily="18" charset="-127"/>
              </a:rPr>
              <a:t>사물이나 사람을 피하기 위해 몸 전체를 아주 재빨리 움직이는 </a:t>
            </a:r>
            <a:endParaRPr lang="en-US" altLang="ko-KR" sz="2200" b="1" dirty="0" smtClean="0">
              <a:latin typeface="HY강B" pitchFamily="18" charset="-127"/>
              <a:ea typeface="HY강B" pitchFamily="18" charset="-127"/>
            </a:endParaRPr>
          </a:p>
          <a:p>
            <a:pPr latinLnBrk="0"/>
            <a:r>
              <a:rPr lang="en-US" altLang="ko-KR" sz="2200" b="1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ko-KR" altLang="en-US" sz="2200" b="1" dirty="0" smtClean="0">
                <a:latin typeface="HY강B" pitchFamily="18" charset="-127"/>
                <a:ea typeface="HY강B" pitchFamily="18" charset="-127"/>
              </a:rPr>
              <a:t>동작</a:t>
            </a:r>
            <a:endParaRPr lang="en-US" altLang="ko-KR" sz="2200" b="1" dirty="0" smtClean="0">
              <a:latin typeface="HY강B" pitchFamily="18" charset="-127"/>
              <a:ea typeface="HY강B" pitchFamily="18" charset="-127"/>
            </a:endParaRPr>
          </a:p>
          <a:p>
            <a:pPr latinLnBrk="0">
              <a:buFont typeface="Arial" pitchFamily="34" charset="0"/>
              <a:buChar char="•"/>
            </a:pPr>
            <a:endParaRPr lang="en-US" altLang="ko-KR" sz="1000" b="1" dirty="0" smtClean="0">
              <a:latin typeface="HY강B" pitchFamily="18" charset="-127"/>
              <a:ea typeface="HY강B" pitchFamily="18" charset="-127"/>
            </a:endParaRPr>
          </a:p>
          <a:p>
            <a:pPr latinLnBrk="0">
              <a:buFont typeface="Arial" pitchFamily="34" charset="0"/>
              <a:buChar char="•"/>
            </a:pPr>
            <a:r>
              <a:rPr lang="ko-KR" altLang="en-US" sz="2200" b="1" dirty="0" smtClean="0">
                <a:latin typeface="HY강B" pitchFamily="18" charset="-127"/>
                <a:ea typeface="HY강B" pitchFamily="18" charset="-127"/>
              </a:rPr>
              <a:t> 제자리에 선 상태에서 이루어지기도 하며</a:t>
            </a:r>
            <a:r>
              <a:rPr lang="en-US" altLang="ko-KR" sz="2200" b="1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200" b="1" dirty="0" smtClean="0">
                <a:latin typeface="HY강B" pitchFamily="18" charset="-127"/>
                <a:ea typeface="HY강B" pitchFamily="18" charset="-127"/>
              </a:rPr>
              <a:t>달리면서 </a:t>
            </a:r>
            <a:endParaRPr lang="en-US" altLang="ko-KR" sz="2200" b="1" dirty="0" smtClean="0">
              <a:latin typeface="HY강B" pitchFamily="18" charset="-127"/>
              <a:ea typeface="HY강B" pitchFamily="18" charset="-127"/>
            </a:endParaRPr>
          </a:p>
          <a:p>
            <a:pPr latinLnBrk="0"/>
            <a:r>
              <a:rPr lang="en-US" altLang="ko-KR" sz="2200" b="1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ko-KR" altLang="en-US" sz="2200" b="1" dirty="0" smtClean="0">
                <a:latin typeface="HY강B" pitchFamily="18" charset="-127"/>
                <a:ea typeface="HY강B" pitchFamily="18" charset="-127"/>
              </a:rPr>
              <a:t>이루어지기도 함</a:t>
            </a:r>
            <a:endParaRPr lang="en-US" altLang="ko-KR" sz="2200" b="1" dirty="0" smtClean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812887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 rot="21222469">
            <a:off x="66943" y="296147"/>
            <a:ext cx="3144870" cy="534353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39700" dist="38100" dir="2700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 rot="21222469">
            <a:off x="236145" y="312703"/>
            <a:ext cx="2974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latin typeface="HY강B" pitchFamily="18" charset="-127"/>
                <a:ea typeface="HY강B" pitchFamily="18" charset="-127"/>
              </a:rPr>
              <a:t>기본 동작활동의 예</a:t>
            </a:r>
            <a:endParaRPr lang="ko-KR" altLang="en-US" sz="2400" b="1" dirty="0"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1029" name="Picture 5" descr="C:\Users\SAMSUNG\Desktop\1223.jpg"/>
          <p:cNvPicPr>
            <a:picLocks noChangeAspect="1" noChangeArrowheads="1"/>
          </p:cNvPicPr>
          <p:nvPr/>
        </p:nvPicPr>
        <p:blipFill>
          <a:blip r:embed="rId3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211" y="2492896"/>
            <a:ext cx="3173685" cy="2520280"/>
          </a:xfrm>
          <a:prstGeom prst="flowChartInputOutput">
            <a:avLst/>
          </a:prstGeom>
          <a:noFill/>
        </p:spPr>
      </p:pic>
      <p:pic>
        <p:nvPicPr>
          <p:cNvPr id="1030" name="Picture 6" descr="C:\Users\SAMSUNG\Desktop\그림1123124.jpg"/>
          <p:cNvPicPr>
            <a:picLocks noChangeAspect="1" noChangeArrowheads="1"/>
          </p:cNvPicPr>
          <p:nvPr/>
        </p:nvPicPr>
        <p:blipFill>
          <a:blip r:embed="rId4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2492" y="2852936"/>
            <a:ext cx="3201136" cy="2520280"/>
          </a:xfrm>
          <a:prstGeom prst="flowChartInputOutput">
            <a:avLst/>
          </a:prstGeom>
          <a:noFill/>
        </p:spPr>
      </p:pic>
      <p:pic>
        <p:nvPicPr>
          <p:cNvPr id="1031" name="Picture 7" descr="C:\Users\SAMSUNG\Desktop\ㅈㄷㄱㅈㄷㄱ.jpg"/>
          <p:cNvPicPr>
            <a:picLocks noChangeAspect="1" noChangeArrowheads="1"/>
          </p:cNvPicPr>
          <p:nvPr/>
        </p:nvPicPr>
        <p:blipFill>
          <a:blip r:embed="rId5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4779" y="3140968"/>
            <a:ext cx="3173685" cy="2520280"/>
          </a:xfrm>
          <a:prstGeom prst="flowChartInputOutput">
            <a:avLst/>
          </a:prstGeom>
          <a:noFill/>
        </p:spPr>
      </p:pic>
      <p:grpSp>
        <p:nvGrpSpPr>
          <p:cNvPr id="10" name="그룹 9"/>
          <p:cNvGrpSpPr/>
          <p:nvPr/>
        </p:nvGrpSpPr>
        <p:grpSpPr>
          <a:xfrm>
            <a:off x="971600" y="1570439"/>
            <a:ext cx="1872208" cy="634425"/>
            <a:chOff x="212169" y="1112869"/>
            <a:chExt cx="3312368" cy="634425"/>
          </a:xfrm>
        </p:grpSpPr>
        <p:grpSp>
          <p:nvGrpSpPr>
            <p:cNvPr id="11" name="그룹 46"/>
            <p:cNvGrpSpPr/>
            <p:nvPr/>
          </p:nvGrpSpPr>
          <p:grpSpPr>
            <a:xfrm>
              <a:off x="212169" y="1112869"/>
              <a:ext cx="3312368" cy="634425"/>
              <a:chOff x="1924935" y="2828224"/>
              <a:chExt cx="1875292" cy="2518468"/>
            </a:xfrm>
            <a:effectLst>
              <a:reflection blurRad="6350" stA="52000" endA="300" endPos="35000" dir="5400000" sy="-100000" algn="bl" rotWithShape="0"/>
            </a:effectLst>
          </p:grpSpPr>
          <p:sp>
            <p:nvSpPr>
              <p:cNvPr id="13" name="갈매기형 수장 12"/>
              <p:cNvSpPr/>
              <p:nvPr/>
            </p:nvSpPr>
            <p:spPr>
              <a:xfrm>
                <a:off x="1924935" y="2828224"/>
                <a:ext cx="1875292" cy="2511152"/>
              </a:xfrm>
              <a:prstGeom prst="chevron">
                <a:avLst>
                  <a:gd name="adj" fmla="val 26853"/>
                </a:avLst>
              </a:prstGeom>
              <a:solidFill>
                <a:srgbClr val="36C4A2"/>
              </a:solidFill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ln w="6350">
                    <a:solidFill>
                      <a:schemeClr val="accent5">
                        <a:lumMod val="75000"/>
                        <a:alpha val="0"/>
                      </a:schemeClr>
                    </a:solidFill>
                  </a:ln>
                  <a:latin typeface="HY강B" pitchFamily="18" charset="-127"/>
                  <a:ea typeface="HY강B" pitchFamily="18" charset="-127"/>
                  <a:cs typeface="Arial" pitchFamily="34" charset="0"/>
                </a:endParaRPr>
              </a:p>
            </p:txBody>
          </p:sp>
          <p:sp>
            <p:nvSpPr>
              <p:cNvPr id="14" name="오각형 10"/>
              <p:cNvSpPr/>
              <p:nvPr/>
            </p:nvSpPr>
            <p:spPr>
              <a:xfrm>
                <a:off x="2195737" y="2835540"/>
                <a:ext cx="1507247" cy="2511152"/>
              </a:xfrm>
              <a:custGeom>
                <a:avLst/>
                <a:gdLst>
                  <a:gd name="connsiteX0" fmla="*/ 0 w 1875292"/>
                  <a:gd name="connsiteY0" fmla="*/ 0 h 2511152"/>
                  <a:gd name="connsiteX1" fmla="*/ 1385878 w 1875292"/>
                  <a:gd name="connsiteY1" fmla="*/ 0 h 2511152"/>
                  <a:gd name="connsiteX2" fmla="*/ 1875292 w 1875292"/>
                  <a:gd name="connsiteY2" fmla="*/ 1255576 h 2511152"/>
                  <a:gd name="connsiteX3" fmla="*/ 1385878 w 1875292"/>
                  <a:gd name="connsiteY3" fmla="*/ 2511152 h 2511152"/>
                  <a:gd name="connsiteX4" fmla="*/ 0 w 1875292"/>
                  <a:gd name="connsiteY4" fmla="*/ 2511152 h 2511152"/>
                  <a:gd name="connsiteX5" fmla="*/ 0 w 1875292"/>
                  <a:gd name="connsiteY5" fmla="*/ 0 h 2511152"/>
                  <a:gd name="connsiteX0" fmla="*/ 0 w 1385878"/>
                  <a:gd name="connsiteY0" fmla="*/ 0 h 2511152"/>
                  <a:gd name="connsiteX1" fmla="*/ 1385878 w 1385878"/>
                  <a:gd name="connsiteY1" fmla="*/ 0 h 2511152"/>
                  <a:gd name="connsiteX2" fmla="*/ 1385878 w 1385878"/>
                  <a:gd name="connsiteY2" fmla="*/ 2511152 h 2511152"/>
                  <a:gd name="connsiteX3" fmla="*/ 0 w 1385878"/>
                  <a:gd name="connsiteY3" fmla="*/ 2511152 h 2511152"/>
                  <a:gd name="connsiteX4" fmla="*/ 0 w 1385878"/>
                  <a:gd name="connsiteY4" fmla="*/ 0 h 2511152"/>
                  <a:gd name="connsiteX0" fmla="*/ 0 w 1733756"/>
                  <a:gd name="connsiteY0" fmla="*/ 0 h 2511152"/>
                  <a:gd name="connsiteX1" fmla="*/ 1385878 w 1733756"/>
                  <a:gd name="connsiteY1" fmla="*/ 0 h 2511152"/>
                  <a:gd name="connsiteX2" fmla="*/ 1385878 w 1733756"/>
                  <a:gd name="connsiteY2" fmla="*/ 2511152 h 2511152"/>
                  <a:gd name="connsiteX3" fmla="*/ 0 w 1733756"/>
                  <a:gd name="connsiteY3" fmla="*/ 2511152 h 2511152"/>
                  <a:gd name="connsiteX4" fmla="*/ 0 w 1733756"/>
                  <a:gd name="connsiteY4" fmla="*/ 0 h 2511152"/>
                  <a:gd name="connsiteX0" fmla="*/ 0 w 1804100"/>
                  <a:gd name="connsiteY0" fmla="*/ 0 h 2511152"/>
                  <a:gd name="connsiteX1" fmla="*/ 1385878 w 1804100"/>
                  <a:gd name="connsiteY1" fmla="*/ 0 h 2511152"/>
                  <a:gd name="connsiteX2" fmla="*/ 1385878 w 1804100"/>
                  <a:gd name="connsiteY2" fmla="*/ 2511152 h 2511152"/>
                  <a:gd name="connsiteX3" fmla="*/ 0 w 1804100"/>
                  <a:gd name="connsiteY3" fmla="*/ 2511152 h 2511152"/>
                  <a:gd name="connsiteX4" fmla="*/ 0 w 1804100"/>
                  <a:gd name="connsiteY4" fmla="*/ 0 h 2511152"/>
                  <a:gd name="connsiteX0" fmla="*/ 0 w 1700054"/>
                  <a:gd name="connsiteY0" fmla="*/ 0 h 2511152"/>
                  <a:gd name="connsiteX1" fmla="*/ 1385878 w 1700054"/>
                  <a:gd name="connsiteY1" fmla="*/ 0 h 2511152"/>
                  <a:gd name="connsiteX2" fmla="*/ 998172 w 1700054"/>
                  <a:gd name="connsiteY2" fmla="*/ 2496521 h 2511152"/>
                  <a:gd name="connsiteX3" fmla="*/ 0 w 1700054"/>
                  <a:gd name="connsiteY3" fmla="*/ 2511152 h 2511152"/>
                  <a:gd name="connsiteX4" fmla="*/ 0 w 1700054"/>
                  <a:gd name="connsiteY4" fmla="*/ 0 h 2511152"/>
                  <a:gd name="connsiteX0" fmla="*/ 0 w 1720898"/>
                  <a:gd name="connsiteY0" fmla="*/ 0 h 2511152"/>
                  <a:gd name="connsiteX1" fmla="*/ 1385878 w 1720898"/>
                  <a:gd name="connsiteY1" fmla="*/ 0 h 2511152"/>
                  <a:gd name="connsiteX2" fmla="*/ 998172 w 1720898"/>
                  <a:gd name="connsiteY2" fmla="*/ 2496521 h 2511152"/>
                  <a:gd name="connsiteX3" fmla="*/ 0 w 1720898"/>
                  <a:gd name="connsiteY3" fmla="*/ 2511152 h 2511152"/>
                  <a:gd name="connsiteX4" fmla="*/ 0 w 1720898"/>
                  <a:gd name="connsiteY4" fmla="*/ 0 h 2511152"/>
                  <a:gd name="connsiteX0" fmla="*/ 0 w 2539717"/>
                  <a:gd name="connsiteY0" fmla="*/ 0 h 2511152"/>
                  <a:gd name="connsiteX1" fmla="*/ 2339327 w 2539717"/>
                  <a:gd name="connsiteY1" fmla="*/ 7315 h 2511152"/>
                  <a:gd name="connsiteX2" fmla="*/ 998172 w 2539717"/>
                  <a:gd name="connsiteY2" fmla="*/ 2496521 h 2511152"/>
                  <a:gd name="connsiteX3" fmla="*/ 0 w 2539717"/>
                  <a:gd name="connsiteY3" fmla="*/ 2511152 h 2511152"/>
                  <a:gd name="connsiteX4" fmla="*/ 0 w 2539717"/>
                  <a:gd name="connsiteY4" fmla="*/ 0 h 2511152"/>
                  <a:gd name="connsiteX0" fmla="*/ 0 w 2547975"/>
                  <a:gd name="connsiteY0" fmla="*/ 0 h 2511152"/>
                  <a:gd name="connsiteX1" fmla="*/ 2339327 w 2547975"/>
                  <a:gd name="connsiteY1" fmla="*/ 7315 h 2511152"/>
                  <a:gd name="connsiteX2" fmla="*/ 998172 w 2547975"/>
                  <a:gd name="connsiteY2" fmla="*/ 2496521 h 2511152"/>
                  <a:gd name="connsiteX3" fmla="*/ 0 w 2547975"/>
                  <a:gd name="connsiteY3" fmla="*/ 2511152 h 2511152"/>
                  <a:gd name="connsiteX4" fmla="*/ 0 w 2547975"/>
                  <a:gd name="connsiteY4" fmla="*/ 0 h 2511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7975" h="2511152">
                    <a:moveTo>
                      <a:pt x="0" y="0"/>
                    </a:moveTo>
                    <a:lnTo>
                      <a:pt x="2339327" y="7315"/>
                    </a:lnTo>
                    <a:cubicBezTo>
                      <a:pt x="3122054" y="1195496"/>
                      <a:pt x="1485494" y="2310522"/>
                      <a:pt x="998172" y="2496521"/>
                    </a:cubicBezTo>
                    <a:lnTo>
                      <a:pt x="0" y="25111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40000"/>
                      <a:lumOff val="60000"/>
                      <a:alpha val="22000"/>
                    </a:schemeClr>
                  </a:gs>
                  <a:gs pos="35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HY강B" pitchFamily="18" charset="-127"/>
                  <a:ea typeface="HY강B" pitchFamily="18" charset="-127"/>
                  <a:cs typeface="Arial" pitchFamily="34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467543" y="1196752"/>
              <a:ext cx="2674797" cy="461665"/>
            </a:xfrm>
            <a:prstGeom prst="rect">
              <a:avLst/>
            </a:prstGeom>
            <a:noFill/>
            <a:ln w="15875">
              <a:noFill/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b="1" dirty="0" err="1" smtClean="0">
                  <a:solidFill>
                    <a:schemeClr val="bg1"/>
                  </a:solidFill>
                  <a:latin typeface="HY강B" pitchFamily="18" charset="-127"/>
                  <a:ea typeface="HY강B" pitchFamily="18" charset="-127"/>
                </a:rPr>
                <a:t>말뛰기</a:t>
              </a:r>
              <a:endParaRPr lang="en-US" altLang="ko-KR" sz="2400" b="1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12887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5" name="그룹 14"/>
          <p:cNvGrpSpPr/>
          <p:nvPr/>
        </p:nvGrpSpPr>
        <p:grpSpPr>
          <a:xfrm>
            <a:off x="1009700" y="1566151"/>
            <a:ext cx="3634308" cy="634425"/>
            <a:chOff x="212169" y="1112869"/>
            <a:chExt cx="3140606" cy="634425"/>
          </a:xfrm>
        </p:grpSpPr>
        <p:grpSp>
          <p:nvGrpSpPr>
            <p:cNvPr id="16" name="그룹 46"/>
            <p:cNvGrpSpPr/>
            <p:nvPr/>
          </p:nvGrpSpPr>
          <p:grpSpPr>
            <a:xfrm>
              <a:off x="212169" y="1112869"/>
              <a:ext cx="3140606" cy="634425"/>
              <a:chOff x="1924935" y="2828224"/>
              <a:chExt cx="1778049" cy="2518468"/>
            </a:xfrm>
            <a:effectLst>
              <a:reflection blurRad="6350" stA="52000" endA="300" endPos="35000" dir="5400000" sy="-100000" algn="bl" rotWithShape="0"/>
            </a:effectLst>
          </p:grpSpPr>
          <p:sp>
            <p:nvSpPr>
              <p:cNvPr id="18" name="갈매기형 수장 17"/>
              <p:cNvSpPr/>
              <p:nvPr/>
            </p:nvSpPr>
            <p:spPr>
              <a:xfrm>
                <a:off x="1924935" y="2828224"/>
                <a:ext cx="1630689" cy="2511152"/>
              </a:xfrm>
              <a:prstGeom prst="chevron">
                <a:avLst>
                  <a:gd name="adj" fmla="val 26853"/>
                </a:avLst>
              </a:prstGeom>
              <a:solidFill>
                <a:srgbClr val="36C4A2"/>
              </a:solidFill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ln w="6350">
                    <a:solidFill>
                      <a:schemeClr val="accent5">
                        <a:lumMod val="75000"/>
                        <a:alpha val="0"/>
                      </a:schemeClr>
                    </a:solidFill>
                  </a:ln>
                  <a:latin typeface="HY강B" pitchFamily="18" charset="-127"/>
                  <a:ea typeface="HY강B" pitchFamily="18" charset="-127"/>
                  <a:cs typeface="Arial" pitchFamily="34" charset="0"/>
                </a:endParaRPr>
              </a:p>
            </p:txBody>
          </p:sp>
          <p:sp>
            <p:nvSpPr>
              <p:cNvPr id="19" name="오각형 10"/>
              <p:cNvSpPr/>
              <p:nvPr/>
            </p:nvSpPr>
            <p:spPr>
              <a:xfrm>
                <a:off x="2195737" y="2835540"/>
                <a:ext cx="1507247" cy="2511152"/>
              </a:xfrm>
              <a:custGeom>
                <a:avLst/>
                <a:gdLst>
                  <a:gd name="connsiteX0" fmla="*/ 0 w 1875292"/>
                  <a:gd name="connsiteY0" fmla="*/ 0 h 2511152"/>
                  <a:gd name="connsiteX1" fmla="*/ 1385878 w 1875292"/>
                  <a:gd name="connsiteY1" fmla="*/ 0 h 2511152"/>
                  <a:gd name="connsiteX2" fmla="*/ 1875292 w 1875292"/>
                  <a:gd name="connsiteY2" fmla="*/ 1255576 h 2511152"/>
                  <a:gd name="connsiteX3" fmla="*/ 1385878 w 1875292"/>
                  <a:gd name="connsiteY3" fmla="*/ 2511152 h 2511152"/>
                  <a:gd name="connsiteX4" fmla="*/ 0 w 1875292"/>
                  <a:gd name="connsiteY4" fmla="*/ 2511152 h 2511152"/>
                  <a:gd name="connsiteX5" fmla="*/ 0 w 1875292"/>
                  <a:gd name="connsiteY5" fmla="*/ 0 h 2511152"/>
                  <a:gd name="connsiteX0" fmla="*/ 0 w 1385878"/>
                  <a:gd name="connsiteY0" fmla="*/ 0 h 2511152"/>
                  <a:gd name="connsiteX1" fmla="*/ 1385878 w 1385878"/>
                  <a:gd name="connsiteY1" fmla="*/ 0 h 2511152"/>
                  <a:gd name="connsiteX2" fmla="*/ 1385878 w 1385878"/>
                  <a:gd name="connsiteY2" fmla="*/ 2511152 h 2511152"/>
                  <a:gd name="connsiteX3" fmla="*/ 0 w 1385878"/>
                  <a:gd name="connsiteY3" fmla="*/ 2511152 h 2511152"/>
                  <a:gd name="connsiteX4" fmla="*/ 0 w 1385878"/>
                  <a:gd name="connsiteY4" fmla="*/ 0 h 2511152"/>
                  <a:gd name="connsiteX0" fmla="*/ 0 w 1733756"/>
                  <a:gd name="connsiteY0" fmla="*/ 0 h 2511152"/>
                  <a:gd name="connsiteX1" fmla="*/ 1385878 w 1733756"/>
                  <a:gd name="connsiteY1" fmla="*/ 0 h 2511152"/>
                  <a:gd name="connsiteX2" fmla="*/ 1385878 w 1733756"/>
                  <a:gd name="connsiteY2" fmla="*/ 2511152 h 2511152"/>
                  <a:gd name="connsiteX3" fmla="*/ 0 w 1733756"/>
                  <a:gd name="connsiteY3" fmla="*/ 2511152 h 2511152"/>
                  <a:gd name="connsiteX4" fmla="*/ 0 w 1733756"/>
                  <a:gd name="connsiteY4" fmla="*/ 0 h 2511152"/>
                  <a:gd name="connsiteX0" fmla="*/ 0 w 1804100"/>
                  <a:gd name="connsiteY0" fmla="*/ 0 h 2511152"/>
                  <a:gd name="connsiteX1" fmla="*/ 1385878 w 1804100"/>
                  <a:gd name="connsiteY1" fmla="*/ 0 h 2511152"/>
                  <a:gd name="connsiteX2" fmla="*/ 1385878 w 1804100"/>
                  <a:gd name="connsiteY2" fmla="*/ 2511152 h 2511152"/>
                  <a:gd name="connsiteX3" fmla="*/ 0 w 1804100"/>
                  <a:gd name="connsiteY3" fmla="*/ 2511152 h 2511152"/>
                  <a:gd name="connsiteX4" fmla="*/ 0 w 1804100"/>
                  <a:gd name="connsiteY4" fmla="*/ 0 h 2511152"/>
                  <a:gd name="connsiteX0" fmla="*/ 0 w 1700054"/>
                  <a:gd name="connsiteY0" fmla="*/ 0 h 2511152"/>
                  <a:gd name="connsiteX1" fmla="*/ 1385878 w 1700054"/>
                  <a:gd name="connsiteY1" fmla="*/ 0 h 2511152"/>
                  <a:gd name="connsiteX2" fmla="*/ 998172 w 1700054"/>
                  <a:gd name="connsiteY2" fmla="*/ 2496521 h 2511152"/>
                  <a:gd name="connsiteX3" fmla="*/ 0 w 1700054"/>
                  <a:gd name="connsiteY3" fmla="*/ 2511152 h 2511152"/>
                  <a:gd name="connsiteX4" fmla="*/ 0 w 1700054"/>
                  <a:gd name="connsiteY4" fmla="*/ 0 h 2511152"/>
                  <a:gd name="connsiteX0" fmla="*/ 0 w 1720898"/>
                  <a:gd name="connsiteY0" fmla="*/ 0 h 2511152"/>
                  <a:gd name="connsiteX1" fmla="*/ 1385878 w 1720898"/>
                  <a:gd name="connsiteY1" fmla="*/ 0 h 2511152"/>
                  <a:gd name="connsiteX2" fmla="*/ 998172 w 1720898"/>
                  <a:gd name="connsiteY2" fmla="*/ 2496521 h 2511152"/>
                  <a:gd name="connsiteX3" fmla="*/ 0 w 1720898"/>
                  <a:gd name="connsiteY3" fmla="*/ 2511152 h 2511152"/>
                  <a:gd name="connsiteX4" fmla="*/ 0 w 1720898"/>
                  <a:gd name="connsiteY4" fmla="*/ 0 h 2511152"/>
                  <a:gd name="connsiteX0" fmla="*/ 0 w 2539717"/>
                  <a:gd name="connsiteY0" fmla="*/ 0 h 2511152"/>
                  <a:gd name="connsiteX1" fmla="*/ 2339327 w 2539717"/>
                  <a:gd name="connsiteY1" fmla="*/ 7315 h 2511152"/>
                  <a:gd name="connsiteX2" fmla="*/ 998172 w 2539717"/>
                  <a:gd name="connsiteY2" fmla="*/ 2496521 h 2511152"/>
                  <a:gd name="connsiteX3" fmla="*/ 0 w 2539717"/>
                  <a:gd name="connsiteY3" fmla="*/ 2511152 h 2511152"/>
                  <a:gd name="connsiteX4" fmla="*/ 0 w 2539717"/>
                  <a:gd name="connsiteY4" fmla="*/ 0 h 2511152"/>
                  <a:gd name="connsiteX0" fmla="*/ 0 w 2547975"/>
                  <a:gd name="connsiteY0" fmla="*/ 0 h 2511152"/>
                  <a:gd name="connsiteX1" fmla="*/ 2339327 w 2547975"/>
                  <a:gd name="connsiteY1" fmla="*/ 7315 h 2511152"/>
                  <a:gd name="connsiteX2" fmla="*/ 998172 w 2547975"/>
                  <a:gd name="connsiteY2" fmla="*/ 2496521 h 2511152"/>
                  <a:gd name="connsiteX3" fmla="*/ 0 w 2547975"/>
                  <a:gd name="connsiteY3" fmla="*/ 2511152 h 2511152"/>
                  <a:gd name="connsiteX4" fmla="*/ 0 w 2547975"/>
                  <a:gd name="connsiteY4" fmla="*/ 0 h 2511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7975" h="2511152">
                    <a:moveTo>
                      <a:pt x="0" y="0"/>
                    </a:moveTo>
                    <a:lnTo>
                      <a:pt x="2339327" y="7315"/>
                    </a:lnTo>
                    <a:cubicBezTo>
                      <a:pt x="3122054" y="1195496"/>
                      <a:pt x="1485494" y="2310522"/>
                      <a:pt x="998172" y="2496521"/>
                    </a:cubicBezTo>
                    <a:lnTo>
                      <a:pt x="0" y="25111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40000"/>
                      <a:lumOff val="60000"/>
                      <a:alpha val="22000"/>
                    </a:schemeClr>
                  </a:gs>
                  <a:gs pos="35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HY강B" pitchFamily="18" charset="-127"/>
                  <a:ea typeface="HY강B" pitchFamily="18" charset="-127"/>
                  <a:cs typeface="Arial" pitchFamily="34" charset="0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409143" y="1200896"/>
              <a:ext cx="2330257" cy="461665"/>
            </a:xfrm>
            <a:prstGeom prst="rect">
              <a:avLst/>
            </a:prstGeom>
            <a:noFill/>
            <a:ln w="15875">
              <a:noFill/>
              <a:prstDash val="sysDot"/>
            </a:ln>
          </p:spPr>
          <p:txBody>
            <a:bodyPr wrap="none" rtlCol="0">
              <a:spAutoFit/>
            </a:bodyPr>
            <a:lstStyle/>
            <a:p>
              <a:r>
                <a:rPr lang="ko-KR" altLang="en-US" sz="2400" b="1" dirty="0" smtClean="0">
                  <a:solidFill>
                    <a:schemeClr val="bg1"/>
                  </a:solidFill>
                  <a:latin typeface="HY강B" pitchFamily="18" charset="-127"/>
                  <a:ea typeface="HY강B" pitchFamily="18" charset="-127"/>
                </a:rPr>
                <a:t>재미있는 훌라후프</a:t>
              </a:r>
              <a:endParaRPr lang="en-US" altLang="ko-KR" sz="2400" b="1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pic>
        <p:nvPicPr>
          <p:cNvPr id="20" name="그림 19" descr="그림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628" y="2646271"/>
            <a:ext cx="4216058" cy="2779903"/>
          </a:xfrm>
          <a:prstGeom prst="roundRect">
            <a:avLst/>
          </a:prstGeom>
        </p:spPr>
      </p:pic>
      <p:pic>
        <p:nvPicPr>
          <p:cNvPr id="21" name="그림 20" descr="그림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2108" y="2646271"/>
            <a:ext cx="4176464" cy="2736304"/>
          </a:xfrm>
          <a:prstGeom prst="roundRect">
            <a:avLst/>
          </a:prstGeom>
        </p:spPr>
      </p:pic>
      <p:sp>
        <p:nvSpPr>
          <p:cNvPr id="12" name="직사각형 11"/>
          <p:cNvSpPr/>
          <p:nvPr/>
        </p:nvSpPr>
        <p:spPr>
          <a:xfrm rot="21222469">
            <a:off x="66943" y="296147"/>
            <a:ext cx="3144870" cy="534353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39700" dist="38100" dir="2700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 rot="21222469">
            <a:off x="236145" y="312703"/>
            <a:ext cx="2974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latin typeface="HY강B" pitchFamily="18" charset="-127"/>
                <a:ea typeface="HY강B" pitchFamily="18" charset="-127"/>
              </a:rPr>
              <a:t>기본 동작활동의 예</a:t>
            </a:r>
            <a:endParaRPr lang="ko-KR" altLang="en-US" sz="2400" b="1" dirty="0"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812887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36" name="Picture 12" descr="C:\Users\SAMSUNG\Desktop\ㄴㅇㄹㄴㅇ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1" y="1700808"/>
            <a:ext cx="3764851" cy="2292996"/>
          </a:xfrm>
          <a:prstGeom prst="rect">
            <a:avLst/>
          </a:prstGeom>
          <a:noFill/>
        </p:spPr>
      </p:pic>
      <p:pic>
        <p:nvPicPr>
          <p:cNvPr id="1037" name="Picture 13" descr="C:\Users\SAMSUNG\Desktop\소홀ㄷ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4065197"/>
            <a:ext cx="3764851" cy="2295856"/>
          </a:xfrm>
          <a:prstGeom prst="rect">
            <a:avLst/>
          </a:prstGeom>
          <a:noFill/>
        </p:spPr>
      </p:pic>
      <p:pic>
        <p:nvPicPr>
          <p:cNvPr id="1038" name="Picture 14" descr="C:\Users\SAMSUNG\Desktop\ㅁㅇㅎㅎ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700782"/>
            <a:ext cx="3764850" cy="2293417"/>
          </a:xfrm>
          <a:prstGeom prst="rect">
            <a:avLst/>
          </a:prstGeom>
          <a:noFill/>
        </p:spPr>
      </p:pic>
      <p:pic>
        <p:nvPicPr>
          <p:cNvPr id="1039" name="Picture 15" descr="C:\Users\SAMSUNG\Desktop\ㄷㄱㅎㄹ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4053322"/>
            <a:ext cx="3764851" cy="2305011"/>
          </a:xfrm>
          <a:prstGeom prst="rect">
            <a:avLst/>
          </a:prstGeom>
          <a:noFill/>
        </p:spPr>
      </p:pic>
      <p:grpSp>
        <p:nvGrpSpPr>
          <p:cNvPr id="50" name="그룹 49"/>
          <p:cNvGrpSpPr/>
          <p:nvPr/>
        </p:nvGrpSpPr>
        <p:grpSpPr>
          <a:xfrm>
            <a:off x="2771800" y="836712"/>
            <a:ext cx="3744416" cy="634425"/>
            <a:chOff x="212169" y="1112869"/>
            <a:chExt cx="3312368" cy="634425"/>
          </a:xfrm>
        </p:grpSpPr>
        <p:grpSp>
          <p:nvGrpSpPr>
            <p:cNvPr id="47" name="그룹 46"/>
            <p:cNvGrpSpPr/>
            <p:nvPr/>
          </p:nvGrpSpPr>
          <p:grpSpPr>
            <a:xfrm>
              <a:off x="212169" y="1112869"/>
              <a:ext cx="3312368" cy="634425"/>
              <a:chOff x="1924935" y="2828224"/>
              <a:chExt cx="1875292" cy="2518468"/>
            </a:xfrm>
            <a:effectLst>
              <a:reflection blurRad="6350" stA="52000" endA="300" endPos="35000" dir="5400000" sy="-100000" algn="bl" rotWithShape="0"/>
            </a:effectLst>
          </p:grpSpPr>
          <p:sp>
            <p:nvSpPr>
              <p:cNvPr id="48" name="갈매기형 수장 47"/>
              <p:cNvSpPr/>
              <p:nvPr/>
            </p:nvSpPr>
            <p:spPr>
              <a:xfrm>
                <a:off x="1924935" y="2828224"/>
                <a:ext cx="1875292" cy="2511152"/>
              </a:xfrm>
              <a:prstGeom prst="chevron">
                <a:avLst>
                  <a:gd name="adj" fmla="val 26853"/>
                </a:avLst>
              </a:prstGeom>
              <a:solidFill>
                <a:srgbClr val="36C4A2"/>
              </a:solidFill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 b="1">
                  <a:ln w="6350">
                    <a:solidFill>
                      <a:schemeClr val="accent5">
                        <a:lumMod val="75000"/>
                        <a:alpha val="0"/>
                      </a:schemeClr>
                    </a:solidFill>
                  </a:ln>
                  <a:latin typeface="HY강B" pitchFamily="18" charset="-127"/>
                  <a:ea typeface="HY강B" pitchFamily="18" charset="-127"/>
                  <a:cs typeface="Arial" pitchFamily="34" charset="0"/>
                </a:endParaRPr>
              </a:p>
            </p:txBody>
          </p:sp>
          <p:sp>
            <p:nvSpPr>
              <p:cNvPr id="49" name="오각형 10"/>
              <p:cNvSpPr/>
              <p:nvPr/>
            </p:nvSpPr>
            <p:spPr>
              <a:xfrm>
                <a:off x="2195737" y="2835540"/>
                <a:ext cx="1507247" cy="2511152"/>
              </a:xfrm>
              <a:custGeom>
                <a:avLst/>
                <a:gdLst>
                  <a:gd name="connsiteX0" fmla="*/ 0 w 1875292"/>
                  <a:gd name="connsiteY0" fmla="*/ 0 h 2511152"/>
                  <a:gd name="connsiteX1" fmla="*/ 1385878 w 1875292"/>
                  <a:gd name="connsiteY1" fmla="*/ 0 h 2511152"/>
                  <a:gd name="connsiteX2" fmla="*/ 1875292 w 1875292"/>
                  <a:gd name="connsiteY2" fmla="*/ 1255576 h 2511152"/>
                  <a:gd name="connsiteX3" fmla="*/ 1385878 w 1875292"/>
                  <a:gd name="connsiteY3" fmla="*/ 2511152 h 2511152"/>
                  <a:gd name="connsiteX4" fmla="*/ 0 w 1875292"/>
                  <a:gd name="connsiteY4" fmla="*/ 2511152 h 2511152"/>
                  <a:gd name="connsiteX5" fmla="*/ 0 w 1875292"/>
                  <a:gd name="connsiteY5" fmla="*/ 0 h 2511152"/>
                  <a:gd name="connsiteX0" fmla="*/ 0 w 1385878"/>
                  <a:gd name="connsiteY0" fmla="*/ 0 h 2511152"/>
                  <a:gd name="connsiteX1" fmla="*/ 1385878 w 1385878"/>
                  <a:gd name="connsiteY1" fmla="*/ 0 h 2511152"/>
                  <a:gd name="connsiteX2" fmla="*/ 1385878 w 1385878"/>
                  <a:gd name="connsiteY2" fmla="*/ 2511152 h 2511152"/>
                  <a:gd name="connsiteX3" fmla="*/ 0 w 1385878"/>
                  <a:gd name="connsiteY3" fmla="*/ 2511152 h 2511152"/>
                  <a:gd name="connsiteX4" fmla="*/ 0 w 1385878"/>
                  <a:gd name="connsiteY4" fmla="*/ 0 h 2511152"/>
                  <a:gd name="connsiteX0" fmla="*/ 0 w 1733756"/>
                  <a:gd name="connsiteY0" fmla="*/ 0 h 2511152"/>
                  <a:gd name="connsiteX1" fmla="*/ 1385878 w 1733756"/>
                  <a:gd name="connsiteY1" fmla="*/ 0 h 2511152"/>
                  <a:gd name="connsiteX2" fmla="*/ 1385878 w 1733756"/>
                  <a:gd name="connsiteY2" fmla="*/ 2511152 h 2511152"/>
                  <a:gd name="connsiteX3" fmla="*/ 0 w 1733756"/>
                  <a:gd name="connsiteY3" fmla="*/ 2511152 h 2511152"/>
                  <a:gd name="connsiteX4" fmla="*/ 0 w 1733756"/>
                  <a:gd name="connsiteY4" fmla="*/ 0 h 2511152"/>
                  <a:gd name="connsiteX0" fmla="*/ 0 w 1804100"/>
                  <a:gd name="connsiteY0" fmla="*/ 0 h 2511152"/>
                  <a:gd name="connsiteX1" fmla="*/ 1385878 w 1804100"/>
                  <a:gd name="connsiteY1" fmla="*/ 0 h 2511152"/>
                  <a:gd name="connsiteX2" fmla="*/ 1385878 w 1804100"/>
                  <a:gd name="connsiteY2" fmla="*/ 2511152 h 2511152"/>
                  <a:gd name="connsiteX3" fmla="*/ 0 w 1804100"/>
                  <a:gd name="connsiteY3" fmla="*/ 2511152 h 2511152"/>
                  <a:gd name="connsiteX4" fmla="*/ 0 w 1804100"/>
                  <a:gd name="connsiteY4" fmla="*/ 0 h 2511152"/>
                  <a:gd name="connsiteX0" fmla="*/ 0 w 1700054"/>
                  <a:gd name="connsiteY0" fmla="*/ 0 h 2511152"/>
                  <a:gd name="connsiteX1" fmla="*/ 1385878 w 1700054"/>
                  <a:gd name="connsiteY1" fmla="*/ 0 h 2511152"/>
                  <a:gd name="connsiteX2" fmla="*/ 998172 w 1700054"/>
                  <a:gd name="connsiteY2" fmla="*/ 2496521 h 2511152"/>
                  <a:gd name="connsiteX3" fmla="*/ 0 w 1700054"/>
                  <a:gd name="connsiteY3" fmla="*/ 2511152 h 2511152"/>
                  <a:gd name="connsiteX4" fmla="*/ 0 w 1700054"/>
                  <a:gd name="connsiteY4" fmla="*/ 0 h 2511152"/>
                  <a:gd name="connsiteX0" fmla="*/ 0 w 1720898"/>
                  <a:gd name="connsiteY0" fmla="*/ 0 h 2511152"/>
                  <a:gd name="connsiteX1" fmla="*/ 1385878 w 1720898"/>
                  <a:gd name="connsiteY1" fmla="*/ 0 h 2511152"/>
                  <a:gd name="connsiteX2" fmla="*/ 998172 w 1720898"/>
                  <a:gd name="connsiteY2" fmla="*/ 2496521 h 2511152"/>
                  <a:gd name="connsiteX3" fmla="*/ 0 w 1720898"/>
                  <a:gd name="connsiteY3" fmla="*/ 2511152 h 2511152"/>
                  <a:gd name="connsiteX4" fmla="*/ 0 w 1720898"/>
                  <a:gd name="connsiteY4" fmla="*/ 0 h 2511152"/>
                  <a:gd name="connsiteX0" fmla="*/ 0 w 2539717"/>
                  <a:gd name="connsiteY0" fmla="*/ 0 h 2511152"/>
                  <a:gd name="connsiteX1" fmla="*/ 2339327 w 2539717"/>
                  <a:gd name="connsiteY1" fmla="*/ 7315 h 2511152"/>
                  <a:gd name="connsiteX2" fmla="*/ 998172 w 2539717"/>
                  <a:gd name="connsiteY2" fmla="*/ 2496521 h 2511152"/>
                  <a:gd name="connsiteX3" fmla="*/ 0 w 2539717"/>
                  <a:gd name="connsiteY3" fmla="*/ 2511152 h 2511152"/>
                  <a:gd name="connsiteX4" fmla="*/ 0 w 2539717"/>
                  <a:gd name="connsiteY4" fmla="*/ 0 h 2511152"/>
                  <a:gd name="connsiteX0" fmla="*/ 0 w 2547975"/>
                  <a:gd name="connsiteY0" fmla="*/ 0 h 2511152"/>
                  <a:gd name="connsiteX1" fmla="*/ 2339327 w 2547975"/>
                  <a:gd name="connsiteY1" fmla="*/ 7315 h 2511152"/>
                  <a:gd name="connsiteX2" fmla="*/ 998172 w 2547975"/>
                  <a:gd name="connsiteY2" fmla="*/ 2496521 h 2511152"/>
                  <a:gd name="connsiteX3" fmla="*/ 0 w 2547975"/>
                  <a:gd name="connsiteY3" fmla="*/ 2511152 h 2511152"/>
                  <a:gd name="connsiteX4" fmla="*/ 0 w 2547975"/>
                  <a:gd name="connsiteY4" fmla="*/ 0 h 2511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7975" h="2511152">
                    <a:moveTo>
                      <a:pt x="0" y="0"/>
                    </a:moveTo>
                    <a:lnTo>
                      <a:pt x="2339327" y="7315"/>
                    </a:lnTo>
                    <a:cubicBezTo>
                      <a:pt x="3122054" y="1195496"/>
                      <a:pt x="1485494" y="2310522"/>
                      <a:pt x="998172" y="2496521"/>
                    </a:cubicBezTo>
                    <a:lnTo>
                      <a:pt x="0" y="25111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40000"/>
                      <a:lumOff val="60000"/>
                      <a:alpha val="22000"/>
                    </a:schemeClr>
                  </a:gs>
                  <a:gs pos="35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HY강B" pitchFamily="18" charset="-127"/>
                  <a:ea typeface="HY강B" pitchFamily="18" charset="-127"/>
                  <a:cs typeface="Arial" pitchFamily="34" charset="0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467544" y="1196752"/>
              <a:ext cx="2741357" cy="461665"/>
            </a:xfrm>
            <a:prstGeom prst="rect">
              <a:avLst/>
            </a:prstGeom>
            <a:noFill/>
            <a:ln w="15875">
              <a:noFill/>
              <a:prstDash val="sysDot"/>
            </a:ln>
          </p:spPr>
          <p:txBody>
            <a:bodyPr wrap="none" rtlCol="0">
              <a:spAutoFit/>
            </a:bodyPr>
            <a:lstStyle/>
            <a:p>
              <a:r>
                <a:rPr lang="ko-KR" altLang="en-US" sz="2400" b="1" dirty="0" smtClean="0">
                  <a:solidFill>
                    <a:schemeClr val="bg1"/>
                  </a:solidFill>
                  <a:latin typeface="HY강B" pitchFamily="18" charset="-127"/>
                  <a:ea typeface="HY강B" pitchFamily="18" charset="-127"/>
                </a:rPr>
                <a:t>고무줄을 이용한 활동</a:t>
              </a:r>
              <a:endParaRPr lang="en-US" altLang="ko-KR" sz="2400" b="1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sp>
        <p:nvSpPr>
          <p:cNvPr id="14" name="직사각형 13"/>
          <p:cNvSpPr/>
          <p:nvPr/>
        </p:nvSpPr>
        <p:spPr>
          <a:xfrm rot="21222469">
            <a:off x="66943" y="296147"/>
            <a:ext cx="3144870" cy="534353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39700" dist="38100" dir="2700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 rot="21222469">
            <a:off x="236145" y="312703"/>
            <a:ext cx="2974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latin typeface="HY강B" pitchFamily="18" charset="-127"/>
                <a:ea typeface="HY강B" pitchFamily="18" charset="-127"/>
              </a:rPr>
              <a:t>기본 동작활동의 예</a:t>
            </a:r>
            <a:endParaRPr lang="ko-KR" altLang="en-US" sz="2400" b="1" dirty="0"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812887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08520" y="0"/>
            <a:ext cx="9361040" cy="68853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00366" y="2996952"/>
            <a:ext cx="508184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강B" pitchFamily="18" charset="-127"/>
                <a:ea typeface="HY강B" pitchFamily="18" charset="-127"/>
              </a:rPr>
              <a:t>Thank You</a:t>
            </a:r>
            <a:endParaRPr lang="ko-KR" altLang="en-US" sz="8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754056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pic>
        <p:nvPicPr>
          <p:cNvPr id="17" name="_x89408680" descr="EMB000019a870e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031" y="1059742"/>
            <a:ext cx="3998882" cy="3110241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</p:pic>
      <p:sp>
        <p:nvSpPr>
          <p:cNvPr id="19" name="직사각형 18"/>
          <p:cNvSpPr/>
          <p:nvPr/>
        </p:nvSpPr>
        <p:spPr>
          <a:xfrm rot="21222469">
            <a:off x="228271" y="339724"/>
            <a:ext cx="2031795" cy="534353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39700" dist="38100" dir="2700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 rot="21222469">
            <a:off x="260248" y="365198"/>
            <a:ext cx="1973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latin typeface="HY강B" pitchFamily="18" charset="-127"/>
                <a:ea typeface="HY강B" pitchFamily="18" charset="-127"/>
              </a:rPr>
              <a:t>1) </a:t>
            </a:r>
            <a:r>
              <a:rPr lang="ko-KR" altLang="en-US" sz="2400" b="1" dirty="0" err="1" smtClean="0">
                <a:latin typeface="HY강B" pitchFamily="18" charset="-127"/>
                <a:ea typeface="HY강B" pitchFamily="18" charset="-127"/>
              </a:rPr>
              <a:t>비이동동작</a:t>
            </a:r>
            <a:endParaRPr lang="ko-KR" altLang="en-US" sz="2400" b="1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21" name="_x89408680" descr="EMB000019a870e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54927" y="1052736"/>
            <a:ext cx="3954449" cy="3110241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</p:pic>
      <p:sp>
        <p:nvSpPr>
          <p:cNvPr id="3" name="직사각형 2"/>
          <p:cNvSpPr/>
          <p:nvPr/>
        </p:nvSpPr>
        <p:spPr>
          <a:xfrm>
            <a:off x="433758" y="4257089"/>
            <a:ext cx="8386714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spcAft>
                <a:spcPts val="1200"/>
              </a:spcAft>
            </a:pPr>
            <a:r>
              <a:rPr lang="ko-KR" altLang="en-US" sz="2400" b="1" dirty="0">
                <a:solidFill>
                  <a:srgbClr val="CC3300"/>
                </a:solidFill>
                <a:latin typeface="HY강B" pitchFamily="18" charset="-127"/>
                <a:ea typeface="HY강B" pitchFamily="18" charset="-127"/>
              </a:rPr>
              <a:t>⑩ 균형 잡기</a:t>
            </a:r>
            <a:r>
              <a:rPr lang="en-US" altLang="ko-KR" sz="2400" b="1" dirty="0">
                <a:solidFill>
                  <a:srgbClr val="CC3300"/>
                </a:solidFill>
                <a:latin typeface="HY강B" pitchFamily="18" charset="-127"/>
                <a:ea typeface="HY강B" pitchFamily="18" charset="-127"/>
              </a:rPr>
              <a:t>(balance</a:t>
            </a:r>
            <a:r>
              <a:rPr lang="en-US" altLang="ko-KR" sz="2400" b="1" dirty="0" smtClean="0">
                <a:solidFill>
                  <a:srgbClr val="CC3300"/>
                </a:solidFill>
                <a:latin typeface="HY강B" pitchFamily="18" charset="-127"/>
                <a:ea typeface="HY강B" pitchFamily="18" charset="-127"/>
              </a:rPr>
              <a:t>)</a:t>
            </a:r>
            <a:endParaRPr lang="ko-KR" altLang="en-US" sz="2200" dirty="0">
              <a:latin typeface="HY강B" pitchFamily="18" charset="-127"/>
              <a:ea typeface="HY강B" pitchFamily="18" charset="-127"/>
            </a:endParaRPr>
          </a:p>
          <a:p>
            <a:pPr latinLnBrk="0">
              <a:spcAft>
                <a:spcPts val="1200"/>
              </a:spcAft>
              <a:buFont typeface="Arial" pitchFamily="34" charset="0"/>
              <a:buChar char="•"/>
            </a:pPr>
            <a:r>
              <a:rPr lang="ko-KR" altLang="en-US" sz="22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100" b="1" dirty="0" smtClean="0">
                <a:latin typeface="HY강B" pitchFamily="18" charset="-127"/>
                <a:ea typeface="HY강B" pitchFamily="18" charset="-127"/>
              </a:rPr>
              <a:t>한 발 </a:t>
            </a:r>
            <a:r>
              <a:rPr lang="ko-KR" altLang="en-US" sz="2100" b="1" dirty="0">
                <a:latin typeface="HY강B" pitchFamily="18" charset="-127"/>
                <a:ea typeface="HY강B" pitchFamily="18" charset="-127"/>
              </a:rPr>
              <a:t>또는 두 발로</a:t>
            </a:r>
            <a:r>
              <a:rPr lang="en-US" altLang="ko-KR" sz="2100" b="1" dirty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2100" b="1" dirty="0">
                <a:latin typeface="HY강B" pitchFamily="18" charset="-127"/>
                <a:ea typeface="HY강B" pitchFamily="18" charset="-127"/>
              </a:rPr>
              <a:t>두 손으로</a:t>
            </a:r>
            <a:r>
              <a:rPr lang="en-US" altLang="ko-KR" sz="2100" b="1" dirty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2100" b="1" dirty="0">
                <a:latin typeface="HY강B" pitchFamily="18" charset="-127"/>
                <a:ea typeface="HY강B" pitchFamily="18" charset="-127"/>
              </a:rPr>
              <a:t>또는 머리와 두 팔로 균형을 </a:t>
            </a:r>
            <a:r>
              <a:rPr lang="ko-KR" altLang="en-US" sz="2100" b="1" dirty="0" smtClean="0">
                <a:latin typeface="HY강B" pitchFamily="18" charset="-127"/>
                <a:ea typeface="HY강B" pitchFamily="18" charset="-127"/>
              </a:rPr>
              <a:t>유지</a:t>
            </a:r>
            <a:endParaRPr lang="en-US" altLang="ko-KR" sz="2100" b="1" dirty="0" smtClean="0">
              <a:latin typeface="HY강B" pitchFamily="18" charset="-127"/>
              <a:ea typeface="HY강B" pitchFamily="18" charset="-127"/>
            </a:endParaRPr>
          </a:p>
          <a:p>
            <a:pPr latinLnBrk="0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ko-KR" sz="2100" b="1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100" b="1" dirty="0" smtClean="0">
                <a:latin typeface="HY강B" pitchFamily="18" charset="-127"/>
                <a:ea typeface="HY강B" pitchFamily="18" charset="-127"/>
              </a:rPr>
              <a:t>정적 균형</a:t>
            </a:r>
            <a:r>
              <a:rPr lang="en-US" altLang="ko-KR" sz="2100" b="1" dirty="0" smtClean="0"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2100" b="1" dirty="0" smtClean="0">
                <a:latin typeface="HY강B" pitchFamily="18" charset="-127"/>
                <a:ea typeface="HY강B" pitchFamily="18" charset="-127"/>
              </a:rPr>
              <a:t>한 발로 서 있기처럼 정지된 상태에서 균형 잡는 것</a:t>
            </a:r>
            <a:endParaRPr lang="en-US" altLang="ko-KR" sz="2100" b="1" dirty="0">
              <a:latin typeface="HY강B" pitchFamily="18" charset="-127"/>
              <a:ea typeface="HY강B" pitchFamily="18" charset="-127"/>
            </a:endParaRPr>
          </a:p>
          <a:p>
            <a:pPr latinLnBrk="0">
              <a:spcAft>
                <a:spcPts val="1200"/>
              </a:spcAft>
              <a:buFont typeface="Arial" pitchFamily="34" charset="0"/>
              <a:buChar char="•"/>
            </a:pPr>
            <a:r>
              <a:rPr lang="ko-KR" altLang="en-US" sz="2100" b="1" dirty="0" smtClean="0">
                <a:latin typeface="HY강B" pitchFamily="18" charset="-127"/>
                <a:ea typeface="HY강B" pitchFamily="18" charset="-127"/>
              </a:rPr>
              <a:t> 역동적 </a:t>
            </a:r>
            <a:r>
              <a:rPr lang="ko-KR" altLang="en-US" sz="2100" b="1" dirty="0">
                <a:latin typeface="HY강B" pitchFamily="18" charset="-127"/>
                <a:ea typeface="HY강B" pitchFamily="18" charset="-127"/>
              </a:rPr>
              <a:t>균형</a:t>
            </a:r>
            <a:r>
              <a:rPr lang="en-US" altLang="ko-KR" sz="2100" b="1" dirty="0"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2100" b="1" dirty="0">
                <a:latin typeface="HY강B" pitchFamily="18" charset="-127"/>
                <a:ea typeface="HY강B" pitchFamily="18" charset="-127"/>
              </a:rPr>
              <a:t>평균대 위로 걸어가기와 같이 움직이면서 </a:t>
            </a:r>
            <a:r>
              <a:rPr lang="ko-KR" altLang="en-US" sz="2100" b="1" dirty="0" smtClean="0">
                <a:latin typeface="HY강B" pitchFamily="18" charset="-127"/>
                <a:ea typeface="HY강B" pitchFamily="18" charset="-127"/>
              </a:rPr>
              <a:t>균형 잡는 것</a:t>
            </a:r>
            <a:endParaRPr lang="en-US" altLang="ko-KR" sz="2100" b="1" dirty="0" smtClean="0"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812887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 rot="21222469">
            <a:off x="228271" y="339724"/>
            <a:ext cx="2031795" cy="534353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39700" dist="38100" dir="2700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 rot="21222469">
            <a:off x="384480" y="365198"/>
            <a:ext cx="1725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latin typeface="HY강B" pitchFamily="18" charset="-127"/>
                <a:ea typeface="HY강B" pitchFamily="18" charset="-127"/>
              </a:rPr>
              <a:t>2) </a:t>
            </a:r>
            <a:r>
              <a:rPr lang="ko-KR" altLang="en-US" sz="2400" b="1" dirty="0" smtClean="0">
                <a:latin typeface="HY강B" pitchFamily="18" charset="-127"/>
                <a:ea typeface="HY강B" pitchFamily="18" charset="-127"/>
              </a:rPr>
              <a:t>이동동작</a:t>
            </a:r>
            <a:endParaRPr lang="ko-KR" altLang="en-US" sz="2400" b="1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1115616" y="1891742"/>
            <a:ext cx="7200800" cy="3853248"/>
          </a:xfrm>
          <a:prstGeom prst="roundRect">
            <a:avLst>
              <a:gd name="adj" fmla="val 4253"/>
            </a:avLst>
          </a:prstGeom>
          <a:solidFill>
            <a:srgbClr val="F3A903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209234" y="2002241"/>
            <a:ext cx="6999839" cy="3659008"/>
          </a:xfrm>
          <a:prstGeom prst="roundRect">
            <a:avLst>
              <a:gd name="adj" fmla="val 4253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75657" y="2636912"/>
            <a:ext cx="6696743" cy="2308324"/>
          </a:xfrm>
          <a:prstGeom prst="rect">
            <a:avLst/>
          </a:prstGeom>
          <a:noFill/>
        </p:spPr>
        <p:txBody>
          <a:bodyPr wrap="square" numCol="2" rtlCol="0" anchor="ctr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강B" pitchFamily="18" charset="-127"/>
                <a:ea typeface="HY강B" pitchFamily="18" charset="-127"/>
              </a:rPr>
              <a:t> 걷기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강B" pitchFamily="18" charset="-127"/>
                <a:ea typeface="HY강B" pitchFamily="18" charset="-127"/>
              </a:rPr>
              <a:t>(walk)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강B" pitchFamily="18" charset="-127"/>
                <a:ea typeface="HY강B" pitchFamily="18" charset="-127"/>
              </a:rPr>
              <a:t> 달리기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강B" pitchFamily="18" charset="-127"/>
                <a:ea typeface="HY강B" pitchFamily="18" charset="-127"/>
              </a:rPr>
              <a:t>(run)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강B" pitchFamily="18" charset="-127"/>
                <a:ea typeface="HY강B" pitchFamily="18" charset="-127"/>
              </a:rPr>
              <a:t> 점프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강B" pitchFamily="18" charset="-127"/>
                <a:ea typeface="HY강B" pitchFamily="18" charset="-127"/>
              </a:rPr>
              <a:t>(jump)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Y강B" pitchFamily="18" charset="-127"/>
                <a:ea typeface="HY강B" pitchFamily="18" charset="-127"/>
              </a:rPr>
              <a:t>홉핑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강B" pitchFamily="18" charset="-127"/>
                <a:ea typeface="HY강B" pitchFamily="18" charset="-127"/>
              </a:rPr>
              <a:t>(hopping)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Y강B" pitchFamily="18" charset="-127"/>
                <a:ea typeface="HY강B" pitchFamily="18" charset="-127"/>
              </a:rPr>
              <a:t>말뛰기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강B" pitchFamily="18" charset="-127"/>
                <a:ea typeface="HY강B" pitchFamily="18" charset="-127"/>
              </a:rPr>
              <a:t>(galloping)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강B" pitchFamily="18" charset="-127"/>
                <a:ea typeface="HY강B" pitchFamily="18" charset="-127"/>
              </a:rPr>
              <a:t>미끄러지기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강B" pitchFamily="18" charset="-127"/>
                <a:ea typeface="HY강B" pitchFamily="18" charset="-127"/>
              </a:rPr>
              <a:t>(sliding)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강B" pitchFamily="18" charset="-127"/>
                <a:ea typeface="HY강B" pitchFamily="18" charset="-127"/>
              </a:rPr>
              <a:t> 뛰어넘기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강B" pitchFamily="18" charset="-127"/>
                <a:ea typeface="HY강B" pitchFamily="18" charset="-127"/>
              </a:rPr>
              <a:t>(leaping)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Y강B" pitchFamily="18" charset="-127"/>
                <a:ea typeface="HY강B" pitchFamily="18" charset="-127"/>
              </a:rPr>
              <a:t>스킵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강B" pitchFamily="18" charset="-127"/>
                <a:ea typeface="HY강B" pitchFamily="18" charset="-127"/>
              </a:rPr>
              <a:t>(skip)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latin typeface="HY강B" pitchFamily="18" charset="-127"/>
              <a:ea typeface="HY강B" pitchFamily="18" charset="-127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1259632" y="1268760"/>
            <a:ext cx="2376264" cy="634424"/>
            <a:chOff x="1924935" y="2828226"/>
            <a:chExt cx="1875292" cy="2518466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25" name="갈매기형 수장 24"/>
            <p:cNvSpPr/>
            <p:nvPr/>
          </p:nvSpPr>
          <p:spPr>
            <a:xfrm>
              <a:off x="1924935" y="2828226"/>
              <a:ext cx="1875292" cy="2511152"/>
            </a:xfrm>
            <a:prstGeom prst="chevron">
              <a:avLst>
                <a:gd name="adj" fmla="val 26853"/>
              </a:avLst>
            </a:prstGeom>
            <a:solidFill>
              <a:srgbClr val="F3A903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 w="6350">
                  <a:solidFill>
                    <a:schemeClr val="accent5">
                      <a:lumMod val="75000"/>
                      <a:alpha val="0"/>
                    </a:schemeClr>
                  </a:solidFill>
                </a:ln>
                <a:latin typeface="HY강B" pitchFamily="18" charset="-127"/>
                <a:ea typeface="HY강B" pitchFamily="18" charset="-127"/>
                <a:cs typeface="Arial" pitchFamily="34" charset="0"/>
              </a:endParaRPr>
            </a:p>
          </p:txBody>
        </p:sp>
        <p:sp>
          <p:nvSpPr>
            <p:cNvPr id="26" name="오각형 10"/>
            <p:cNvSpPr/>
            <p:nvPr/>
          </p:nvSpPr>
          <p:spPr>
            <a:xfrm>
              <a:off x="2195737" y="2835540"/>
              <a:ext cx="1507247" cy="2511152"/>
            </a:xfrm>
            <a:custGeom>
              <a:avLst/>
              <a:gdLst>
                <a:gd name="connsiteX0" fmla="*/ 0 w 1875292"/>
                <a:gd name="connsiteY0" fmla="*/ 0 h 2511152"/>
                <a:gd name="connsiteX1" fmla="*/ 1385878 w 1875292"/>
                <a:gd name="connsiteY1" fmla="*/ 0 h 2511152"/>
                <a:gd name="connsiteX2" fmla="*/ 1875292 w 1875292"/>
                <a:gd name="connsiteY2" fmla="*/ 1255576 h 2511152"/>
                <a:gd name="connsiteX3" fmla="*/ 1385878 w 1875292"/>
                <a:gd name="connsiteY3" fmla="*/ 2511152 h 2511152"/>
                <a:gd name="connsiteX4" fmla="*/ 0 w 1875292"/>
                <a:gd name="connsiteY4" fmla="*/ 2511152 h 2511152"/>
                <a:gd name="connsiteX5" fmla="*/ 0 w 1875292"/>
                <a:gd name="connsiteY5" fmla="*/ 0 h 2511152"/>
                <a:gd name="connsiteX0" fmla="*/ 0 w 1385878"/>
                <a:gd name="connsiteY0" fmla="*/ 0 h 2511152"/>
                <a:gd name="connsiteX1" fmla="*/ 1385878 w 1385878"/>
                <a:gd name="connsiteY1" fmla="*/ 0 h 2511152"/>
                <a:gd name="connsiteX2" fmla="*/ 1385878 w 1385878"/>
                <a:gd name="connsiteY2" fmla="*/ 2511152 h 2511152"/>
                <a:gd name="connsiteX3" fmla="*/ 0 w 1385878"/>
                <a:gd name="connsiteY3" fmla="*/ 2511152 h 2511152"/>
                <a:gd name="connsiteX4" fmla="*/ 0 w 1385878"/>
                <a:gd name="connsiteY4" fmla="*/ 0 h 2511152"/>
                <a:gd name="connsiteX0" fmla="*/ 0 w 1733756"/>
                <a:gd name="connsiteY0" fmla="*/ 0 h 2511152"/>
                <a:gd name="connsiteX1" fmla="*/ 1385878 w 1733756"/>
                <a:gd name="connsiteY1" fmla="*/ 0 h 2511152"/>
                <a:gd name="connsiteX2" fmla="*/ 1385878 w 1733756"/>
                <a:gd name="connsiteY2" fmla="*/ 2511152 h 2511152"/>
                <a:gd name="connsiteX3" fmla="*/ 0 w 1733756"/>
                <a:gd name="connsiteY3" fmla="*/ 2511152 h 2511152"/>
                <a:gd name="connsiteX4" fmla="*/ 0 w 1733756"/>
                <a:gd name="connsiteY4" fmla="*/ 0 h 2511152"/>
                <a:gd name="connsiteX0" fmla="*/ 0 w 1804100"/>
                <a:gd name="connsiteY0" fmla="*/ 0 h 2511152"/>
                <a:gd name="connsiteX1" fmla="*/ 1385878 w 1804100"/>
                <a:gd name="connsiteY1" fmla="*/ 0 h 2511152"/>
                <a:gd name="connsiteX2" fmla="*/ 1385878 w 1804100"/>
                <a:gd name="connsiteY2" fmla="*/ 2511152 h 2511152"/>
                <a:gd name="connsiteX3" fmla="*/ 0 w 1804100"/>
                <a:gd name="connsiteY3" fmla="*/ 2511152 h 2511152"/>
                <a:gd name="connsiteX4" fmla="*/ 0 w 1804100"/>
                <a:gd name="connsiteY4" fmla="*/ 0 h 2511152"/>
                <a:gd name="connsiteX0" fmla="*/ 0 w 1700054"/>
                <a:gd name="connsiteY0" fmla="*/ 0 h 2511152"/>
                <a:gd name="connsiteX1" fmla="*/ 1385878 w 1700054"/>
                <a:gd name="connsiteY1" fmla="*/ 0 h 2511152"/>
                <a:gd name="connsiteX2" fmla="*/ 998172 w 1700054"/>
                <a:gd name="connsiteY2" fmla="*/ 2496521 h 2511152"/>
                <a:gd name="connsiteX3" fmla="*/ 0 w 1700054"/>
                <a:gd name="connsiteY3" fmla="*/ 2511152 h 2511152"/>
                <a:gd name="connsiteX4" fmla="*/ 0 w 1700054"/>
                <a:gd name="connsiteY4" fmla="*/ 0 h 2511152"/>
                <a:gd name="connsiteX0" fmla="*/ 0 w 1720898"/>
                <a:gd name="connsiteY0" fmla="*/ 0 h 2511152"/>
                <a:gd name="connsiteX1" fmla="*/ 1385878 w 1720898"/>
                <a:gd name="connsiteY1" fmla="*/ 0 h 2511152"/>
                <a:gd name="connsiteX2" fmla="*/ 998172 w 1720898"/>
                <a:gd name="connsiteY2" fmla="*/ 2496521 h 2511152"/>
                <a:gd name="connsiteX3" fmla="*/ 0 w 1720898"/>
                <a:gd name="connsiteY3" fmla="*/ 2511152 h 2511152"/>
                <a:gd name="connsiteX4" fmla="*/ 0 w 1720898"/>
                <a:gd name="connsiteY4" fmla="*/ 0 h 2511152"/>
                <a:gd name="connsiteX0" fmla="*/ 0 w 2539717"/>
                <a:gd name="connsiteY0" fmla="*/ 0 h 2511152"/>
                <a:gd name="connsiteX1" fmla="*/ 2339327 w 2539717"/>
                <a:gd name="connsiteY1" fmla="*/ 7315 h 2511152"/>
                <a:gd name="connsiteX2" fmla="*/ 998172 w 2539717"/>
                <a:gd name="connsiteY2" fmla="*/ 2496521 h 2511152"/>
                <a:gd name="connsiteX3" fmla="*/ 0 w 2539717"/>
                <a:gd name="connsiteY3" fmla="*/ 2511152 h 2511152"/>
                <a:gd name="connsiteX4" fmla="*/ 0 w 2539717"/>
                <a:gd name="connsiteY4" fmla="*/ 0 h 2511152"/>
                <a:gd name="connsiteX0" fmla="*/ 0 w 2547975"/>
                <a:gd name="connsiteY0" fmla="*/ 0 h 2511152"/>
                <a:gd name="connsiteX1" fmla="*/ 2339327 w 2547975"/>
                <a:gd name="connsiteY1" fmla="*/ 7315 h 2511152"/>
                <a:gd name="connsiteX2" fmla="*/ 998172 w 2547975"/>
                <a:gd name="connsiteY2" fmla="*/ 2496521 h 2511152"/>
                <a:gd name="connsiteX3" fmla="*/ 0 w 2547975"/>
                <a:gd name="connsiteY3" fmla="*/ 2511152 h 2511152"/>
                <a:gd name="connsiteX4" fmla="*/ 0 w 2547975"/>
                <a:gd name="connsiteY4" fmla="*/ 0 h 25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975" h="2511152">
                  <a:moveTo>
                    <a:pt x="0" y="0"/>
                  </a:moveTo>
                  <a:lnTo>
                    <a:pt x="2339327" y="7315"/>
                  </a:lnTo>
                  <a:cubicBezTo>
                    <a:pt x="3122054" y="1195496"/>
                    <a:pt x="1485494" y="2310522"/>
                    <a:pt x="998172" y="2496521"/>
                  </a:cubicBezTo>
                  <a:lnTo>
                    <a:pt x="0" y="25111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40000"/>
                    <a:lumOff val="60000"/>
                    <a:alpha val="22000"/>
                  </a:schemeClr>
                </a:gs>
                <a:gs pos="35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solidFill>
                    <a:srgbClr val="4F81BD">
                      <a:alpha val="0"/>
                    </a:srgbClr>
                  </a:solidFill>
                </a:ln>
                <a:latin typeface="HY강B" pitchFamily="18" charset="-127"/>
                <a:ea typeface="HY강B" pitchFamily="18" charset="-127"/>
                <a:cs typeface="Arial" pitchFamily="34" charset="0"/>
              </a:endParaRPr>
            </a:p>
          </p:txBody>
        </p:sp>
      </p:grpSp>
      <p:sp>
        <p:nvSpPr>
          <p:cNvPr id="27" name="직사각형 26"/>
          <p:cNvSpPr/>
          <p:nvPr/>
        </p:nvSpPr>
        <p:spPr bwMode="gray">
          <a:xfrm>
            <a:off x="1801441" y="1412776"/>
            <a:ext cx="1205458" cy="369332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/>
          <a:p>
            <a:pPr algn="ctr" latinLnBrk="0">
              <a:defRPr/>
            </a:pPr>
            <a:r>
              <a:rPr lang="ko-KR" altLang="en-US" sz="2400" b="1" kern="0" dirty="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bg1"/>
                </a:solidFill>
                <a:effectLst/>
                <a:latin typeface="HY강B" pitchFamily="18" charset="-127"/>
                <a:ea typeface="HY강B" pitchFamily="18" charset="-127"/>
                <a:cs typeface="Arial" pitchFamily="34" charset="0"/>
              </a:rPr>
              <a:t>이동</a:t>
            </a:r>
            <a:r>
              <a:rPr lang="ko-KR" altLang="en-US" sz="2400" b="1" kern="0" dirty="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bg1"/>
                </a:solidFill>
                <a:latin typeface="HY강B" pitchFamily="18" charset="-127"/>
                <a:ea typeface="HY강B" pitchFamily="18" charset="-127"/>
                <a:cs typeface="Arial" pitchFamily="34" charset="0"/>
              </a:rPr>
              <a:t>동작</a:t>
            </a:r>
            <a:endParaRPr lang="en-US" altLang="ko-KR" sz="2400" b="1" kern="0" dirty="0">
              <a:ln>
                <a:solidFill>
                  <a:srgbClr val="4F81BD">
                    <a:alpha val="0"/>
                  </a:srgbClr>
                </a:solidFill>
              </a:ln>
              <a:solidFill>
                <a:schemeClr val="bg1"/>
              </a:solidFill>
              <a:effectLst/>
              <a:latin typeface="HY강B" pitchFamily="18" charset="-127"/>
              <a:ea typeface="HY강B" pitchFamily="18" charset="-127"/>
              <a:cs typeface="Arial" pitchFamily="34" charset="0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3744416" y="140348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강B" pitchFamily="18" charset="-127"/>
                <a:ea typeface="HY강B" pitchFamily="18" charset="-127"/>
              </a:rPr>
              <a:t>공간에서 신체의 위치를 바꾸는 동작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812887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_x89408440" descr="EMB000019a870e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771800" y="540440"/>
            <a:ext cx="4320480" cy="3464624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</p:pic>
      <p:sp>
        <p:nvSpPr>
          <p:cNvPr id="12" name="직사각형 11"/>
          <p:cNvSpPr/>
          <p:nvPr/>
        </p:nvSpPr>
        <p:spPr>
          <a:xfrm>
            <a:off x="611560" y="4073004"/>
            <a:ext cx="82089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/>
            <a:r>
              <a:rPr lang="ko-KR" altLang="en-US" sz="2400" b="1" dirty="0" smtClean="0">
                <a:solidFill>
                  <a:srgbClr val="EE7700"/>
                </a:solidFill>
                <a:latin typeface="HY강B" pitchFamily="18" charset="-127"/>
                <a:ea typeface="HY강B" pitchFamily="18" charset="-127"/>
              </a:rPr>
              <a:t>① 걷기 </a:t>
            </a:r>
            <a:r>
              <a:rPr lang="en-US" altLang="ko-KR" sz="2400" b="1" dirty="0" smtClean="0">
                <a:solidFill>
                  <a:srgbClr val="EE7700"/>
                </a:solidFill>
                <a:latin typeface="HY강B" pitchFamily="18" charset="-127"/>
                <a:ea typeface="HY강B" pitchFamily="18" charset="-127"/>
              </a:rPr>
              <a:t>(walk)</a:t>
            </a:r>
          </a:p>
          <a:p>
            <a:pPr latinLnBrk="0"/>
            <a:endParaRPr lang="ko-KR" altLang="en-US" sz="1000" dirty="0" smtClean="0">
              <a:latin typeface="HY강B" pitchFamily="18" charset="-127"/>
              <a:ea typeface="HY강B" pitchFamily="18" charset="-127"/>
            </a:endParaRPr>
          </a:p>
          <a:p>
            <a:pPr latinLnBrk="0">
              <a:buFont typeface="Arial" pitchFamily="34" charset="0"/>
              <a:buChar char="•"/>
            </a:pPr>
            <a:r>
              <a:rPr lang="ko-KR" altLang="en-US" sz="205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200" b="1" dirty="0" smtClean="0">
                <a:latin typeface="HY강B" pitchFamily="18" charset="-127"/>
                <a:ea typeface="HY강B" pitchFamily="18" charset="-127"/>
              </a:rPr>
              <a:t>발끝과 뒤꿈치에 무게를 옮김으로써</a:t>
            </a:r>
            <a:r>
              <a:rPr lang="en-US" altLang="ko-KR" sz="2200" b="1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2200" b="1" dirty="0" smtClean="0">
                <a:latin typeface="HY강B" pitchFamily="18" charset="-127"/>
                <a:ea typeface="HY강B" pitchFamily="18" charset="-127"/>
              </a:rPr>
              <a:t>공간 속으로 자신의 </a:t>
            </a:r>
            <a:endParaRPr lang="en-US" altLang="ko-KR" sz="2200" b="1" dirty="0" smtClean="0">
              <a:latin typeface="HY강B" pitchFamily="18" charset="-127"/>
              <a:ea typeface="HY강B" pitchFamily="18" charset="-127"/>
            </a:endParaRPr>
          </a:p>
          <a:p>
            <a:pPr latinLnBrk="0"/>
            <a:r>
              <a:rPr lang="en-US" altLang="ko-KR" sz="2200" b="1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ko-KR" altLang="en-US" sz="2200" b="1" dirty="0" smtClean="0">
                <a:latin typeface="HY강B" pitchFamily="18" charset="-127"/>
                <a:ea typeface="HY강B" pitchFamily="18" charset="-127"/>
              </a:rPr>
              <a:t>신체를 옮기는 동작</a:t>
            </a:r>
            <a:endParaRPr lang="en-US" altLang="ko-KR" sz="2200" b="1" dirty="0" smtClean="0">
              <a:latin typeface="HY강B" pitchFamily="18" charset="-127"/>
              <a:ea typeface="HY강B" pitchFamily="18" charset="-127"/>
            </a:endParaRPr>
          </a:p>
          <a:p>
            <a:pPr latinLnBrk="0"/>
            <a:endParaRPr lang="en-US" altLang="ko-KR" sz="1000" b="1" dirty="0" smtClean="0">
              <a:latin typeface="HY강B" pitchFamily="18" charset="-127"/>
              <a:ea typeface="HY강B" pitchFamily="18" charset="-127"/>
            </a:endParaRPr>
          </a:p>
          <a:p>
            <a:pPr latinLnBrk="0">
              <a:buFont typeface="Arial" pitchFamily="34" charset="0"/>
              <a:buChar char="•"/>
            </a:pPr>
            <a:r>
              <a:rPr lang="ko-KR" altLang="en-US" sz="2200" b="1" dirty="0" smtClean="0">
                <a:latin typeface="HY강B" pitchFamily="18" charset="-127"/>
                <a:ea typeface="HY강B" pitchFamily="18" charset="-127"/>
              </a:rPr>
              <a:t> 시선은 앞을 주시하고 발이 일직선이 되게</a:t>
            </a:r>
            <a:r>
              <a:rPr lang="en-US" altLang="ko-KR" sz="2200" b="1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200" b="1" dirty="0" smtClean="0">
                <a:latin typeface="HY강B" pitchFamily="18" charset="-127"/>
                <a:ea typeface="HY강B" pitchFamily="18" charset="-127"/>
              </a:rPr>
              <a:t>내딛고</a:t>
            </a:r>
            <a:r>
              <a:rPr lang="en-US" altLang="ko-KR" sz="2200" b="1" dirty="0" smtClean="0">
                <a:latin typeface="HY강B" pitchFamily="18" charset="-127"/>
                <a:ea typeface="HY강B" pitchFamily="18" charset="-127"/>
              </a:rPr>
              <a:t>,</a:t>
            </a:r>
            <a:r>
              <a:rPr lang="ko-KR" altLang="en-US" sz="2200" b="1" dirty="0" smtClean="0">
                <a:latin typeface="HY강B" pitchFamily="18" charset="-127"/>
                <a:ea typeface="HY강B" pitchFamily="18" charset="-127"/>
              </a:rPr>
              <a:t> 팔은 </a:t>
            </a:r>
            <a:endParaRPr lang="en-US" altLang="ko-KR" sz="2200" b="1" dirty="0" smtClean="0">
              <a:latin typeface="HY강B" pitchFamily="18" charset="-127"/>
              <a:ea typeface="HY강B" pitchFamily="18" charset="-127"/>
            </a:endParaRPr>
          </a:p>
          <a:p>
            <a:pPr latinLnBrk="0"/>
            <a:r>
              <a:rPr lang="en-US" altLang="ko-KR" sz="2200" b="1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ko-KR" altLang="en-US" sz="2200" b="1" dirty="0" smtClean="0">
                <a:latin typeface="HY강B" pitchFamily="18" charset="-127"/>
                <a:ea typeface="HY강B" pitchFamily="18" charset="-127"/>
              </a:rPr>
              <a:t>자연스럽게 움직이며 걷도록 지도</a:t>
            </a:r>
            <a:endParaRPr lang="en-US" altLang="ko-KR" sz="2200" b="1" dirty="0" smtClean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 rot="21222469">
            <a:off x="228271" y="339724"/>
            <a:ext cx="2031795" cy="534353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39700" dist="38100" dir="2700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 rot="21222469">
            <a:off x="384480" y="365198"/>
            <a:ext cx="1725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latin typeface="HY강B" pitchFamily="18" charset="-127"/>
                <a:ea typeface="HY강B" pitchFamily="18" charset="-127"/>
              </a:rPr>
              <a:t>2) </a:t>
            </a:r>
            <a:r>
              <a:rPr lang="ko-KR" altLang="en-US" sz="2400" b="1" dirty="0" smtClean="0">
                <a:latin typeface="HY강B" pitchFamily="18" charset="-127"/>
                <a:ea typeface="HY강B" pitchFamily="18" charset="-127"/>
              </a:rPr>
              <a:t>이동동작</a:t>
            </a:r>
            <a:endParaRPr lang="ko-KR" altLang="en-US" sz="2400" b="1" dirty="0"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812887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_x89408680" descr="EMB000019a870e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699792" y="485579"/>
            <a:ext cx="4248472" cy="3519485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</p:pic>
      <p:sp>
        <p:nvSpPr>
          <p:cNvPr id="13" name="직사각형 12"/>
          <p:cNvSpPr/>
          <p:nvPr/>
        </p:nvSpPr>
        <p:spPr>
          <a:xfrm>
            <a:off x="611560" y="4005064"/>
            <a:ext cx="784887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/>
            <a:r>
              <a:rPr lang="ko-KR" altLang="en-US" sz="2400" b="1" dirty="0" smtClean="0">
                <a:solidFill>
                  <a:srgbClr val="EE7700"/>
                </a:solidFill>
                <a:latin typeface="HY강B" pitchFamily="18" charset="-127"/>
                <a:ea typeface="HY강B" pitchFamily="18" charset="-127"/>
              </a:rPr>
              <a:t>② 달리기 </a:t>
            </a:r>
            <a:r>
              <a:rPr lang="en-US" altLang="ko-KR" sz="2400" b="1" dirty="0" smtClean="0">
                <a:solidFill>
                  <a:srgbClr val="EE7700"/>
                </a:solidFill>
                <a:latin typeface="HY강B" pitchFamily="18" charset="-127"/>
                <a:ea typeface="HY강B" pitchFamily="18" charset="-127"/>
              </a:rPr>
              <a:t>(run)</a:t>
            </a:r>
          </a:p>
          <a:p>
            <a:pPr latinLnBrk="0"/>
            <a:endParaRPr lang="ko-KR" altLang="en-US" sz="2000" dirty="0" smtClean="0">
              <a:latin typeface="HY강B" pitchFamily="18" charset="-127"/>
              <a:ea typeface="HY강B" pitchFamily="18" charset="-127"/>
            </a:endParaRPr>
          </a:p>
          <a:p>
            <a:pPr latinLnBrk="0">
              <a:buFont typeface="Arial" pitchFamily="34" charset="0"/>
              <a:buChar char="•"/>
            </a:pPr>
            <a:r>
              <a:rPr lang="ko-KR" altLang="en-US" sz="2200" b="1" dirty="0" smtClean="0">
                <a:latin typeface="HY강B" pitchFamily="18" charset="-127"/>
                <a:ea typeface="HY강B" pitchFamily="18" charset="-127"/>
              </a:rPr>
              <a:t> 몸을 순간적으로 공중에 뜨게 하며 몸의 무게를 한발에서 </a:t>
            </a:r>
            <a:endParaRPr lang="en-US" altLang="ko-KR" sz="2200" b="1" dirty="0" smtClean="0">
              <a:latin typeface="HY강B" pitchFamily="18" charset="-127"/>
              <a:ea typeface="HY강B" pitchFamily="18" charset="-127"/>
            </a:endParaRPr>
          </a:p>
          <a:p>
            <a:pPr latinLnBrk="0"/>
            <a:r>
              <a:rPr lang="en-US" altLang="ko-KR" sz="2200" b="1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ko-KR" altLang="en-US" sz="2200" b="1" dirty="0" smtClean="0">
                <a:latin typeface="HY강B" pitchFamily="18" charset="-127"/>
                <a:ea typeface="HY강B" pitchFamily="18" charset="-127"/>
              </a:rPr>
              <a:t>다른 발로 옮기는 동작</a:t>
            </a:r>
            <a:endParaRPr lang="en-US" altLang="ko-KR" sz="2200" b="1" dirty="0" smtClean="0">
              <a:latin typeface="HY강B" pitchFamily="18" charset="-127"/>
              <a:ea typeface="HY강B" pitchFamily="18" charset="-127"/>
            </a:endParaRPr>
          </a:p>
          <a:p>
            <a:pPr latinLnBrk="0">
              <a:buFont typeface="Arial" pitchFamily="34" charset="0"/>
              <a:buChar char="•"/>
            </a:pPr>
            <a:endParaRPr lang="en-US" altLang="ko-KR" sz="2200" b="1" dirty="0" smtClean="0">
              <a:latin typeface="HY강B" pitchFamily="18" charset="-127"/>
              <a:ea typeface="HY강B" pitchFamily="18" charset="-127"/>
            </a:endParaRPr>
          </a:p>
          <a:p>
            <a:pPr latinLnBrk="0">
              <a:buFont typeface="Arial" pitchFamily="34" charset="0"/>
              <a:buChar char="•"/>
            </a:pPr>
            <a:r>
              <a:rPr lang="ko-KR" altLang="en-US" sz="2200" b="1" dirty="0" smtClean="0">
                <a:latin typeface="HY강B" pitchFamily="18" charset="-127"/>
                <a:ea typeface="HY강B" pitchFamily="18" charset="-127"/>
              </a:rPr>
              <a:t> 신체는 약간 앞으로 기울고</a:t>
            </a:r>
            <a:r>
              <a:rPr lang="en-US" altLang="ko-KR" sz="2200" b="1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2200" b="1" dirty="0" smtClean="0">
                <a:latin typeface="HY강B" pitchFamily="18" charset="-127"/>
                <a:ea typeface="HY강B" pitchFamily="18" charset="-127"/>
              </a:rPr>
              <a:t>팔은 약간</a:t>
            </a:r>
            <a:r>
              <a:rPr lang="en-US" altLang="ko-KR" sz="2200" b="1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200" b="1" dirty="0" smtClean="0">
                <a:latin typeface="HY강B" pitchFamily="18" charset="-127"/>
                <a:ea typeface="HY강B" pitchFamily="18" charset="-127"/>
              </a:rPr>
              <a:t>굽히고 발과 반대쪽 </a:t>
            </a:r>
            <a:endParaRPr lang="en-US" altLang="ko-KR" sz="2200" b="1" dirty="0" smtClean="0">
              <a:latin typeface="HY강B" pitchFamily="18" charset="-127"/>
              <a:ea typeface="HY강B" pitchFamily="18" charset="-127"/>
            </a:endParaRPr>
          </a:p>
          <a:p>
            <a:pPr latinLnBrk="0"/>
            <a:r>
              <a:rPr lang="en-US" altLang="ko-KR" sz="2200" b="1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ko-KR" altLang="en-US" sz="2200" b="1" dirty="0" smtClean="0">
                <a:latin typeface="HY강B" pitchFamily="18" charset="-127"/>
                <a:ea typeface="HY강B" pitchFamily="18" charset="-127"/>
              </a:rPr>
              <a:t>팔을 흔들게 됨</a:t>
            </a:r>
            <a:endParaRPr lang="en-US" altLang="ko-KR" sz="2200" b="1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 rot="21222469">
            <a:off x="228271" y="339724"/>
            <a:ext cx="2031795" cy="534353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39700" dist="38100" dir="2700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 rot="21222469">
            <a:off x="384480" y="365198"/>
            <a:ext cx="1725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latin typeface="HY강B" pitchFamily="18" charset="-127"/>
                <a:ea typeface="HY강B" pitchFamily="18" charset="-127"/>
              </a:rPr>
              <a:t>2) </a:t>
            </a:r>
            <a:r>
              <a:rPr lang="ko-KR" altLang="en-US" sz="2400" b="1" dirty="0" smtClean="0">
                <a:latin typeface="HY강B" pitchFamily="18" charset="-127"/>
                <a:ea typeface="HY강B" pitchFamily="18" charset="-127"/>
              </a:rPr>
              <a:t>이동동작</a:t>
            </a:r>
            <a:endParaRPr lang="ko-KR" altLang="en-US" sz="2400" b="1" dirty="0"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812887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 rot="21222469">
            <a:off x="228271" y="339724"/>
            <a:ext cx="2031795" cy="534353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39700" dist="38100" dir="2700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 rot="21222469">
            <a:off x="384480" y="365198"/>
            <a:ext cx="1725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latin typeface="HY강B" pitchFamily="18" charset="-127"/>
                <a:ea typeface="HY강B" pitchFamily="18" charset="-127"/>
              </a:rPr>
              <a:t>2) </a:t>
            </a:r>
            <a:r>
              <a:rPr lang="ko-KR" altLang="en-US" sz="2400" b="1" dirty="0" smtClean="0">
                <a:latin typeface="HY강B" pitchFamily="18" charset="-127"/>
                <a:ea typeface="HY강B" pitchFamily="18" charset="-127"/>
              </a:rPr>
              <a:t>이동동작</a:t>
            </a:r>
            <a:endParaRPr lang="ko-KR" altLang="en-US" sz="2400" b="1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467544" y="3784104"/>
            <a:ext cx="8424936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2400" b="1" dirty="0" smtClean="0">
                <a:solidFill>
                  <a:srgbClr val="EE7700"/>
                </a:solidFill>
                <a:latin typeface="HY강B" pitchFamily="18" charset="-127"/>
                <a:ea typeface="HY강B" pitchFamily="18" charset="-127"/>
              </a:rPr>
              <a:t>③ </a:t>
            </a:r>
            <a:r>
              <a:rPr kumimoji="1" lang="ko-KR" altLang="ko-KR" sz="2400" b="1" dirty="0" smtClean="0">
                <a:solidFill>
                  <a:srgbClr val="EE7700"/>
                </a:solidFill>
                <a:latin typeface="HY강B" pitchFamily="18" charset="-127"/>
                <a:ea typeface="HY강B" pitchFamily="18" charset="-127"/>
                <a:cs typeface="굴림" pitchFamily="50" charset="-127"/>
              </a:rPr>
              <a:t>점프</a:t>
            </a:r>
            <a:r>
              <a:rPr kumimoji="1" lang="en-US" altLang="ko-KR" sz="2400" b="1" dirty="0" smtClean="0">
                <a:solidFill>
                  <a:srgbClr val="EE7700"/>
                </a:solidFill>
                <a:latin typeface="HY강B" pitchFamily="18" charset="-127"/>
                <a:ea typeface="HY강B" pitchFamily="18" charset="-127"/>
                <a:cs typeface="굴림" pitchFamily="50" charset="-127"/>
              </a:rPr>
              <a:t> </a:t>
            </a:r>
            <a:r>
              <a:rPr kumimoji="1" lang="ko-KR" altLang="ko-KR" sz="2400" b="1" dirty="0" smtClean="0">
                <a:solidFill>
                  <a:srgbClr val="EE7700"/>
                </a:solidFill>
                <a:latin typeface="HY강B" pitchFamily="18" charset="-127"/>
                <a:ea typeface="HY강B" pitchFamily="18" charset="-127"/>
                <a:cs typeface="굴림" pitchFamily="50" charset="-127"/>
              </a:rPr>
              <a:t>(jump)</a:t>
            </a:r>
            <a:endParaRPr kumimoji="1" lang="en-US" altLang="ko-KR" sz="2400" b="1" dirty="0" smtClean="0">
              <a:solidFill>
                <a:srgbClr val="EE7700"/>
              </a:solidFill>
              <a:latin typeface="HY강B" pitchFamily="18" charset="-127"/>
              <a:ea typeface="HY강B" pitchFamily="18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kumimoji="1" lang="ko-KR" altLang="ko-KR" sz="2000" dirty="0" smtClean="0">
              <a:latin typeface="HY강B" pitchFamily="18" charset="-127"/>
              <a:ea typeface="HY강B" pitchFamily="18" charset="-127"/>
              <a:cs typeface="굴림" pitchFamily="50" charset="-127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1" lang="en-US" alt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 </a:t>
            </a:r>
            <a:r>
              <a:rPr kumimoji="1" lang="ko-KR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두 발 또는 한 발을 이용해서 날아오르듯 몸을 위로 올려 뛰는 것</a:t>
            </a:r>
            <a:endParaRPr kumimoji="1" lang="en-US" altLang="ko-KR" sz="2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Y강B" pitchFamily="18" charset="-127"/>
              <a:ea typeface="HY강B" pitchFamily="18" charset="-127"/>
              <a:cs typeface="굴림" pitchFamily="50" charset="-127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1" lang="en-US" altLang="ko-KR" sz="2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Y강B" pitchFamily="18" charset="-127"/>
              <a:ea typeface="HY강B" pitchFamily="18" charset="-127"/>
              <a:cs typeface="굴림" pitchFamily="50" charset="-127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1" lang="en-US" altLang="ko-KR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 </a:t>
            </a:r>
            <a:r>
              <a:rPr kumimoji="1" lang="ko-KR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무릎은 바닥에 닿을 때의 충격을 흡수하기 위해 굽혀야 </a:t>
            </a:r>
            <a:r>
              <a:rPr kumimoji="1" lang="ko-KR" altLang="en-US" sz="2200" b="1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  <a:cs typeface="굴림" pitchFamily="50" charset="-127"/>
              </a:rPr>
              <a:t>함</a:t>
            </a:r>
            <a:endParaRPr kumimoji="1" lang="en-US" altLang="ko-KR" sz="2200" b="1" dirty="0" smtClean="0">
              <a:solidFill>
                <a:srgbClr val="000000"/>
              </a:solidFill>
              <a:latin typeface="HY강B" pitchFamily="18" charset="-127"/>
              <a:ea typeface="HY강B" pitchFamily="18" charset="-127"/>
              <a:cs typeface="굴림" pitchFamily="50" charset="-127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1" lang="en-US" altLang="ko-KR" sz="2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Y강B" pitchFamily="18" charset="-127"/>
              <a:ea typeface="HY강B" pitchFamily="18" charset="-127"/>
              <a:cs typeface="굴림" pitchFamily="50" charset="-127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1" lang="en-US" altLang="ko-KR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 </a:t>
            </a:r>
            <a:r>
              <a:rPr kumimoji="1" lang="ko-KR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높이뛰기</a:t>
            </a:r>
            <a:r>
              <a:rPr kumimoji="1" lang="en-US" altLang="ko-KR" sz="2200" b="1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  <a:cs typeface="굴림" pitchFamily="50" charset="-127"/>
              </a:rPr>
              <a:t>,</a:t>
            </a:r>
            <a:r>
              <a:rPr kumimoji="1" lang="ko-KR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 멀리뛰기</a:t>
            </a:r>
            <a:r>
              <a:rPr kumimoji="1" lang="ko-KR" altLang="ko-KR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,</a:t>
            </a:r>
            <a:r>
              <a:rPr kumimoji="1" lang="en-US" altLang="ko-KR" sz="2200" b="1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  <a:cs typeface="굴림" pitchFamily="50" charset="-127"/>
              </a:rPr>
              <a:t> </a:t>
            </a:r>
            <a:r>
              <a:rPr kumimoji="1" lang="ko-KR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높은 곳에서 뛰어내리기</a:t>
            </a:r>
            <a:r>
              <a:rPr kumimoji="1" lang="ko-KR" alt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가 </a:t>
            </a:r>
            <a:r>
              <a:rPr kumimoji="1" lang="ko-KR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포함</a:t>
            </a:r>
            <a:r>
              <a:rPr kumimoji="1" lang="ko-KR" alt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됨</a:t>
            </a:r>
            <a:endParaRPr kumimoji="1" lang="ko-KR" altLang="ko-KR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강B" pitchFamily="18" charset="-127"/>
              <a:ea typeface="HY강B" pitchFamily="18" charset="-127"/>
              <a:cs typeface="굴림" pitchFamily="50" charset="-127"/>
            </a:endParaRPr>
          </a:p>
        </p:txBody>
      </p:sp>
      <p:pic>
        <p:nvPicPr>
          <p:cNvPr id="10" name="Picture 5" descr="C:\Users\SAMSUNG\Desktop\그림2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1052736"/>
            <a:ext cx="1368152" cy="2462674"/>
          </a:xfrm>
          <a:prstGeom prst="rect">
            <a:avLst/>
          </a:prstGeom>
          <a:noFill/>
        </p:spPr>
      </p:pic>
      <p:sp>
        <p:nvSpPr>
          <p:cNvPr id="11" name="직사각형 10"/>
          <p:cNvSpPr/>
          <p:nvPr/>
        </p:nvSpPr>
        <p:spPr>
          <a:xfrm>
            <a:off x="2771800" y="764704"/>
            <a:ext cx="3960440" cy="295232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812887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그룹 15"/>
          <p:cNvGrpSpPr/>
          <p:nvPr/>
        </p:nvGrpSpPr>
        <p:grpSpPr>
          <a:xfrm>
            <a:off x="1043608" y="3645024"/>
            <a:ext cx="3528392" cy="2880320"/>
            <a:chOff x="5410499" y="3810224"/>
            <a:chExt cx="3237367" cy="2880320"/>
          </a:xfrm>
        </p:grpSpPr>
        <p:pic>
          <p:nvPicPr>
            <p:cNvPr id="17" name="_x89408680" descr="EMB000019a870e8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5410499" y="4005898"/>
              <a:ext cx="3237367" cy="2684646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6707224" y="3810224"/>
              <a:ext cx="875411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500" dirty="0" smtClean="0">
                  <a:solidFill>
                    <a:schemeClr val="bg1">
                      <a:lumMod val="50000"/>
                    </a:schemeClr>
                  </a:solidFill>
                  <a:latin typeface="HY강B" pitchFamily="18" charset="-127"/>
                  <a:ea typeface="HY강B" pitchFamily="18" charset="-127"/>
                </a:rPr>
                <a:t>멀리뛰기</a:t>
              </a:r>
              <a:endParaRPr lang="ko-KR" altLang="en-US" sz="1500" dirty="0">
                <a:solidFill>
                  <a:schemeClr val="bg1">
                    <a:lumMod val="50000"/>
                  </a:schemeClr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sp>
        <p:nvSpPr>
          <p:cNvPr id="19" name="직사각형 18"/>
          <p:cNvSpPr/>
          <p:nvPr/>
        </p:nvSpPr>
        <p:spPr>
          <a:xfrm rot="21222469">
            <a:off x="228271" y="339724"/>
            <a:ext cx="2031795" cy="534353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39700" dist="38100" dir="2700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 rot="21222469">
            <a:off x="384480" y="365198"/>
            <a:ext cx="1725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latin typeface="HY강B" pitchFamily="18" charset="-127"/>
                <a:ea typeface="HY강B" pitchFamily="18" charset="-127"/>
              </a:rPr>
              <a:t>2) </a:t>
            </a:r>
            <a:r>
              <a:rPr lang="ko-KR" altLang="en-US" sz="2400" b="1" dirty="0" smtClean="0">
                <a:latin typeface="HY강B" pitchFamily="18" charset="-127"/>
                <a:ea typeface="HY강B" pitchFamily="18" charset="-127"/>
              </a:rPr>
              <a:t>이동동작</a:t>
            </a:r>
            <a:endParaRPr lang="ko-KR" altLang="en-US" sz="2400" b="1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12"/>
          <p:cNvGrpSpPr/>
          <p:nvPr/>
        </p:nvGrpSpPr>
        <p:grpSpPr>
          <a:xfrm>
            <a:off x="4860032" y="3645024"/>
            <a:ext cx="3576668" cy="2880320"/>
            <a:chOff x="5557331" y="1044310"/>
            <a:chExt cx="3046238" cy="2880320"/>
          </a:xfrm>
        </p:grpSpPr>
        <p:pic>
          <p:nvPicPr>
            <p:cNvPr id="22" name="_x89408440" descr="EMB000019a870ee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5557331" y="1245894"/>
              <a:ext cx="3046238" cy="2678736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</p:pic>
        <p:sp>
          <p:nvSpPr>
            <p:cNvPr id="23" name="TextBox 22"/>
            <p:cNvSpPr txBox="1"/>
            <p:nvPr/>
          </p:nvSpPr>
          <p:spPr>
            <a:xfrm>
              <a:off x="6213473" y="1044310"/>
              <a:ext cx="1904829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500" dirty="0" smtClean="0">
                  <a:solidFill>
                    <a:schemeClr val="bg1">
                      <a:lumMod val="50000"/>
                    </a:schemeClr>
                  </a:solidFill>
                  <a:latin typeface="HY강B" pitchFamily="18" charset="-127"/>
                  <a:ea typeface="HY강B" pitchFamily="18" charset="-127"/>
                </a:rPr>
                <a:t>높은 곳에서 뛰어내리기</a:t>
              </a:r>
              <a:endParaRPr lang="ko-KR" altLang="en-US" sz="1500" dirty="0">
                <a:solidFill>
                  <a:schemeClr val="bg1">
                    <a:lumMod val="50000"/>
                  </a:schemeClr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21" name="그룹 12"/>
          <p:cNvGrpSpPr/>
          <p:nvPr/>
        </p:nvGrpSpPr>
        <p:grpSpPr>
          <a:xfrm>
            <a:off x="2699792" y="297523"/>
            <a:ext cx="4032448" cy="3191697"/>
            <a:chOff x="5641879" y="1059193"/>
            <a:chExt cx="2979591" cy="2550135"/>
          </a:xfrm>
        </p:grpSpPr>
        <p:pic>
          <p:nvPicPr>
            <p:cNvPr id="25" name="_x89408440" descr="EMB000019a870ee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5641879" y="1299824"/>
              <a:ext cx="2979591" cy="2309504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</p:pic>
        <p:sp>
          <p:nvSpPr>
            <p:cNvPr id="28" name="TextBox 27"/>
            <p:cNvSpPr txBox="1"/>
            <p:nvPr/>
          </p:nvSpPr>
          <p:spPr>
            <a:xfrm>
              <a:off x="6813577" y="1059193"/>
              <a:ext cx="704994" cy="25820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500" dirty="0" smtClean="0">
                  <a:solidFill>
                    <a:schemeClr val="bg1">
                      <a:lumMod val="50000"/>
                    </a:schemeClr>
                  </a:solidFill>
                  <a:latin typeface="HY강B" pitchFamily="18" charset="-127"/>
                  <a:ea typeface="HY강B" pitchFamily="18" charset="-127"/>
                </a:rPr>
                <a:t>높이뛰기</a:t>
              </a:r>
              <a:endParaRPr lang="ko-KR" altLang="en-US" sz="1500" dirty="0">
                <a:solidFill>
                  <a:schemeClr val="bg1">
                    <a:lumMod val="50000"/>
                  </a:schemeClr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12887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 rot="21222469">
            <a:off x="228271" y="339724"/>
            <a:ext cx="2031795" cy="534353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39700" dist="38100" dir="2700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 rot="21222469">
            <a:off x="384480" y="365198"/>
            <a:ext cx="1725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latin typeface="HY강B" pitchFamily="18" charset="-127"/>
                <a:ea typeface="HY강B" pitchFamily="18" charset="-127"/>
              </a:rPr>
              <a:t>2) </a:t>
            </a:r>
            <a:r>
              <a:rPr lang="ko-KR" altLang="en-US" sz="2400" b="1" dirty="0" smtClean="0">
                <a:latin typeface="HY강B" pitchFamily="18" charset="-127"/>
                <a:ea typeface="HY강B" pitchFamily="18" charset="-127"/>
              </a:rPr>
              <a:t>이동동작</a:t>
            </a:r>
            <a:endParaRPr lang="ko-KR" altLang="en-US" sz="2400" b="1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6" name="_x89408680" descr="EMB000019a870e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483768" y="503508"/>
            <a:ext cx="4968552" cy="378958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</p:pic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395536" y="4319225"/>
            <a:ext cx="849694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2400" b="1" dirty="0" smtClean="0">
                <a:solidFill>
                  <a:srgbClr val="EE7700"/>
                </a:solidFill>
                <a:latin typeface="HY강B" pitchFamily="18" charset="-127"/>
                <a:ea typeface="HY강B" pitchFamily="18" charset="-127"/>
              </a:rPr>
              <a:t>④ </a:t>
            </a:r>
            <a:r>
              <a:rPr lang="ko-KR" altLang="en-US" sz="2400" b="1" dirty="0" err="1" smtClean="0">
                <a:solidFill>
                  <a:srgbClr val="EE7700"/>
                </a:solidFill>
                <a:latin typeface="HY강B" pitchFamily="18" charset="-127"/>
                <a:ea typeface="HY강B" pitchFamily="18" charset="-127"/>
              </a:rPr>
              <a:t>홉핑</a:t>
            </a:r>
            <a:r>
              <a:rPr lang="ko-KR" altLang="en-US" sz="2400" b="1" dirty="0" smtClean="0">
                <a:solidFill>
                  <a:srgbClr val="EE7700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2400" b="1" dirty="0" smtClean="0">
                <a:solidFill>
                  <a:srgbClr val="EE7700"/>
                </a:solidFill>
                <a:latin typeface="HY강B" pitchFamily="18" charset="-127"/>
                <a:ea typeface="HY강B" pitchFamily="18" charset="-127"/>
              </a:rPr>
              <a:t>(hopping, </a:t>
            </a:r>
            <a:r>
              <a:rPr lang="ko-KR" altLang="en-US" sz="2400" b="1" dirty="0" smtClean="0">
                <a:solidFill>
                  <a:srgbClr val="EE7700"/>
                </a:solidFill>
                <a:latin typeface="HY강B" pitchFamily="18" charset="-127"/>
                <a:ea typeface="HY강B" pitchFamily="18" charset="-127"/>
              </a:rPr>
              <a:t>앙감질</a:t>
            </a:r>
            <a:r>
              <a:rPr lang="en-US" altLang="ko-KR" sz="2400" b="1" dirty="0" smtClean="0">
                <a:solidFill>
                  <a:srgbClr val="EE7700"/>
                </a:solidFill>
                <a:latin typeface="HY강B" pitchFamily="18" charset="-127"/>
                <a:ea typeface="HY강B" pitchFamily="18" charset="-127"/>
              </a:rPr>
              <a:t>)</a:t>
            </a:r>
            <a:endParaRPr kumimoji="1" lang="en-US" altLang="ko-KR" sz="2400" b="1" dirty="0" smtClean="0">
              <a:solidFill>
                <a:srgbClr val="EE7700"/>
              </a:solidFill>
              <a:latin typeface="HY강B" pitchFamily="18" charset="-127"/>
              <a:ea typeface="HY강B" pitchFamily="18" charset="-127"/>
              <a:cs typeface="굴림" pitchFamily="50" charset="-127"/>
            </a:endParaRP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kumimoji="1" lang="ko-KR" altLang="ko-KR" sz="2000" dirty="0" smtClean="0">
              <a:latin typeface="HY강B" pitchFamily="18" charset="-127"/>
              <a:ea typeface="HY강B" pitchFamily="18" charset="-127"/>
              <a:cs typeface="굴림" pitchFamily="50" charset="-127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1" lang="en-US" alt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 </a:t>
            </a:r>
            <a:r>
              <a:rPr kumimoji="1" lang="ko-KR" alt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한 발에 무게를 주고 바닥에서 </a:t>
            </a:r>
            <a:r>
              <a:rPr kumimoji="1" lang="ko-KR" altLang="en-US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밀어올리고</a:t>
            </a:r>
            <a:r>
              <a:rPr kumimoji="1" lang="ko-KR" alt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 나서</a:t>
            </a:r>
            <a:r>
              <a:rPr kumimoji="1" lang="en-US" altLang="ko-KR" sz="2200" b="1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  <a:cs typeface="굴림" pitchFamily="50" charset="-127"/>
              </a:rPr>
              <a:t> </a:t>
            </a:r>
            <a:r>
              <a:rPr kumimoji="1" lang="ko-KR" alt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같은 발이 다시 </a:t>
            </a:r>
            <a:endParaRPr kumimoji="1" lang="en-US" altLang="ko-KR" sz="2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Y강B" pitchFamily="18" charset="-127"/>
              <a:ea typeface="HY강B" pitchFamily="18" charset="-127"/>
              <a:cs typeface="굴림" pitchFamily="50" charset="-127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altLang="ko-KR" sz="2200" b="1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  <a:cs typeface="굴림" pitchFamily="50" charset="-127"/>
              </a:rPr>
              <a:t>  </a:t>
            </a:r>
            <a:r>
              <a:rPr kumimoji="1" lang="ko-KR" alt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바닥에 닿는 것</a:t>
            </a:r>
            <a:endParaRPr kumimoji="1" lang="en-US" altLang="ko-KR" sz="2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Y강B" pitchFamily="18" charset="-127"/>
              <a:ea typeface="HY강B" pitchFamily="18" charset="-127"/>
              <a:cs typeface="굴림" pitchFamily="50" charset="-127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1" lang="en-US" altLang="ko-KR" sz="2000" b="1" dirty="0" smtClean="0">
              <a:solidFill>
                <a:srgbClr val="000000"/>
              </a:solidFill>
              <a:latin typeface="HY강B" pitchFamily="18" charset="-127"/>
              <a:ea typeface="HY강B" pitchFamily="18" charset="-127"/>
              <a:cs typeface="굴림" pitchFamily="50" charset="-127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1" lang="ko-KR" alt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 한쪽 다리를 들어 올린 채 균형을 유지해야 함</a:t>
            </a:r>
            <a:endParaRPr kumimoji="1" lang="en-US" altLang="ko-KR" sz="2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Y강B" pitchFamily="18" charset="-127"/>
              <a:ea typeface="HY강B" pitchFamily="18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812887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3635</TotalTime>
  <Words>679</Words>
  <Application>Microsoft Office PowerPoint</Application>
  <PresentationFormat>화면 슬라이드 쇼(4:3)</PresentationFormat>
  <Paragraphs>150</Paragraphs>
  <Slides>23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8" baseType="lpstr">
      <vt:lpstr>HY강B</vt:lpstr>
      <vt:lpstr>굴림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auney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Administrator</dc:creator>
  <cp:lastModifiedBy>김 성신</cp:lastModifiedBy>
  <cp:revision>372</cp:revision>
  <dcterms:created xsi:type="dcterms:W3CDTF">2012-03-16T05:48:14Z</dcterms:created>
  <dcterms:modified xsi:type="dcterms:W3CDTF">2018-11-15T11:43:19Z</dcterms:modified>
</cp:coreProperties>
</file>