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57" r:id="rId2"/>
    <p:sldId id="256" r:id="rId3"/>
    <p:sldId id="278" r:id="rId4"/>
    <p:sldId id="279" r:id="rId5"/>
    <p:sldId id="280" r:id="rId6"/>
    <p:sldId id="281" r:id="rId7"/>
    <p:sldId id="322" r:id="rId8"/>
    <p:sldId id="283" r:id="rId9"/>
    <p:sldId id="284" r:id="rId10"/>
    <p:sldId id="285" r:id="rId11"/>
    <p:sldId id="286" r:id="rId12"/>
    <p:sldId id="287" r:id="rId13"/>
    <p:sldId id="323" r:id="rId14"/>
    <p:sldId id="288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312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258" r:id="rId33"/>
    <p:sldId id="311" r:id="rId34"/>
    <p:sldId id="324" r:id="rId35"/>
    <p:sldId id="325" r:id="rId36"/>
    <p:sldId id="326" r:id="rId37"/>
    <p:sldId id="327" r:id="rId38"/>
    <p:sldId id="329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3368-55D6-4332-8405-B27A14E60937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EAEAF-8DC1-4822-A6DF-09C21E9FD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80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98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01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29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98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46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17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17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01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69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54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67C1-B307-4548-B56C-CDBA4BD6312A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1601-1F7D-419E-8E51-5F330B4B35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5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ko.wikipedia.org/wiki/%EC%9E%91%EA%B3%A1" TargetMode="External"/><Relationship Id="rId13" Type="http://schemas.openxmlformats.org/officeDocument/2006/relationships/hyperlink" Target="https://ko.wikipedia.org/w/index.php?title=%EC%8B%A4%EB%82%B4%EC%95%85%EA%B3%A1&amp;action=edit&amp;redlink=1" TargetMode="External"/><Relationship Id="rId3" Type="http://schemas.openxmlformats.org/officeDocument/2006/relationships/hyperlink" Target="https://ko.wikipedia.org/wiki/%EC%84%9C%EC%96%91_%EA%B3%A0%EC%A0%84_%EC%9D%8C%EC%95%85" TargetMode="External"/><Relationship Id="rId7" Type="http://schemas.openxmlformats.org/officeDocument/2006/relationships/hyperlink" Target="https://ko.wikipedia.org/wiki/%EC%9A%94%ED%95%9C_%ED%81%AC%EB%A6%AC%EC%8A%A4%ED%8B%B0%EC%95%88_%EB%B0%94%ED%9D%90" TargetMode="External"/><Relationship Id="rId12" Type="http://schemas.openxmlformats.org/officeDocument/2006/relationships/hyperlink" Target="https://ko.wikipedia.org/wiki/%ED%98%91%EC%A3%BC%EA%B3%A1" TargetMode="External"/><Relationship Id="rId17" Type="http://schemas.openxmlformats.org/officeDocument/2006/relationships/hyperlink" Target="https://ko.wikipedia.org/wiki/%EB%A7%88%EC%88%A0_%ED%94%BC%EB%A6%AC" TargetMode="External"/><Relationship Id="rId2" Type="http://schemas.openxmlformats.org/officeDocument/2006/relationships/hyperlink" Target="https://ko.wikipedia.org/wiki/%EC%98%A4%EC%8A%A4%ED%8A%B8%EB%A6%AC%EC%95%84" TargetMode="External"/><Relationship Id="rId16" Type="http://schemas.openxmlformats.org/officeDocument/2006/relationships/hyperlink" Target="https://ko.wikipedia.org/wiki/%EB%8F%88_%EC%A3%A0%EB%B0%98%EB%8B%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.wikipedia.org/wiki/%EC%9A%94%ED%95%9C_%EC%84%B8%EB%B0%94%EC%8A%A4%ED%8B%B0%EC%95%88_%EB%B0%94%ED%9D%90" TargetMode="External"/><Relationship Id="rId11" Type="http://schemas.openxmlformats.org/officeDocument/2006/relationships/hyperlink" Target="https://ko.wikipedia.org/wiki/%ED%96%89%EC%A7%84%EA%B3%A1" TargetMode="External"/><Relationship Id="rId5" Type="http://schemas.openxmlformats.org/officeDocument/2006/relationships/hyperlink" Target="https://ko.wikipedia.org/wiki/%EB%A0%88%EC%98%A4%ED%8F%B4%ED%8A%B8_%EB%AA%A8%EC%B0%A8%EB%A5%B4%ED%8A%B8" TargetMode="External"/><Relationship Id="rId15" Type="http://schemas.openxmlformats.org/officeDocument/2006/relationships/hyperlink" Target="https://ko.wikipedia.org/wiki/%ED%94%BC%EA%B0%80%EB%A1%9C%EC%9D%98_%EA%B2%B0%ED%98%BC" TargetMode="External"/><Relationship Id="rId10" Type="http://schemas.openxmlformats.org/officeDocument/2006/relationships/hyperlink" Target="https://ko.wikipedia.org/wiki/%EA%B5%90%ED%96%A5%EA%B3%A1" TargetMode="External"/><Relationship Id="rId4" Type="http://schemas.openxmlformats.org/officeDocument/2006/relationships/hyperlink" Target="https://ko.wikipedia.org/wiki/%EC%9E%91%EA%B3%A1%EA%B0%80" TargetMode="External"/><Relationship Id="rId9" Type="http://schemas.openxmlformats.org/officeDocument/2006/relationships/hyperlink" Target="https://ko.wikipedia.org/wiki/%EC%98%A4%ED%8E%98%EB%9D%BC" TargetMode="External"/><Relationship Id="rId14" Type="http://schemas.openxmlformats.org/officeDocument/2006/relationships/hyperlink" Target="https://ko.wikipedia.org/wiki/%EA%B5%90%ED%96%A5%EA%B3%A1_41%EB%B2%88_(%EB%AA%A8%EC%B0%A8%EB%A5%B4%ED%8A%B8)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00216" y="113883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ko-KR" altLang="en-US" sz="8000" dirty="0" smtClean="0">
                <a:solidFill>
                  <a:srgbClr val="7030A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음악이야기</a:t>
            </a:r>
            <a:endParaRPr lang="ko-KR" altLang="en-US" sz="8000" dirty="0">
              <a:solidFill>
                <a:srgbClr val="7030A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11584"/>
          </a:xfrm>
        </p:spPr>
        <p:txBody>
          <a:bodyPr>
            <a:normAutofit/>
          </a:bodyPr>
          <a:lstStyle/>
          <a:p>
            <a:pPr algn="l"/>
            <a:endParaRPr lang="en-US" altLang="ko-KR" dirty="0" smtClean="0"/>
          </a:p>
          <a:p>
            <a:pPr algn="l"/>
            <a:endParaRPr lang="en-US" altLang="ko-KR" dirty="0"/>
          </a:p>
          <a:p>
            <a:pPr algn="l"/>
            <a:endParaRPr lang="en-US" altLang="ko-KR" dirty="0" smtClean="0"/>
          </a:p>
          <a:p>
            <a:pPr algn="l"/>
            <a:r>
              <a:rPr lang="en-US" altLang="ko-KR" dirty="0" smtClean="0"/>
              <a:t>                        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학년도 </a:t>
            </a:r>
            <a:r>
              <a:rPr lang="en-US" altLang="ko-KR" dirty="0"/>
              <a:t>1</a:t>
            </a:r>
            <a:r>
              <a:rPr lang="ko-KR" altLang="en-US" smtClean="0"/>
              <a:t>학기</a:t>
            </a:r>
            <a:endParaRPr lang="en-US" altLang="ko-KR" dirty="0" smtClean="0"/>
          </a:p>
          <a:p>
            <a:pPr algn="l"/>
            <a:r>
              <a:rPr lang="en-US" altLang="ko-KR" dirty="0"/>
              <a:t> </a:t>
            </a:r>
            <a:r>
              <a:rPr lang="en-US" altLang="ko-KR" dirty="0" smtClean="0"/>
              <a:t>                               </a:t>
            </a:r>
            <a:r>
              <a:rPr lang="ko-KR" altLang="en-US" dirty="0" smtClean="0">
                <a:solidFill>
                  <a:srgbClr val="00B050"/>
                </a:solidFill>
              </a:rPr>
              <a:t>황효숙 교수</a:t>
            </a:r>
            <a:endParaRPr lang="ko-KR" altLang="en-US" dirty="0">
              <a:solidFill>
                <a:srgbClr val="00B05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27" y="708454"/>
            <a:ext cx="4630990" cy="547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>
                <a:solidFill>
                  <a:srgbClr val="00B050"/>
                </a:solidFill>
              </a:rPr>
              <a:t>보칼리제</a:t>
            </a:r>
            <a:r>
              <a:rPr lang="en-US" altLang="ko-KR" sz="4800" dirty="0" smtClean="0">
                <a:solidFill>
                  <a:srgbClr val="00B050"/>
                </a:solidFill>
              </a:rPr>
              <a:t>(</a:t>
            </a:r>
            <a:r>
              <a:rPr lang="en-US" altLang="ko-KR" sz="4800" dirty="0" err="1" smtClean="0">
                <a:solidFill>
                  <a:srgbClr val="00B050"/>
                </a:solidFill>
              </a:rPr>
              <a:t>Vocalise</a:t>
            </a:r>
            <a:r>
              <a:rPr lang="en-US" altLang="ko-KR" sz="4800" dirty="0" smtClean="0">
                <a:solidFill>
                  <a:srgbClr val="00B050"/>
                </a:solidFill>
              </a:rPr>
              <a:t>)-</a:t>
            </a:r>
            <a:r>
              <a:rPr lang="ko-KR" altLang="en-US" sz="4800" dirty="0" err="1" smtClean="0">
                <a:solidFill>
                  <a:srgbClr val="00B050"/>
                </a:solidFill>
              </a:rPr>
              <a:t>라흐마니노프</a:t>
            </a:r>
            <a:endParaRPr lang="ko-KR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보칼리제라는</a:t>
            </a:r>
            <a:r>
              <a:rPr lang="ko-KR" altLang="en-US" dirty="0" smtClean="0"/>
              <a:t> </a:t>
            </a:r>
            <a:r>
              <a:rPr lang="ko-KR" altLang="en-US" dirty="0"/>
              <a:t>말은 </a:t>
            </a:r>
            <a:r>
              <a:rPr lang="en-US" altLang="ko-KR" dirty="0">
                <a:solidFill>
                  <a:srgbClr val="0070C0"/>
                </a:solidFill>
              </a:rPr>
              <a:t>'</a:t>
            </a:r>
            <a:r>
              <a:rPr lang="ko-KR" altLang="en-US" dirty="0">
                <a:solidFill>
                  <a:srgbClr val="0070C0"/>
                </a:solidFill>
              </a:rPr>
              <a:t>말이 없는 노래</a:t>
            </a:r>
            <a:r>
              <a:rPr lang="en-US" altLang="ko-KR" dirty="0">
                <a:solidFill>
                  <a:srgbClr val="0070C0"/>
                </a:solidFill>
              </a:rPr>
              <a:t>'</a:t>
            </a:r>
            <a:r>
              <a:rPr lang="ko-KR" altLang="en-US" dirty="0"/>
              <a:t>를 의미한다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  <a:p>
            <a:r>
              <a:rPr lang="en-US" altLang="ko-KR" dirty="0"/>
              <a:t>1912</a:t>
            </a:r>
            <a:r>
              <a:rPr lang="ko-KR" altLang="en-US" dirty="0"/>
              <a:t>년에 작곡된 </a:t>
            </a:r>
            <a:r>
              <a:rPr lang="en-US" altLang="ko-KR" dirty="0"/>
              <a:t>13</a:t>
            </a:r>
            <a:r>
              <a:rPr lang="ko-KR" altLang="en-US" dirty="0"/>
              <a:t>개의 가곡 작품 </a:t>
            </a:r>
            <a:r>
              <a:rPr lang="en-US" altLang="ko-KR" dirty="0"/>
              <a:t>34</a:t>
            </a:r>
            <a:r>
              <a:rPr lang="ko-KR" altLang="en-US" dirty="0"/>
              <a:t>에 덧붙여진 곡으로</a:t>
            </a:r>
            <a:r>
              <a:rPr lang="en-US" altLang="ko-KR" dirty="0"/>
              <a:t>, 1915</a:t>
            </a:r>
            <a:r>
              <a:rPr lang="ko-KR" altLang="en-US" dirty="0"/>
              <a:t>년에 </a:t>
            </a:r>
            <a:r>
              <a:rPr lang="ko-KR" altLang="en-US" dirty="0" smtClean="0"/>
              <a:t>작곡되었다</a:t>
            </a:r>
            <a:r>
              <a:rPr lang="en-US" altLang="ko-KR" dirty="0"/>
              <a:t>. </a:t>
            </a:r>
            <a:endParaRPr lang="ko-KR" altLang="en-US" dirty="0"/>
          </a:p>
          <a:p>
            <a:r>
              <a:rPr lang="ko-KR" altLang="en-US" dirty="0"/>
              <a:t>이 곡은 소프라노 가수였던 </a:t>
            </a:r>
            <a:r>
              <a:rPr lang="ko-KR" altLang="en-US" dirty="0" err="1"/>
              <a:t>안토니나</a:t>
            </a:r>
            <a:r>
              <a:rPr lang="ko-KR" altLang="en-US" dirty="0"/>
              <a:t> </a:t>
            </a:r>
            <a:r>
              <a:rPr lang="ko-KR" altLang="en-US" dirty="0" err="1"/>
              <a:t>네츠다노바에게</a:t>
            </a:r>
            <a:r>
              <a:rPr lang="ko-KR" altLang="en-US" dirty="0"/>
              <a:t> 헌정되었다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 </a:t>
            </a:r>
            <a:endParaRPr lang="ko-KR" altLang="en-US" dirty="0"/>
          </a:p>
          <a:p>
            <a:r>
              <a:rPr lang="ko-KR" altLang="en-US" dirty="0"/>
              <a:t>반주부분은 흔히 생각하는 것처럼 작곡가 자신이 작곡한 것이 </a:t>
            </a:r>
            <a:r>
              <a:rPr lang="ko-KR" altLang="en-US" dirty="0" smtClean="0"/>
              <a:t>아니라</a:t>
            </a:r>
            <a:r>
              <a:rPr lang="en-US" altLang="ko-KR" dirty="0"/>
              <a:t>, </a:t>
            </a:r>
            <a:r>
              <a:rPr lang="ko-KR" altLang="en-US" dirty="0" smtClean="0"/>
              <a:t>다른 </a:t>
            </a:r>
            <a:r>
              <a:rPr lang="ko-KR" altLang="en-US" dirty="0"/>
              <a:t>사람들이 만든 것이라고 한다</a:t>
            </a:r>
            <a:r>
              <a:rPr lang="en-US" altLang="ko-KR" dirty="0"/>
              <a:t>. </a:t>
            </a:r>
            <a:r>
              <a:rPr lang="ko-KR" altLang="en-US" dirty="0"/>
              <a:t>이 곡은 원래 소프라노에 </a:t>
            </a:r>
            <a:r>
              <a:rPr lang="ko-KR" altLang="en-US" dirty="0" smtClean="0"/>
              <a:t>헌정됐지만 첼로나 </a:t>
            </a:r>
            <a:r>
              <a:rPr lang="ko-KR" altLang="en-US" dirty="0"/>
              <a:t>바이올린 등 </a:t>
            </a:r>
            <a:r>
              <a:rPr lang="ko-KR" altLang="en-US" dirty="0" err="1"/>
              <a:t>여러악기의</a:t>
            </a:r>
            <a:r>
              <a:rPr lang="ko-KR" altLang="en-US" dirty="0"/>
              <a:t> 조합으로도 많이 연주된다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817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chemeClr val="accent2"/>
                </a:solidFill>
              </a:rPr>
              <a:t>샤콘느</a:t>
            </a:r>
            <a:r>
              <a:rPr lang="en-US" altLang="ko-KR" dirty="0" smtClean="0">
                <a:solidFill>
                  <a:schemeClr val="accent2"/>
                </a:solidFill>
              </a:rPr>
              <a:t>(Chaconne)-</a:t>
            </a:r>
            <a:r>
              <a:rPr lang="ko-KR" altLang="en-US" dirty="0" smtClean="0">
                <a:solidFill>
                  <a:schemeClr val="accent2"/>
                </a:solidFill>
              </a:rPr>
              <a:t>바흐</a:t>
            </a:r>
            <a:r>
              <a:rPr lang="en-US" altLang="ko-KR" dirty="0" smtClean="0">
                <a:solidFill>
                  <a:schemeClr val="accent2"/>
                </a:solidFill>
              </a:rPr>
              <a:t>, </a:t>
            </a:r>
            <a:r>
              <a:rPr lang="ko-KR" altLang="en-US" dirty="0" err="1" smtClean="0">
                <a:solidFill>
                  <a:schemeClr val="accent2"/>
                </a:solidFill>
              </a:rPr>
              <a:t>비탈리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rgbClr val="7030A0"/>
                </a:solidFill>
              </a:rPr>
              <a:t>샤콘느</a:t>
            </a:r>
            <a:r>
              <a:rPr lang="en-US" altLang="ko-KR" dirty="0" smtClean="0">
                <a:solidFill>
                  <a:srgbClr val="7030A0"/>
                </a:solidFill>
              </a:rPr>
              <a:t>-</a:t>
            </a:r>
            <a:r>
              <a:rPr lang="en-US" altLang="ko-KR" dirty="0"/>
              <a:t>17, 18</a:t>
            </a:r>
            <a:r>
              <a:rPr lang="ko-KR" altLang="en-US" dirty="0"/>
              <a:t>세기에 널리 쓰인 기악곡의 한 </a:t>
            </a:r>
            <a:r>
              <a:rPr lang="ko-KR" altLang="en-US" dirty="0" smtClean="0"/>
              <a:t>형식</a:t>
            </a: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dirty="0"/>
              <a:t>ⓛ 느린 </a:t>
            </a:r>
            <a:r>
              <a:rPr lang="en-US" altLang="ko-KR" dirty="0"/>
              <a:t>3</a:t>
            </a:r>
            <a:r>
              <a:rPr lang="ko-KR" altLang="en-US" dirty="0"/>
              <a:t>박자의 변주곡이라는 점</a:t>
            </a:r>
          </a:p>
          <a:p>
            <a:pPr marL="0" indent="0">
              <a:buNone/>
            </a:pPr>
            <a:r>
              <a:rPr lang="ko-KR" altLang="en-US" dirty="0"/>
              <a:t>② 둘째 박이 강세라는 점</a:t>
            </a:r>
          </a:p>
          <a:p>
            <a:pPr marL="0" indent="0">
              <a:buNone/>
            </a:pPr>
            <a:r>
              <a:rPr lang="ko-KR" altLang="en-US" dirty="0"/>
              <a:t>③ 저음 주제를 가진다는 점이다</a:t>
            </a:r>
          </a:p>
          <a:p>
            <a:pPr marL="0" indent="0">
              <a:buNone/>
            </a:pPr>
            <a:r>
              <a:rPr lang="ko-KR" altLang="en-US" dirty="0"/>
              <a:t>이것들을 조금씩 더 덧붙이자면 </a:t>
            </a:r>
            <a:r>
              <a:rPr lang="ko-KR" altLang="en-US" dirty="0" err="1"/>
              <a:t>샤콘느는</a:t>
            </a:r>
            <a:r>
              <a:rPr lang="ko-KR" altLang="en-US" dirty="0"/>
              <a:t> 프랑스풍의 느린 </a:t>
            </a:r>
            <a:r>
              <a:rPr lang="en-US" altLang="ko-KR" dirty="0"/>
              <a:t>3</a:t>
            </a:r>
            <a:r>
              <a:rPr lang="ko-KR" altLang="en-US" dirty="0"/>
              <a:t>박자 춤곡이며 그것의 형식이 </a:t>
            </a:r>
            <a:r>
              <a:rPr lang="en-US" altLang="ko-KR" dirty="0"/>
              <a:t>3</a:t>
            </a:r>
            <a:r>
              <a:rPr lang="ko-KR" altLang="en-US" dirty="0"/>
              <a:t>박자의 변주곡형식을 띄고 그 </a:t>
            </a:r>
            <a:r>
              <a:rPr lang="ko-KR" altLang="en-US" dirty="0" err="1"/>
              <a:t>두번째</a:t>
            </a:r>
            <a:r>
              <a:rPr lang="ko-KR" altLang="en-US" dirty="0"/>
              <a:t> 박자에 강세를 가진 곡이라는 것이 큰 뼈대이다</a:t>
            </a:r>
            <a:r>
              <a:rPr lang="en-US" altLang="ko-KR" dirty="0"/>
              <a:t>. </a:t>
            </a:r>
            <a:r>
              <a:rPr lang="ko-KR" altLang="en-US" dirty="0"/>
              <a:t>그러한 전 곡의 뼈대를 이루는 것이 저 음 속에 숨어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949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chemeClr val="accent2"/>
                </a:solidFill>
              </a:rPr>
              <a:t>찌고이네르바이젠</a:t>
            </a:r>
            <a:r>
              <a:rPr lang="en-US" altLang="ko-KR" dirty="0" smtClean="0">
                <a:solidFill>
                  <a:schemeClr val="accent2"/>
                </a:solidFill>
              </a:rPr>
              <a:t>-</a:t>
            </a:r>
            <a:r>
              <a:rPr lang="ko-KR" altLang="en-US" dirty="0" smtClean="0">
                <a:solidFill>
                  <a:schemeClr val="accent2"/>
                </a:solidFill>
              </a:rPr>
              <a:t>사라사테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rgbClr val="7030A0"/>
                </a:solidFill>
              </a:rPr>
              <a:t>Zigeunerweisen</a:t>
            </a:r>
            <a:r>
              <a:rPr lang="ko-KR" altLang="en-US" dirty="0"/>
              <a:t>은 </a:t>
            </a:r>
            <a:r>
              <a:rPr lang="en-US" altLang="ko-KR" dirty="0"/>
              <a:t>'</a:t>
            </a:r>
            <a:r>
              <a:rPr lang="ko-KR" altLang="en-US" dirty="0"/>
              <a:t>집시의 노래</a:t>
            </a:r>
            <a:r>
              <a:rPr lang="en-US" altLang="ko-KR" dirty="0"/>
              <a:t>(Gypsy Airs)'</a:t>
            </a:r>
            <a:r>
              <a:rPr lang="ko-KR" altLang="en-US" dirty="0"/>
              <a:t>란 뜻으로 그가 </a:t>
            </a:r>
            <a:r>
              <a:rPr lang="ko-KR" altLang="en-US" dirty="0" err="1"/>
              <a:t>항가리에</a:t>
            </a:r>
            <a:r>
              <a:rPr lang="ko-KR" altLang="en-US" dirty="0"/>
              <a:t> </a:t>
            </a:r>
            <a:r>
              <a:rPr lang="ko-KR" altLang="en-US" dirty="0" err="1"/>
              <a:t>여행갔을</a:t>
            </a:r>
            <a:r>
              <a:rPr lang="ko-KR" altLang="en-US" dirty="0"/>
              <a:t> 때 그 지방 집시들의 민요 </a:t>
            </a:r>
            <a:r>
              <a:rPr lang="ko-KR" altLang="en-US" dirty="0" err="1"/>
              <a:t>몇개를</a:t>
            </a:r>
            <a:r>
              <a:rPr lang="ko-KR" altLang="en-US" dirty="0"/>
              <a:t> </a:t>
            </a:r>
            <a:r>
              <a:rPr lang="ko-KR" altLang="en-US" dirty="0" err="1"/>
              <a:t>소재로하여</a:t>
            </a:r>
            <a:r>
              <a:rPr lang="ko-KR" altLang="en-US" dirty="0"/>
              <a:t> 작곡한 것이다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이 곡은 </a:t>
            </a:r>
            <a:r>
              <a:rPr lang="en-US" altLang="ko-KR" dirty="0"/>
              <a:t>3</a:t>
            </a:r>
            <a:r>
              <a:rPr lang="ko-KR" altLang="en-US" dirty="0"/>
              <a:t>부분으로 구분되는데</a:t>
            </a:r>
            <a:r>
              <a:rPr lang="en-US" altLang="ko-KR" dirty="0"/>
              <a:t>, </a:t>
            </a:r>
            <a:r>
              <a:rPr lang="ko-KR" altLang="en-US" dirty="0"/>
              <a:t>제 </a:t>
            </a:r>
            <a:r>
              <a:rPr lang="en-US" altLang="ko-KR" dirty="0"/>
              <a:t>1</a:t>
            </a:r>
            <a:r>
              <a:rPr lang="ko-KR" altLang="en-US" dirty="0"/>
              <a:t>부는 우울한 성격을 </a:t>
            </a:r>
            <a:r>
              <a:rPr lang="ko-KR" altLang="en-US" dirty="0" err="1"/>
              <a:t>로만틱하게</a:t>
            </a:r>
            <a:r>
              <a:rPr lang="ko-KR" altLang="en-US" dirty="0"/>
              <a:t> 표현했고</a:t>
            </a:r>
            <a:r>
              <a:rPr lang="en-US" altLang="ko-KR" dirty="0"/>
              <a:t>, </a:t>
            </a:r>
            <a:r>
              <a:rPr lang="ko-KR" altLang="en-US" dirty="0"/>
              <a:t>제 </a:t>
            </a:r>
            <a:r>
              <a:rPr lang="en-US" altLang="ko-KR" dirty="0"/>
              <a:t>2</a:t>
            </a:r>
            <a:r>
              <a:rPr lang="ko-KR" altLang="en-US" dirty="0"/>
              <a:t>부는 조금 </a:t>
            </a:r>
            <a:r>
              <a:rPr lang="ko-KR" altLang="en-US" dirty="0" err="1"/>
              <a:t>느린템포에</a:t>
            </a:r>
            <a:r>
              <a:rPr lang="ko-KR" altLang="en-US" dirty="0"/>
              <a:t> 극히 표정적인 것으로 명랑한 </a:t>
            </a:r>
            <a:r>
              <a:rPr lang="ko-KR" altLang="en-US" dirty="0" err="1"/>
              <a:t>노래조이며</a:t>
            </a:r>
            <a:r>
              <a:rPr lang="en-US" altLang="ko-KR" dirty="0"/>
              <a:t>, </a:t>
            </a:r>
            <a:r>
              <a:rPr lang="ko-KR" altLang="en-US" dirty="0"/>
              <a:t>제 </a:t>
            </a:r>
            <a:r>
              <a:rPr lang="en-US" altLang="ko-KR" dirty="0"/>
              <a:t>3</a:t>
            </a:r>
            <a:r>
              <a:rPr lang="ko-KR" altLang="en-US" dirty="0"/>
              <a:t>부는 극히 쾌활하고 빠른 템포에 열광적인 춤곡이다</a:t>
            </a:r>
            <a:r>
              <a:rPr lang="en-US" altLang="ko-KR" dirty="0"/>
              <a:t>. 1,2</a:t>
            </a:r>
            <a:r>
              <a:rPr lang="ko-KR" altLang="en-US" dirty="0"/>
              <a:t>부는 집시들의 방랑생활의 호탕함과 애수를 노래한 반면</a:t>
            </a:r>
            <a:r>
              <a:rPr lang="en-US" altLang="ko-KR" dirty="0"/>
              <a:t>, </a:t>
            </a:r>
            <a:r>
              <a:rPr lang="ko-KR" altLang="en-US" dirty="0"/>
              <a:t>제 </a:t>
            </a:r>
            <a:r>
              <a:rPr lang="en-US" altLang="ko-KR" dirty="0"/>
              <a:t>3</a:t>
            </a:r>
            <a:r>
              <a:rPr lang="ko-KR" altLang="en-US" dirty="0"/>
              <a:t>부는 그들이 제멋대로 날뛰는 광경을 암시한 것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800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Violinist</a:t>
            </a:r>
            <a:r>
              <a:rPr lang="en-US" altLang="ko-KR" dirty="0" smtClean="0">
                <a:solidFill>
                  <a:schemeClr val="accent6"/>
                </a:solidFill>
              </a:rPr>
              <a:t> </a:t>
            </a:r>
            <a:r>
              <a:rPr lang="ko-KR" altLang="en-US" dirty="0" smtClean="0">
                <a:solidFill>
                  <a:srgbClr val="7030A0"/>
                </a:solidFill>
              </a:rPr>
              <a:t>장영주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쇼팽 </a:t>
            </a:r>
            <a:r>
              <a:rPr lang="ko-KR" altLang="en-US" dirty="0" err="1" smtClean="0"/>
              <a:t>녹턴</a:t>
            </a:r>
            <a:r>
              <a:rPr lang="en-US" altLang="ko-KR" dirty="0" smtClean="0"/>
              <a:t>(Chopin </a:t>
            </a:r>
            <a:r>
              <a:rPr lang="en-US" altLang="ko-KR" dirty="0"/>
              <a:t>Nocturne </a:t>
            </a:r>
            <a:r>
              <a:rPr lang="en-US" altLang="ko-KR" dirty="0" smtClean="0"/>
              <a:t> C#-minor)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차이코프스키 바이올린협주곡 </a:t>
            </a:r>
            <a:r>
              <a:rPr lang="en-US" altLang="ko-KR" dirty="0" smtClean="0"/>
              <a:t>1</a:t>
            </a:r>
            <a:r>
              <a:rPr lang="ko-KR" altLang="en-US" dirty="0" smtClean="0"/>
              <a:t>악장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(Tchaikovsky </a:t>
            </a:r>
            <a:r>
              <a:rPr lang="en-US" altLang="ko-KR" dirty="0"/>
              <a:t>violin concerto  </a:t>
            </a:r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)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692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b="1" dirty="0">
                <a:solidFill>
                  <a:srgbClr val="7030A0"/>
                </a:solidFill>
              </a:rPr>
              <a:t>Kyung Wha Chung </a:t>
            </a:r>
            <a:r>
              <a:rPr lang="it-IT" altLang="ko-KR" b="1" dirty="0">
                <a:solidFill>
                  <a:schemeClr val="accent2"/>
                </a:solidFill>
              </a:rPr>
              <a:t>plays Paganini violin sonata No.12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908752"/>
            <a:ext cx="10515600" cy="4351338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7030A0"/>
                </a:solidFill>
              </a:rPr>
              <a:t>파가니니</a:t>
            </a:r>
            <a:r>
              <a:rPr lang="en-US" altLang="ko-KR" b="1" dirty="0" smtClean="0">
                <a:solidFill>
                  <a:srgbClr val="7030A0"/>
                </a:solidFill>
              </a:rPr>
              <a:t>(Paganini )</a:t>
            </a:r>
          </a:p>
          <a:p>
            <a:pPr marL="0" indent="0">
              <a:buNone/>
            </a:pPr>
            <a:r>
              <a:rPr lang="ko-KR" altLang="en-US" dirty="0"/>
              <a:t> 음악사에서 </a:t>
            </a:r>
            <a:r>
              <a:rPr lang="en-US" altLang="ko-KR" dirty="0"/>
              <a:t>19</a:t>
            </a:r>
            <a:r>
              <a:rPr lang="ko-KR" altLang="en-US" dirty="0"/>
              <a:t>세기의 가장 아름다운 음색과 고도의 기교를 가미한 화려한 바이올린 연주자로 그 위치를 점하고 있다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r>
              <a:rPr lang="en-US" altLang="ko-KR" dirty="0"/>
              <a:t>9</a:t>
            </a:r>
            <a:r>
              <a:rPr lang="ko-KR" altLang="en-US" dirty="0"/>
              <a:t>세인 </a:t>
            </a:r>
            <a:r>
              <a:rPr lang="en-US" altLang="ko-KR" dirty="0"/>
              <a:t>1791</a:t>
            </a:r>
            <a:r>
              <a:rPr lang="ko-KR" altLang="en-US" dirty="0"/>
              <a:t>년에 첫 바이올린 연주회를 개최하였으며 처음에는 주로 교회에서 연주를 하였다</a:t>
            </a:r>
            <a:r>
              <a:rPr lang="en-US" altLang="ko-KR" dirty="0"/>
              <a:t>. 1793</a:t>
            </a:r>
            <a:r>
              <a:rPr lang="ko-KR" altLang="en-US" dirty="0"/>
              <a:t>년 첫 공개연주회에서 성공하자 </a:t>
            </a:r>
            <a:r>
              <a:rPr lang="en-US" altLang="ko-KR" dirty="0"/>
              <a:t>13</a:t>
            </a:r>
            <a:r>
              <a:rPr lang="ko-KR" altLang="en-US" dirty="0"/>
              <a:t>세 때 이름을 떨치던 </a:t>
            </a:r>
            <a:r>
              <a:rPr lang="en-US" altLang="ko-KR" dirty="0"/>
              <a:t>A.</a:t>
            </a:r>
            <a:r>
              <a:rPr lang="ko-KR" altLang="en-US" dirty="0" err="1"/>
              <a:t>롤라에게</a:t>
            </a:r>
            <a:r>
              <a:rPr lang="ko-KR" altLang="en-US" dirty="0"/>
              <a:t> 바이올린을 </a:t>
            </a:r>
            <a:r>
              <a:rPr lang="en-US" altLang="ko-KR" dirty="0"/>
              <a:t>G.</a:t>
            </a:r>
            <a:r>
              <a:rPr lang="ko-KR" altLang="en-US" dirty="0" err="1"/>
              <a:t>기레티에게</a:t>
            </a:r>
            <a:r>
              <a:rPr lang="ko-KR" altLang="en-US" dirty="0"/>
              <a:t> 작곡을 </a:t>
            </a:r>
            <a:r>
              <a:rPr lang="ko-KR" altLang="en-US" dirty="0" err="1"/>
              <a:t>배우웠다</a:t>
            </a:r>
            <a:r>
              <a:rPr lang="en-US" altLang="ko-KR" dirty="0"/>
              <a:t>. </a:t>
            </a:r>
            <a:r>
              <a:rPr lang="ko-KR" altLang="en-US" dirty="0"/>
              <a:t>그 무렵부터 그는 연주여행과 초인적인 기교를 발휘하기 위한 난곡</a:t>
            </a:r>
            <a:r>
              <a:rPr lang="en-US" altLang="ko-KR" dirty="0"/>
              <a:t>(</a:t>
            </a:r>
            <a:r>
              <a:rPr lang="ko-KR" altLang="en-US" dirty="0"/>
              <a:t>難曲</a:t>
            </a:r>
            <a:r>
              <a:rPr lang="en-US" altLang="ko-KR" dirty="0"/>
              <a:t>)</a:t>
            </a:r>
            <a:r>
              <a:rPr lang="ko-KR" altLang="en-US" dirty="0"/>
              <a:t>을 작곡하기 시작하였다</a:t>
            </a:r>
          </a:p>
        </p:txBody>
      </p:sp>
    </p:spTree>
    <p:extLst>
      <p:ext uri="{BB962C8B-B14F-4D97-AF65-F5344CB8AC3E}">
        <p14:creationId xmlns:p14="http://schemas.microsoft.com/office/powerpoint/2010/main" val="35470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rgbClr val="C00000"/>
                </a:solidFill>
              </a:rPr>
              <a:t>파사칼리아</a:t>
            </a:r>
            <a:r>
              <a:rPr lang="en-US" altLang="ko-KR" b="1" dirty="0" smtClean="0">
                <a:solidFill>
                  <a:srgbClr val="C00000"/>
                </a:solidFill>
              </a:rPr>
              <a:t>(</a:t>
            </a:r>
            <a:r>
              <a:rPr lang="en-US" altLang="ko-KR" b="1" dirty="0" err="1" smtClean="0">
                <a:solidFill>
                  <a:srgbClr val="C00000"/>
                </a:solidFill>
              </a:rPr>
              <a:t>Passacaille</a:t>
            </a:r>
            <a:r>
              <a:rPr lang="en-US" altLang="ko-KR" b="1" dirty="0" smtClean="0">
                <a:solidFill>
                  <a:srgbClr val="C00000"/>
                </a:solidFill>
              </a:rPr>
              <a:t>)-</a:t>
            </a:r>
            <a:r>
              <a:rPr lang="ko-KR" altLang="en-US" b="1" dirty="0" smtClean="0">
                <a:solidFill>
                  <a:srgbClr val="C00000"/>
                </a:solidFill>
              </a:rPr>
              <a:t>헨델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>
                <a:solidFill>
                  <a:srgbClr val="7030A0"/>
                </a:solidFill>
              </a:rPr>
              <a:t>파사칼리아</a:t>
            </a:r>
            <a:r>
              <a:rPr lang="en-US" altLang="ko-KR" dirty="0">
                <a:solidFill>
                  <a:srgbClr val="7030A0"/>
                </a:solidFill>
              </a:rPr>
              <a:t>(passacaglia</a:t>
            </a:r>
            <a:r>
              <a:rPr lang="en-US" altLang="ko-KR" dirty="0" smtClean="0">
                <a:solidFill>
                  <a:srgbClr val="7030A0"/>
                </a:solidFill>
              </a:rPr>
              <a:t>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원래 </a:t>
            </a:r>
            <a:r>
              <a:rPr lang="en-US" altLang="ko-KR" dirty="0"/>
              <a:t>17C</a:t>
            </a:r>
            <a:r>
              <a:rPr lang="ko-KR" altLang="en-US" dirty="0"/>
              <a:t>의 스페인 무곡에서 프랑스에서는 </a:t>
            </a:r>
            <a:r>
              <a:rPr lang="ko-KR" altLang="en-US" dirty="0" err="1"/>
              <a:t>발레곡으로</a:t>
            </a:r>
            <a:r>
              <a:rPr lang="ko-KR" altLang="en-US" dirty="0"/>
              <a:t> </a:t>
            </a:r>
          </a:p>
          <a:p>
            <a:pPr marL="0" indent="0">
              <a:buNone/>
            </a:pPr>
            <a:r>
              <a:rPr lang="ko-KR" altLang="en-US" dirty="0"/>
              <a:t>사용되다가 기악곡으로 발달한 </a:t>
            </a:r>
            <a:r>
              <a:rPr lang="ko-KR" altLang="en-US" dirty="0" err="1"/>
              <a:t>샤콘느</a:t>
            </a:r>
            <a:r>
              <a:rPr lang="en-US" altLang="ko-KR" dirty="0"/>
              <a:t>(chaconne)</a:t>
            </a:r>
            <a:r>
              <a:rPr lang="ko-KR" altLang="en-US" dirty="0"/>
              <a:t>와 더불어</a:t>
            </a:r>
          </a:p>
          <a:p>
            <a:pPr marL="0" indent="0">
              <a:buNone/>
            </a:pPr>
            <a:r>
              <a:rPr lang="ko-KR" altLang="en-US" dirty="0"/>
              <a:t>바로크 시대의 대표적인 변주곡으로 선율의 반복인</a:t>
            </a:r>
          </a:p>
          <a:p>
            <a:pPr marL="0" indent="0">
              <a:buNone/>
            </a:pPr>
            <a:r>
              <a:rPr lang="ko-KR" altLang="en-US" dirty="0" err="1"/>
              <a:t>파사칼리아와</a:t>
            </a:r>
            <a:r>
              <a:rPr lang="ko-KR" altLang="en-US" dirty="0"/>
              <a:t> 화성의 반복 </a:t>
            </a:r>
            <a:r>
              <a:rPr lang="ko-KR" altLang="en-US" dirty="0" err="1"/>
              <a:t>샤콘느의</a:t>
            </a:r>
            <a:r>
              <a:rPr lang="ko-KR" altLang="en-US" dirty="0"/>
              <a:t> 구분은 어렵다고 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96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7300" dirty="0" smtClean="0"/>
              <a:t>2. </a:t>
            </a:r>
            <a:r>
              <a:rPr lang="ko-KR" altLang="en-US" sz="7300" dirty="0" smtClean="0"/>
              <a:t>음으로 그려낸 </a:t>
            </a:r>
            <a:r>
              <a:rPr lang="en-US" altLang="ko-KR" sz="7300" dirty="0" smtClean="0"/>
              <a:t/>
            </a:r>
            <a:br>
              <a:rPr lang="en-US" altLang="ko-KR" sz="7300" dirty="0" smtClean="0"/>
            </a:br>
            <a:r>
              <a:rPr lang="en-US" altLang="ko-KR" sz="7300" dirty="0"/>
              <a:t> </a:t>
            </a:r>
            <a:r>
              <a:rPr lang="en-US" altLang="ko-KR" sz="7300" dirty="0" smtClean="0"/>
              <a:t>       </a:t>
            </a:r>
            <a:r>
              <a:rPr lang="ko-KR" altLang="en-US" sz="7300" dirty="0" smtClean="0"/>
              <a:t>계절의 풍경화</a:t>
            </a:r>
            <a:r>
              <a:rPr lang="en-US" altLang="ko-KR" sz="7300" dirty="0" smtClean="0"/>
              <a:t/>
            </a:r>
            <a:br>
              <a:rPr lang="en-US" altLang="ko-KR" sz="7300" dirty="0" smtClean="0"/>
            </a:br>
            <a:r>
              <a:rPr lang="en-US" altLang="ko-KR" sz="7300" dirty="0" smtClean="0"/>
              <a:t/>
            </a:r>
            <a:br>
              <a:rPr lang="en-US" altLang="ko-KR" sz="7300" dirty="0" smtClean="0"/>
            </a:br>
            <a:r>
              <a:rPr lang="en-US" altLang="ko-KR" sz="7300" dirty="0" smtClean="0"/>
              <a:t>(</a:t>
            </a:r>
            <a:r>
              <a:rPr lang="ko-KR" altLang="en-US" sz="7300" dirty="0" smtClean="0"/>
              <a:t>비발디와 </a:t>
            </a:r>
            <a:r>
              <a:rPr lang="ko-KR" altLang="en-US" sz="7300" dirty="0" err="1" smtClean="0"/>
              <a:t>피아졸라의</a:t>
            </a:r>
            <a:r>
              <a:rPr lang="ko-KR" altLang="en-US" sz="7300" dirty="0" smtClean="0"/>
              <a:t> 사계</a:t>
            </a:r>
            <a:r>
              <a:rPr lang="en-US" altLang="ko-KR" sz="7300" dirty="0" smtClean="0"/>
              <a:t>)</a:t>
            </a:r>
            <a:endParaRPr lang="ko-KR" altLang="en-US" sz="7300" dirty="0"/>
          </a:p>
        </p:txBody>
      </p:sp>
    </p:spTree>
    <p:extLst>
      <p:ext uri="{BB962C8B-B14F-4D97-AF65-F5344CB8AC3E}">
        <p14:creationId xmlns:p14="http://schemas.microsoft.com/office/powerpoint/2010/main" val="304893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사계</a:t>
            </a:r>
            <a:r>
              <a:rPr lang="en-US" altLang="ko-KR" b="1" dirty="0" smtClean="0">
                <a:solidFill>
                  <a:srgbClr val="FF00FF"/>
                </a:solidFill>
              </a:rPr>
              <a:t>-</a:t>
            </a:r>
            <a:r>
              <a:rPr lang="ko-KR" altLang="en-US" b="1" dirty="0" smtClean="0">
                <a:solidFill>
                  <a:srgbClr val="FF00FF"/>
                </a:solidFill>
              </a:rPr>
              <a:t>비발디</a:t>
            </a:r>
            <a:r>
              <a:rPr lang="en-US" altLang="ko-KR" b="1" dirty="0" smtClean="0">
                <a:solidFill>
                  <a:srgbClr val="FF00FF"/>
                </a:solidFill>
              </a:rPr>
              <a:t>(Vivaldi)</a:t>
            </a:r>
            <a:endParaRPr lang="ko-KR" altLang="en-US" b="1" dirty="0">
              <a:solidFill>
                <a:srgbClr val="FF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《</a:t>
            </a:r>
            <a:r>
              <a:rPr lang="ko-KR" altLang="en-US" dirty="0"/>
              <a:t>사계</a:t>
            </a:r>
            <a:r>
              <a:rPr lang="en-US" altLang="ko-KR" dirty="0"/>
              <a:t>》(</a:t>
            </a:r>
            <a:r>
              <a:rPr lang="ko-KR" altLang="en-US" dirty="0"/>
              <a:t>四季</a:t>
            </a:r>
            <a:r>
              <a:rPr lang="en-US" altLang="ko-KR" dirty="0"/>
              <a:t>, </a:t>
            </a:r>
            <a:r>
              <a:rPr lang="en-US" altLang="ko-KR" dirty="0" smtClean="0"/>
              <a:t> </a:t>
            </a:r>
            <a:r>
              <a:rPr lang="en-US" altLang="ko-KR" dirty="0"/>
              <a:t>Le </a:t>
            </a:r>
            <a:r>
              <a:rPr lang="en-US" altLang="ko-KR" dirty="0" err="1"/>
              <a:t>quattro</a:t>
            </a:r>
            <a:r>
              <a:rPr lang="en-US" altLang="ko-KR" dirty="0"/>
              <a:t> </a:t>
            </a:r>
            <a:r>
              <a:rPr lang="en-US" altLang="ko-KR" dirty="0" err="1"/>
              <a:t>stagioni</a:t>
            </a:r>
            <a:r>
              <a:rPr lang="en-US" altLang="ko-KR" dirty="0" smtClean="0"/>
              <a:t>)</a:t>
            </a:r>
            <a:r>
              <a:rPr lang="en-US" altLang="ko-KR" dirty="0"/>
              <a:t>,</a:t>
            </a:r>
            <a:r>
              <a:rPr lang="ko-KR" altLang="en-US" dirty="0" smtClean="0"/>
              <a:t>이탈리아 작곡가 </a:t>
            </a:r>
            <a:r>
              <a:rPr lang="ko-KR" altLang="en-US" dirty="0" err="1"/>
              <a:t>안토니오</a:t>
            </a:r>
            <a:r>
              <a:rPr lang="ko-KR" altLang="en-US" dirty="0"/>
              <a:t> </a:t>
            </a:r>
            <a:r>
              <a:rPr lang="ko-KR" altLang="en-US" dirty="0" smtClean="0"/>
              <a:t>비발디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1723</a:t>
            </a:r>
            <a:r>
              <a:rPr lang="ko-KR" altLang="en-US" dirty="0"/>
              <a:t>년에 </a:t>
            </a:r>
            <a:r>
              <a:rPr lang="ko-KR" altLang="en-US" dirty="0" smtClean="0"/>
              <a:t>작곡한 </a:t>
            </a:r>
            <a:r>
              <a:rPr lang="ko-KR" altLang="en-US" dirty="0"/>
              <a:t>바이올린 </a:t>
            </a:r>
            <a:r>
              <a:rPr lang="ko-KR" altLang="en-US" dirty="0" smtClean="0"/>
              <a:t>협주곡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/>
              <a:t>Opus 8, No. </a:t>
            </a:r>
            <a:r>
              <a:rPr lang="en-US" altLang="ko-KR" dirty="0" smtClean="0"/>
              <a:t>1-4.</a:t>
            </a:r>
          </a:p>
          <a:p>
            <a:r>
              <a:rPr lang="ko-KR" altLang="en-US" dirty="0" smtClean="0"/>
              <a:t>비발디의 </a:t>
            </a:r>
            <a:r>
              <a:rPr lang="ko-KR" altLang="en-US" dirty="0"/>
              <a:t>바이올린 협주곡 중에 가장 </a:t>
            </a:r>
            <a:r>
              <a:rPr lang="ko-KR" altLang="en-US" dirty="0" smtClean="0"/>
              <a:t>유명</a:t>
            </a:r>
            <a:endParaRPr lang="en-US" altLang="ko-KR" dirty="0"/>
          </a:p>
          <a:p>
            <a:r>
              <a:rPr lang="ko-KR" altLang="en-US" dirty="0"/>
              <a:t>각 곡은 </a:t>
            </a:r>
            <a:r>
              <a:rPr lang="en-US" altLang="ko-KR" dirty="0"/>
              <a:t>3</a:t>
            </a:r>
            <a:r>
              <a:rPr lang="ko-KR" altLang="en-US" dirty="0" smtClean="0"/>
              <a:t>악장</a:t>
            </a:r>
            <a:r>
              <a:rPr lang="en-US" altLang="ko-KR" dirty="0" smtClean="0"/>
              <a:t>, </a:t>
            </a:r>
            <a:r>
              <a:rPr lang="ko-KR" altLang="en-US" dirty="0"/>
              <a:t>빠른 악장들 사이에 느린 악장이 하나씩 끼어져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곡은 </a:t>
            </a:r>
            <a:r>
              <a:rPr lang="en-US" altLang="ko-KR" dirty="0"/>
              <a:t>"</a:t>
            </a:r>
            <a:r>
              <a:rPr lang="ko-KR" altLang="en-US" dirty="0"/>
              <a:t>봄</a:t>
            </a:r>
            <a:r>
              <a:rPr lang="en-US" altLang="ko-KR" dirty="0"/>
              <a:t>", "</a:t>
            </a:r>
            <a:r>
              <a:rPr lang="ko-KR" altLang="en-US" dirty="0"/>
              <a:t>여름</a:t>
            </a:r>
            <a:r>
              <a:rPr lang="en-US" altLang="ko-KR" dirty="0"/>
              <a:t>", "</a:t>
            </a:r>
            <a:r>
              <a:rPr lang="ko-KR" altLang="en-US" dirty="0"/>
              <a:t>가을</a:t>
            </a:r>
            <a:r>
              <a:rPr lang="en-US" altLang="ko-KR" dirty="0"/>
              <a:t>", "</a:t>
            </a:r>
            <a:r>
              <a:rPr lang="ko-KR" altLang="en-US" dirty="0"/>
              <a:t>겨울</a:t>
            </a:r>
            <a:r>
              <a:rPr lang="en-US" altLang="ko-KR" dirty="0"/>
              <a:t>"</a:t>
            </a:r>
            <a:r>
              <a:rPr lang="ko-KR" altLang="en-US" dirty="0"/>
              <a:t>이라는 제목이 붙인다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ko-KR" altLang="en-US" dirty="0"/>
              <a:t>사계를 구성하는 네 개의 협주곡은 각 계절을 잘 </a:t>
            </a:r>
            <a:r>
              <a:rPr lang="ko-KR" altLang="en-US" dirty="0" smtClean="0"/>
              <a:t>묘사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(</a:t>
            </a:r>
            <a:r>
              <a:rPr lang="en-US" altLang="ko-KR" dirty="0" smtClean="0"/>
              <a:t> 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/>
              <a:t>"</a:t>
            </a:r>
            <a:r>
              <a:rPr lang="ko-KR" altLang="en-US" dirty="0"/>
              <a:t>겨울</a:t>
            </a:r>
            <a:r>
              <a:rPr lang="en-US" altLang="ko-KR" dirty="0"/>
              <a:t>"</a:t>
            </a:r>
            <a:r>
              <a:rPr lang="ko-KR" altLang="en-US" dirty="0"/>
              <a:t>은 어둡고 우울한 반면에 </a:t>
            </a:r>
            <a:r>
              <a:rPr lang="en-US" altLang="ko-KR" dirty="0"/>
              <a:t>"</a:t>
            </a:r>
            <a:r>
              <a:rPr lang="ko-KR" altLang="en-US" dirty="0"/>
              <a:t>여름</a:t>
            </a:r>
            <a:r>
              <a:rPr lang="en-US" altLang="ko-KR" dirty="0"/>
              <a:t>"</a:t>
            </a:r>
            <a:r>
              <a:rPr lang="ko-KR" altLang="en-US" dirty="0"/>
              <a:t>의 </a:t>
            </a:r>
            <a:r>
              <a:rPr lang="en-US" altLang="ko-KR" dirty="0"/>
              <a:t>1</a:t>
            </a:r>
            <a:r>
              <a:rPr lang="ko-KR" altLang="en-US" dirty="0"/>
              <a:t>악장은 천둥번개를 떠오르게 한다</a:t>
            </a:r>
            <a:r>
              <a:rPr lang="en-US" altLang="ko-KR" dirty="0" smtClean="0"/>
              <a:t>.)</a:t>
            </a:r>
            <a:endParaRPr lang="en-US" altLang="ko-KR" dirty="0"/>
          </a:p>
          <a:p>
            <a:r>
              <a:rPr lang="ko-KR" altLang="en-US" dirty="0"/>
              <a:t>사계에는 작가를 알 수 없는 짧은 시</a:t>
            </a:r>
            <a:r>
              <a:rPr lang="en-US" altLang="ko-KR" dirty="0"/>
              <a:t>(</a:t>
            </a:r>
            <a:r>
              <a:rPr lang="ko-KR" altLang="en-US" dirty="0"/>
              <a:t>소네트</a:t>
            </a:r>
            <a:r>
              <a:rPr lang="en-US" altLang="ko-KR" dirty="0"/>
              <a:t>)</a:t>
            </a:r>
            <a:r>
              <a:rPr lang="ko-KR" altLang="en-US" dirty="0"/>
              <a:t>가 계절마다 붙어 </a:t>
            </a:r>
            <a:r>
              <a:rPr lang="ko-KR" altLang="en-US" dirty="0" err="1" smtClean="0"/>
              <a:t>있으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 smtClean="0"/>
              <a:t>며</a:t>
            </a:r>
            <a:r>
              <a:rPr lang="ko-KR" altLang="en-US" dirty="0" smtClean="0"/>
              <a:t> </a:t>
            </a:r>
            <a:r>
              <a:rPr lang="ko-KR" altLang="en-US" dirty="0"/>
              <a:t>그것이 곡의 내용을 설명하고 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568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사계 </a:t>
            </a:r>
            <a:r>
              <a:rPr lang="en-US" altLang="ko-KR" b="1" dirty="0" smtClean="0">
                <a:solidFill>
                  <a:srgbClr val="FF00FF"/>
                </a:solidFill>
              </a:rPr>
              <a:t>- </a:t>
            </a:r>
            <a:r>
              <a:rPr lang="ko-KR" altLang="en-US" b="1" dirty="0" smtClean="0">
                <a:solidFill>
                  <a:schemeClr val="accent6"/>
                </a:solidFill>
              </a:rPr>
              <a:t>봄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ko-KR" dirty="0"/>
              <a:t>제1악장. 따뜻한 봄이 왔다. 새들은 즐겁게 아침을 노래하고 시냇물은 부드럽게 속삭이며 흐른다. 갑자기 하늘에 검은 구름이 몰려와 번개가 소란을 피운다. 어느 </a:t>
            </a:r>
            <a:r>
              <a:rPr lang="ko-KR" altLang="ko-KR" dirty="0" err="1"/>
              <a:t>덧</a:t>
            </a:r>
            <a:r>
              <a:rPr lang="ko-KR" altLang="ko-KR" dirty="0"/>
              <a:t> 구름은 걷히고 다시 아늑한 봄의 분위기 속에 노래가 시작된다</a:t>
            </a:r>
            <a:r>
              <a:rPr lang="ko-KR" altLang="ko-KR" dirty="0" smtClean="0"/>
              <a:t>.</a:t>
            </a:r>
            <a:endParaRPr lang="en-US" altLang="ko-KR" dirty="0"/>
          </a:p>
          <a:p>
            <a:pPr marL="0" indent="0">
              <a:buNone/>
            </a:pPr>
            <a:endParaRPr lang="ko-KR" altLang="ko-KR" dirty="0"/>
          </a:p>
          <a:p>
            <a:r>
              <a:rPr lang="ko-KR" altLang="ko-KR" dirty="0"/>
              <a:t>제2악장. 파란 목장에는 따뜻한 봄볕을 받으며 목동들이 </a:t>
            </a:r>
            <a:r>
              <a:rPr lang="ko-KR" altLang="ko-KR" dirty="0" err="1"/>
              <a:t>졸고있다</a:t>
            </a:r>
            <a:r>
              <a:rPr lang="ko-KR" altLang="ko-KR" dirty="0"/>
              <a:t>. 한가하고 나른한 풍경이다</a:t>
            </a:r>
            <a:r>
              <a:rPr lang="ko-KR" altLang="ko-KR" dirty="0" smtClean="0"/>
              <a:t>.</a:t>
            </a:r>
            <a:endParaRPr lang="ko-KR" altLang="ko-KR" dirty="0"/>
          </a:p>
          <a:p>
            <a:r>
              <a:rPr lang="ko-KR" altLang="ko-KR" dirty="0"/>
              <a:t>제3악장. 아름다운 물의 요정이 나타나 양치기가 부르는 피리소리에 맞춰 해맑은 봄 하늘 아래에서 즐겁게 춤춘다.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1235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0496" y="401701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사계 </a:t>
            </a:r>
            <a:r>
              <a:rPr lang="en-US" altLang="ko-KR" b="1" dirty="0" smtClean="0">
                <a:solidFill>
                  <a:srgbClr val="FF00FF"/>
                </a:solidFill>
              </a:rPr>
              <a:t>- </a:t>
            </a:r>
            <a:r>
              <a:rPr lang="ko-KR" altLang="en-US" b="1" dirty="0" smtClean="0">
                <a:solidFill>
                  <a:srgbClr val="00B0F0"/>
                </a:solidFill>
              </a:rPr>
              <a:t>여름</a:t>
            </a:r>
            <a:endParaRPr lang="ko-KR" altLang="en-US" dirty="0">
              <a:solidFill>
                <a:srgbClr val="00B0F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뜨거운 여름이 다가오면 타는 듯 뜨거운 태양아래 사람도 양도 모두 지쳐버린다</a:t>
            </a:r>
            <a:r>
              <a:rPr lang="en-US" altLang="ko-KR" dirty="0"/>
              <a:t>. </a:t>
            </a:r>
            <a:r>
              <a:rPr lang="ko-KR" altLang="en-US" dirty="0"/>
              <a:t>느닷없이 북풍이 휘몰아치고 둘레는 불안에 휩싸인다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요란한 더위에 겁을 먹은 양치기들은 어쩔 줄 모르며 시원한 옷을 입으면서 따뜻한 음식을 먹는다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하늘을 </a:t>
            </a:r>
            <a:r>
              <a:rPr lang="ko-KR" altLang="en-US" dirty="0" err="1"/>
              <a:t>두쪽으로</a:t>
            </a:r>
            <a:r>
              <a:rPr lang="ko-KR" altLang="en-US" dirty="0"/>
              <a:t> 가르는 무서운 번갯불</a:t>
            </a:r>
            <a:r>
              <a:rPr lang="en-US" altLang="ko-KR" dirty="0"/>
              <a:t>. </a:t>
            </a:r>
            <a:r>
              <a:rPr lang="ko-KR" altLang="en-US" dirty="0"/>
              <a:t>그 뒤를 우레소리가 따르면 우박이 쏟아진다</a:t>
            </a:r>
            <a:r>
              <a:rPr lang="en-US" altLang="ko-KR" dirty="0"/>
              <a:t>. </a:t>
            </a:r>
            <a:r>
              <a:rPr lang="ko-KR" altLang="en-US" dirty="0"/>
              <a:t>잘 익어가는 곡식이 회초리를 맞은 듯 쓰러진다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07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바로크시대와 현악기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993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사계 </a:t>
            </a:r>
            <a:r>
              <a:rPr lang="en-US" altLang="ko-KR" b="1" dirty="0" smtClean="0">
                <a:solidFill>
                  <a:srgbClr val="FF00FF"/>
                </a:solidFill>
              </a:rPr>
              <a:t>- </a:t>
            </a:r>
            <a:r>
              <a:rPr lang="ko-KR" altLang="en-US" b="1" dirty="0" smtClean="0">
                <a:solidFill>
                  <a:schemeClr val="accent2"/>
                </a:solidFill>
              </a:rPr>
              <a:t>가을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농부들이 풍성한 수확의 기쁨을 나누며 술과 춤 잔치를 벌인다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노래와 춤이 끝난 뒤 시원한 가을밤이 </a:t>
            </a:r>
            <a:r>
              <a:rPr lang="ko-KR" altLang="en-US" dirty="0" err="1"/>
              <a:t>찾아들어</a:t>
            </a:r>
            <a:r>
              <a:rPr lang="ko-KR" altLang="en-US" dirty="0"/>
              <a:t> 마을사람은 느긋한 마음으로 잠자리에 든다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이윽고 동이 트면 사냥꾼들이 엽총과 </a:t>
            </a:r>
            <a:r>
              <a:rPr lang="ko-KR" altLang="en-US" dirty="0" err="1"/>
              <a:t>뿔피리를</a:t>
            </a:r>
            <a:r>
              <a:rPr lang="ko-KR" altLang="en-US" dirty="0"/>
              <a:t> 들고 개를 거느린 채 사냥을 떠나 짐승을 뒤쫓는다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1215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사계 </a:t>
            </a:r>
            <a:r>
              <a:rPr lang="en-US" altLang="ko-KR" b="1" dirty="0" smtClean="0">
                <a:solidFill>
                  <a:srgbClr val="FF00FF"/>
                </a:solidFill>
              </a:rPr>
              <a:t>- </a:t>
            </a:r>
            <a:r>
              <a:rPr lang="ko-KR" altLang="en-US" b="1" dirty="0" smtClean="0">
                <a:solidFill>
                  <a:srgbClr val="7030A0"/>
                </a:solidFill>
              </a:rPr>
              <a:t>겨울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얼어붙을 듯이 차가운 겨울</a:t>
            </a:r>
            <a:r>
              <a:rPr lang="en-US" altLang="ko-KR" dirty="0"/>
              <a:t>. </a:t>
            </a:r>
            <a:r>
              <a:rPr lang="ko-KR" altLang="en-US" dirty="0"/>
              <a:t>산과 들은 눈으로 뒤덮이고 바람은 나뭇가지를 잡아 흔든다</a:t>
            </a:r>
            <a:r>
              <a:rPr lang="en-US" altLang="ko-KR" dirty="0"/>
              <a:t>. </a:t>
            </a:r>
            <a:r>
              <a:rPr lang="ko-KR" altLang="en-US" dirty="0"/>
              <a:t>이빨이 딱딱 부딪칠 정도로 추위가 극심하며 따뜻한 옷을 입으면서 시원한 음식을 먹는다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그러나 집안의 난롯가는 아늑하고 평화로운 분위기로 </a:t>
            </a:r>
            <a:r>
              <a:rPr lang="ko-KR" altLang="en-US" dirty="0" err="1"/>
              <a:t>가득차</a:t>
            </a:r>
            <a:r>
              <a:rPr lang="ko-KR" altLang="en-US" dirty="0"/>
              <a:t> 있다</a:t>
            </a:r>
            <a:r>
              <a:rPr lang="en-US" altLang="ko-KR" dirty="0"/>
              <a:t>. </a:t>
            </a:r>
            <a:r>
              <a:rPr lang="ko-KR" altLang="en-US" dirty="0"/>
              <a:t>밖에는 차가운 비가 내리고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악장</a:t>
            </a:r>
            <a:r>
              <a:rPr lang="en-US" altLang="ko-KR" dirty="0"/>
              <a:t>. </a:t>
            </a:r>
            <a:r>
              <a:rPr lang="ko-KR" altLang="en-US" dirty="0"/>
              <a:t>꽁꽁 얼어붙은 길을 조심스레 걸어간다</a:t>
            </a:r>
            <a:r>
              <a:rPr lang="en-US" altLang="ko-KR" dirty="0"/>
              <a:t>. </a:t>
            </a:r>
            <a:r>
              <a:rPr lang="ko-KR" altLang="en-US" dirty="0"/>
              <a:t>미끄러지면 다시 일어나 걸어간다</a:t>
            </a:r>
            <a:r>
              <a:rPr lang="en-US" altLang="ko-KR" dirty="0"/>
              <a:t>. </a:t>
            </a:r>
            <a:r>
              <a:rPr lang="ko-KR" altLang="en-US" dirty="0"/>
              <a:t>바람이 제멋대로 휘젓고 다니는 소리를 듣는다</a:t>
            </a:r>
            <a:r>
              <a:rPr lang="en-US" altLang="ko-KR" dirty="0"/>
              <a:t>. </a:t>
            </a:r>
            <a:r>
              <a:rPr lang="ko-KR" altLang="en-US" dirty="0"/>
              <a:t>이것이 겨울이다</a:t>
            </a:r>
            <a:r>
              <a:rPr lang="en-US" altLang="ko-KR" dirty="0"/>
              <a:t>. </a:t>
            </a:r>
            <a:r>
              <a:rPr lang="ko-KR" altLang="en-US" dirty="0"/>
              <a:t>그렇지만 겨울은 기쁨을 실어다 준다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8332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FF"/>
                </a:solidFill>
              </a:rPr>
              <a:t>사계</a:t>
            </a:r>
            <a:r>
              <a:rPr lang="en-US" altLang="ko-KR" dirty="0" smtClean="0">
                <a:solidFill>
                  <a:srgbClr val="FF00FF"/>
                </a:solidFill>
              </a:rPr>
              <a:t>-</a:t>
            </a:r>
            <a:r>
              <a:rPr lang="en-US" altLang="ko-KR" dirty="0" err="1" smtClean="0">
                <a:solidFill>
                  <a:srgbClr val="FF00FF"/>
                </a:solidFill>
              </a:rPr>
              <a:t>Piazzolla</a:t>
            </a:r>
            <a:r>
              <a:rPr lang="en-US" altLang="ko-KR" dirty="0" smtClean="0">
                <a:solidFill>
                  <a:srgbClr val="FF00FF"/>
                </a:solidFill>
              </a:rPr>
              <a:t>(</a:t>
            </a:r>
            <a:r>
              <a:rPr lang="ko-KR" altLang="en-US" dirty="0" err="1" smtClean="0">
                <a:solidFill>
                  <a:srgbClr val="FF00FF"/>
                </a:solidFill>
              </a:rPr>
              <a:t>피아졸라</a:t>
            </a:r>
            <a:r>
              <a:rPr lang="en-US" altLang="ko-KR" dirty="0" smtClean="0">
                <a:solidFill>
                  <a:srgbClr val="FF00FF"/>
                </a:solidFill>
              </a:rPr>
              <a:t>)</a:t>
            </a:r>
            <a:endParaRPr lang="ko-KR" altLang="en-US" dirty="0">
              <a:solidFill>
                <a:srgbClr val="FF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피아졸라는</a:t>
            </a:r>
            <a:r>
              <a:rPr lang="ko-KR" altLang="en-US" dirty="0" smtClean="0"/>
              <a:t> 비발디의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사계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가 작곡된 지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년 후에 태어났다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비발디의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사계</a:t>
            </a:r>
            <a:r>
              <a:rPr lang="en-US" altLang="ko-KR" dirty="0" smtClean="0"/>
              <a:t>.</a:t>
            </a:r>
            <a:r>
              <a:rPr lang="ko-KR" altLang="en-US" dirty="0" smtClean="0"/>
              <a:t>가 처음부터 바이올린의 협주스타일로 봄</a:t>
            </a:r>
            <a:r>
              <a:rPr lang="en-US" altLang="ko-KR" dirty="0" smtClean="0"/>
              <a:t>,</a:t>
            </a:r>
            <a:r>
              <a:rPr lang="ko-KR" altLang="en-US" dirty="0" smtClean="0"/>
              <a:t>여름</a:t>
            </a:r>
            <a:r>
              <a:rPr lang="en-US" altLang="ko-KR" dirty="0" smtClean="0"/>
              <a:t>,</a:t>
            </a:r>
            <a:r>
              <a:rPr lang="ko-KR" altLang="en-US" dirty="0" smtClean="0"/>
              <a:t>가을</a:t>
            </a:r>
            <a:r>
              <a:rPr lang="en-US" altLang="ko-KR" dirty="0" smtClean="0"/>
              <a:t>,</a:t>
            </a:r>
            <a:r>
              <a:rPr lang="ko-KR" altLang="en-US" dirty="0" smtClean="0"/>
              <a:t>겨울의 사계절의 순서로 각각 </a:t>
            </a:r>
            <a:r>
              <a:rPr lang="en-US" altLang="ko-KR" dirty="0" smtClean="0"/>
              <a:t>4</a:t>
            </a:r>
            <a:r>
              <a:rPr lang="ko-KR" altLang="en-US" dirty="0" smtClean="0"/>
              <a:t>악장을 표현한 것이라면 </a:t>
            </a:r>
            <a:r>
              <a:rPr lang="ko-KR" altLang="en-US" dirty="0" err="1" smtClean="0"/>
              <a:t>피아졸라의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사계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는 각각 따로 작곡된 곡을 후대에 편곡하면서 완성된 곡이라는 차이가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ko-KR" altLang="en-US" dirty="0" err="1" smtClean="0"/>
              <a:t>부에노스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아이레스</a:t>
            </a:r>
            <a:r>
              <a:rPr lang="ko-KR" altLang="en-US" dirty="0" smtClean="0"/>
              <a:t> 사계절의 항구 풍경을 그렸다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탱고는 본래 춤곡으로서 정체성을 강하게 유지하고 있지만 </a:t>
            </a:r>
            <a:r>
              <a:rPr lang="ko-KR" altLang="en-US" dirty="0" err="1" smtClean="0"/>
              <a:t>피아졸라의</a:t>
            </a:r>
            <a:r>
              <a:rPr lang="ko-KR" altLang="en-US" dirty="0" smtClean="0"/>
              <a:t> 손에 이르러서 연주를 위한 탱고로 독립적으로 </a:t>
            </a:r>
            <a:r>
              <a:rPr lang="ko-KR" altLang="en-US" dirty="0" err="1" smtClean="0"/>
              <a:t>재탄생된다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579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/>
              <a:t/>
            </a:r>
            <a:br>
              <a:rPr lang="en-US" altLang="ko-KR" sz="7200" dirty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/>
              <a:t/>
            </a:r>
            <a:br>
              <a:rPr lang="en-US" altLang="ko-KR" sz="7200" dirty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/>
              <a:t/>
            </a:r>
            <a:br>
              <a:rPr lang="en-US" altLang="ko-KR" sz="7200" dirty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/>
              <a:t/>
            </a:r>
            <a:br>
              <a:rPr lang="en-US" altLang="ko-KR" sz="7200" dirty="0"/>
            </a:br>
            <a:r>
              <a:rPr lang="en-US" altLang="ko-KR" sz="8900" dirty="0" smtClean="0"/>
              <a:t>3. </a:t>
            </a:r>
            <a:r>
              <a:rPr lang="ko-KR" altLang="en-US" sz="8900" dirty="0" smtClean="0"/>
              <a:t>운명은 이렇게 </a:t>
            </a:r>
            <a:r>
              <a:rPr lang="en-US" altLang="ko-KR" sz="8900" dirty="0" smtClean="0"/>
              <a:t/>
            </a:r>
            <a:br>
              <a:rPr lang="en-US" altLang="ko-KR" sz="8900" dirty="0" smtClean="0"/>
            </a:br>
            <a:r>
              <a:rPr lang="en-US" altLang="ko-KR" sz="8900" dirty="0"/>
              <a:t> </a:t>
            </a:r>
            <a:r>
              <a:rPr lang="en-US" altLang="ko-KR" sz="8900" dirty="0" smtClean="0"/>
              <a:t>         </a:t>
            </a:r>
            <a:r>
              <a:rPr lang="ko-KR" altLang="en-US" sz="8900" dirty="0" smtClean="0"/>
              <a:t>문을 두드린다</a:t>
            </a:r>
            <a:r>
              <a:rPr lang="en-US" altLang="ko-KR" sz="8900" dirty="0" smtClean="0"/>
              <a:t/>
            </a:r>
            <a:br>
              <a:rPr lang="en-US" altLang="ko-KR" sz="8900" dirty="0" smtClean="0"/>
            </a:br>
            <a:r>
              <a:rPr lang="en-US" altLang="ko-KR" sz="8900" dirty="0" smtClean="0"/>
              <a:t/>
            </a:r>
            <a:br>
              <a:rPr lang="en-US" altLang="ko-KR" sz="8900" dirty="0" smtClean="0"/>
            </a:br>
            <a:endParaRPr lang="ko-KR" altLang="en-US" sz="8900" dirty="0"/>
          </a:p>
        </p:txBody>
      </p:sp>
    </p:spTree>
    <p:extLst>
      <p:ext uri="{BB962C8B-B14F-4D97-AF65-F5344CB8AC3E}">
        <p14:creationId xmlns:p14="http://schemas.microsoft.com/office/powerpoint/2010/main" val="2597300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FFFF"/>
                </a:solidFill>
              </a:rPr>
              <a:t>Mozart(</a:t>
            </a:r>
            <a:r>
              <a:rPr lang="ko-KR" altLang="en-US" dirty="0" err="1" smtClean="0">
                <a:solidFill>
                  <a:srgbClr val="00FFFF"/>
                </a:solidFill>
              </a:rPr>
              <a:t>모짜르트</a:t>
            </a:r>
            <a:r>
              <a:rPr lang="en-US" altLang="ko-KR" dirty="0" smtClean="0">
                <a:solidFill>
                  <a:srgbClr val="00FFFF"/>
                </a:solidFill>
              </a:rPr>
              <a:t>)</a:t>
            </a:r>
            <a:endParaRPr lang="ko-KR" altLang="en-US" dirty="0">
              <a:solidFill>
                <a:srgbClr val="00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클라리넷협주곡 </a:t>
            </a:r>
            <a:r>
              <a:rPr lang="en-US" altLang="ko-KR" dirty="0" smtClean="0"/>
              <a:t>(</a:t>
            </a:r>
            <a:r>
              <a:rPr lang="en-US" altLang="ko-KR" b="1" dirty="0" smtClean="0"/>
              <a:t>OUT </a:t>
            </a:r>
            <a:r>
              <a:rPr lang="en-US" altLang="ko-KR" b="1" dirty="0"/>
              <a:t>OF AFRICA, OST </a:t>
            </a:r>
            <a:r>
              <a:rPr lang="en-US" altLang="ko-KR" b="1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가브리엘의</a:t>
            </a:r>
            <a:r>
              <a:rPr lang="ko-KR" altLang="en-US" dirty="0" smtClean="0"/>
              <a:t> 오보에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넬라판타지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사라브라이트만</a:t>
            </a:r>
            <a:r>
              <a:rPr lang="en-US" altLang="ko-KR" dirty="0" smtClean="0"/>
              <a:t>))</a:t>
            </a:r>
          </a:p>
          <a:p>
            <a:r>
              <a:rPr lang="ko-KR" altLang="en-US" dirty="0" smtClean="0"/>
              <a:t>피아노 협주곡 </a:t>
            </a:r>
            <a:r>
              <a:rPr lang="en-US" altLang="ko-KR" dirty="0" smtClean="0"/>
              <a:t>No. 21 (2nd)</a:t>
            </a:r>
          </a:p>
          <a:p>
            <a:r>
              <a:rPr lang="en-US" altLang="ko-KR" dirty="0"/>
              <a:t>'</a:t>
            </a:r>
            <a:r>
              <a:rPr lang="ko-KR" altLang="en-US" dirty="0" err="1"/>
              <a:t>피가로의</a:t>
            </a:r>
            <a:r>
              <a:rPr lang="ko-KR" altLang="en-US" dirty="0"/>
              <a:t> 결혼</a:t>
            </a:r>
            <a:r>
              <a:rPr lang="en-US" altLang="ko-KR" dirty="0"/>
              <a:t>'-'</a:t>
            </a:r>
            <a:r>
              <a:rPr lang="ko-KR" altLang="en-US" dirty="0"/>
              <a:t>저녁 산들바람은 부드럽게</a:t>
            </a:r>
            <a:r>
              <a:rPr lang="en-US" altLang="ko-KR" dirty="0"/>
              <a:t>'_'</a:t>
            </a:r>
            <a:r>
              <a:rPr lang="ko-KR" altLang="en-US" dirty="0" err="1"/>
              <a:t>쇼생크</a:t>
            </a:r>
            <a:r>
              <a:rPr lang="ko-KR" altLang="en-US" dirty="0"/>
              <a:t> 탈출</a:t>
            </a:r>
            <a:r>
              <a:rPr lang="en-US" altLang="ko-KR" dirty="0" smtClean="0"/>
              <a:t>'_</a:t>
            </a:r>
          </a:p>
          <a:p>
            <a:r>
              <a:rPr lang="ko-KR" altLang="en-US" dirty="0" err="1" smtClean="0"/>
              <a:t>작은별</a:t>
            </a:r>
            <a:r>
              <a:rPr lang="ko-KR" altLang="en-US" dirty="0" smtClean="0"/>
              <a:t> 피아노 </a:t>
            </a:r>
            <a:r>
              <a:rPr lang="ko-KR" altLang="en-US" dirty="0" err="1" smtClean="0"/>
              <a:t>바리에이션</a:t>
            </a:r>
            <a:endParaRPr lang="en-US" altLang="ko-KR" dirty="0" smtClean="0"/>
          </a:p>
          <a:p>
            <a:r>
              <a:rPr lang="ko-KR" altLang="en-US" dirty="0" smtClean="0"/>
              <a:t>교향곡 </a:t>
            </a:r>
            <a:r>
              <a:rPr lang="en-US" altLang="ko-KR" dirty="0" smtClean="0"/>
              <a:t>No.41</a:t>
            </a:r>
          </a:p>
          <a:p>
            <a:r>
              <a:rPr lang="en-US" altLang="ko-KR" dirty="0" err="1" smtClean="0"/>
              <a:t>Eine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kleine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nacht</a:t>
            </a:r>
            <a:r>
              <a:rPr lang="en-US" altLang="ko-KR" dirty="0" smtClean="0"/>
              <a:t> music</a:t>
            </a:r>
          </a:p>
          <a:p>
            <a:r>
              <a:rPr lang="ko-KR" altLang="en-US" dirty="0" smtClean="0"/>
              <a:t>영화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볼프강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아마데우스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밤의 여왕</a:t>
            </a:r>
            <a:r>
              <a:rPr lang="en-US" altLang="ko-KR" dirty="0" smtClean="0"/>
              <a:t>-</a:t>
            </a:r>
            <a:r>
              <a:rPr lang="ko-KR" altLang="en-US" dirty="0" smtClean="0"/>
              <a:t>조수미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0625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0496" y="328549"/>
            <a:ext cx="10515600" cy="1325563"/>
          </a:xfrm>
        </p:spPr>
        <p:txBody>
          <a:bodyPr/>
          <a:lstStyle/>
          <a:p>
            <a:r>
              <a:rPr lang="en-US" altLang="ko-KR" dirty="0">
                <a:solidFill>
                  <a:srgbClr val="00FFFF"/>
                </a:solidFill>
              </a:rPr>
              <a:t>Mozart(</a:t>
            </a:r>
            <a:r>
              <a:rPr lang="ko-KR" altLang="en-US" dirty="0" err="1">
                <a:solidFill>
                  <a:srgbClr val="00FFFF"/>
                </a:solidFill>
              </a:rPr>
              <a:t>모짜르트</a:t>
            </a:r>
            <a:r>
              <a:rPr lang="en-US" altLang="ko-KR" dirty="0">
                <a:solidFill>
                  <a:srgbClr val="00FFFF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>
                <a:hlinkClick r:id="rId2" tooltip="오스트리아"/>
              </a:rPr>
              <a:t>오스트리아</a:t>
            </a:r>
            <a:r>
              <a:rPr lang="ko-KR" altLang="ko-KR" dirty="0"/>
              <a:t>의 </a:t>
            </a:r>
            <a:r>
              <a:rPr lang="ko-KR" altLang="ko-KR" dirty="0">
                <a:hlinkClick r:id="rId3" tooltip="서양 고전 음악"/>
              </a:rPr>
              <a:t>서양 고전 음악</a:t>
            </a:r>
            <a:r>
              <a:rPr lang="ko-KR" altLang="ko-KR" dirty="0"/>
              <a:t> </a:t>
            </a:r>
            <a:r>
              <a:rPr lang="ko-KR" altLang="ko-KR" dirty="0" smtClean="0">
                <a:hlinkClick r:id="rId4" tooltip="작곡가"/>
              </a:rPr>
              <a:t>작곡가</a:t>
            </a:r>
            <a:r>
              <a:rPr lang="en-US" altLang="ko-KR" dirty="0"/>
              <a:t>.</a:t>
            </a:r>
            <a:r>
              <a:rPr lang="ko-KR" altLang="ko-KR" dirty="0" smtClean="0"/>
              <a:t> </a:t>
            </a:r>
            <a:r>
              <a:rPr lang="ko-KR" altLang="ko-KR" dirty="0"/>
              <a:t>궁정 음악가였던 아버지 </a:t>
            </a:r>
            <a:r>
              <a:rPr lang="ko-KR" altLang="ko-KR" dirty="0" err="1">
                <a:hlinkClick r:id="rId5" tooltip="레오폴트 모차르트"/>
              </a:rPr>
              <a:t>레오폴트</a:t>
            </a:r>
            <a:r>
              <a:rPr lang="ko-KR" altLang="ko-KR" dirty="0">
                <a:hlinkClick r:id="rId5" tooltip="레오폴트 모차르트"/>
              </a:rPr>
              <a:t> 모차르트</a:t>
            </a:r>
            <a:r>
              <a:rPr lang="ko-KR" altLang="ko-KR" dirty="0"/>
              <a:t>에게 </a:t>
            </a:r>
            <a:r>
              <a:rPr lang="ko-KR" altLang="ko-KR" dirty="0" smtClean="0"/>
              <a:t>피</a:t>
            </a:r>
            <a:r>
              <a:rPr lang="ko-KR" altLang="en-US" dirty="0" smtClean="0"/>
              <a:t>아</a:t>
            </a:r>
            <a:r>
              <a:rPr lang="ko-KR" altLang="ko-KR" dirty="0" smtClean="0"/>
              <a:t>노와 </a:t>
            </a:r>
            <a:r>
              <a:rPr lang="ko-KR" altLang="ko-KR" dirty="0"/>
              <a:t>바이올린을 배웠고 </a:t>
            </a:r>
            <a:r>
              <a:rPr lang="ko-KR" altLang="ko-KR" dirty="0" err="1"/>
              <a:t>그후</a:t>
            </a:r>
            <a:r>
              <a:rPr lang="ko-KR" altLang="ko-KR" dirty="0"/>
              <a:t> </a:t>
            </a:r>
            <a:r>
              <a:rPr lang="ko-KR" altLang="ko-KR" dirty="0">
                <a:hlinkClick r:id="rId6" tooltip="요한 세바스티안 바흐"/>
              </a:rPr>
              <a:t>요한 </a:t>
            </a:r>
            <a:r>
              <a:rPr lang="ko-KR" altLang="ko-KR" dirty="0" err="1">
                <a:hlinkClick r:id="rId6" tooltip="요한 세바스티안 바흐"/>
              </a:rPr>
              <a:t>세바스티안</a:t>
            </a:r>
            <a:r>
              <a:rPr lang="ko-KR" altLang="ko-KR" dirty="0">
                <a:hlinkClick r:id="rId6" tooltip="요한 세바스티안 바흐"/>
              </a:rPr>
              <a:t> 바흐</a:t>
            </a:r>
            <a:r>
              <a:rPr lang="ko-KR" altLang="ko-KR" dirty="0"/>
              <a:t>의 아들인 </a:t>
            </a:r>
            <a:r>
              <a:rPr lang="ko-KR" altLang="ko-KR" dirty="0">
                <a:hlinkClick r:id="rId7" tooltip="요한 크리스티안 바흐"/>
              </a:rPr>
              <a:t>요한 </a:t>
            </a:r>
            <a:r>
              <a:rPr lang="ko-KR" altLang="ko-KR" dirty="0" err="1">
                <a:hlinkClick r:id="rId7" tooltip="요한 크리스티안 바흐"/>
              </a:rPr>
              <a:t>크리스티안</a:t>
            </a:r>
            <a:r>
              <a:rPr lang="ko-KR" altLang="ko-KR" dirty="0">
                <a:hlinkClick r:id="rId7" tooltip="요한 크리스티안 바흐"/>
              </a:rPr>
              <a:t> 바흐</a:t>
            </a:r>
            <a:r>
              <a:rPr lang="ko-KR" altLang="ko-KR" dirty="0"/>
              <a:t>에게서 </a:t>
            </a:r>
            <a:r>
              <a:rPr lang="ko-KR" altLang="ko-KR" dirty="0">
                <a:hlinkClick r:id="rId8" tooltip="작곡"/>
              </a:rPr>
              <a:t>작곡</a:t>
            </a:r>
            <a:r>
              <a:rPr lang="ko-KR" altLang="ko-KR" dirty="0"/>
              <a:t>하는 법 및 지휘를 배웠다. 다작을 한 작곡가로, </a:t>
            </a:r>
            <a:r>
              <a:rPr lang="ko-KR" altLang="ko-KR" dirty="0">
                <a:hlinkClick r:id="rId9" tooltip="오페라"/>
              </a:rPr>
              <a:t>오페라</a:t>
            </a:r>
            <a:r>
              <a:rPr lang="ko-KR" altLang="ko-KR" dirty="0"/>
              <a:t> 약 27곡, </a:t>
            </a:r>
            <a:r>
              <a:rPr lang="ko-KR" altLang="ko-KR" dirty="0">
                <a:hlinkClick r:id="rId10" tooltip="교향곡"/>
              </a:rPr>
              <a:t>교향곡</a:t>
            </a:r>
            <a:r>
              <a:rPr lang="ko-KR" altLang="ko-KR" dirty="0"/>
              <a:t> 약 67곡, </a:t>
            </a:r>
            <a:r>
              <a:rPr lang="ko-KR" altLang="ko-KR" dirty="0">
                <a:hlinkClick r:id="rId11" tooltip="행진곡"/>
              </a:rPr>
              <a:t>행진곡</a:t>
            </a:r>
            <a:r>
              <a:rPr lang="ko-KR" altLang="ko-KR" dirty="0"/>
              <a:t> 약 31곡, 관현악용 무곡 약 45곡, 피아노 </a:t>
            </a:r>
            <a:r>
              <a:rPr lang="ko-KR" altLang="ko-KR" dirty="0">
                <a:hlinkClick r:id="rId12" tooltip="협주곡"/>
              </a:rPr>
              <a:t>협주곡</a:t>
            </a:r>
            <a:r>
              <a:rPr lang="ko-KR" altLang="ko-KR" dirty="0"/>
              <a:t> 약 42곡, 바이올린 협주곡 약 12곡, </a:t>
            </a:r>
            <a:r>
              <a:rPr lang="ko-KR" altLang="ko-KR" dirty="0" err="1"/>
              <a:t>회유곡</a:t>
            </a:r>
            <a:r>
              <a:rPr lang="ko-KR" altLang="ko-KR" dirty="0"/>
              <a:t> 약 40곡, 그 외 독주곡, 교회용 성악곡, </a:t>
            </a:r>
            <a:r>
              <a:rPr lang="ko-KR" altLang="ko-KR" dirty="0">
                <a:hlinkClick r:id="rId13" tooltip="실내악곡 (없는 문서)"/>
              </a:rPr>
              <a:t>실내악곡</a:t>
            </a:r>
            <a:r>
              <a:rPr lang="ko-KR" altLang="ko-KR" dirty="0"/>
              <a:t> 칸타타, 미사곡 등 다양한 장르를 아우르며 600 </a:t>
            </a:r>
            <a:r>
              <a:rPr lang="ko-KR" altLang="ko-KR" dirty="0" err="1"/>
              <a:t>여곡을</a:t>
            </a:r>
            <a:r>
              <a:rPr lang="ko-KR" altLang="ko-KR" dirty="0"/>
              <a:t> </a:t>
            </a:r>
            <a:r>
              <a:rPr lang="ko-KR" altLang="ko-KR" dirty="0" smtClean="0"/>
              <a:t>작곡</a:t>
            </a:r>
            <a:r>
              <a:rPr lang="en-US" altLang="ko-KR" dirty="0" smtClean="0"/>
              <a:t>.</a:t>
            </a:r>
            <a:r>
              <a:rPr lang="ko-KR" altLang="ko-KR" dirty="0" smtClean="0"/>
              <a:t>주요 </a:t>
            </a:r>
            <a:r>
              <a:rPr lang="ko-KR" altLang="ko-KR" dirty="0"/>
              <a:t>작품으로는 《</a:t>
            </a:r>
            <a:r>
              <a:rPr lang="ko-KR" altLang="ko-KR" dirty="0">
                <a:hlinkClick r:id="rId14" tooltip="교향곡 41번 (모차르트)"/>
              </a:rPr>
              <a:t>교향곡 41번 (모차르트)</a:t>
            </a:r>
            <a:r>
              <a:rPr lang="ko-KR" altLang="ko-KR" dirty="0"/>
              <a:t>》, 《</a:t>
            </a:r>
            <a:r>
              <a:rPr lang="ko-KR" altLang="ko-KR" dirty="0" err="1">
                <a:hlinkClick r:id="rId15" tooltip="피가로의 결혼"/>
              </a:rPr>
              <a:t>피가로의</a:t>
            </a:r>
            <a:r>
              <a:rPr lang="ko-KR" altLang="ko-KR" dirty="0">
                <a:hlinkClick r:id="rId15" tooltip="피가로의 결혼"/>
              </a:rPr>
              <a:t> 결혼</a:t>
            </a:r>
            <a:r>
              <a:rPr lang="ko-KR" altLang="ko-KR" dirty="0"/>
              <a:t>》, 《</a:t>
            </a:r>
            <a:r>
              <a:rPr lang="ko-KR" altLang="ko-KR" dirty="0">
                <a:hlinkClick r:id="rId16" tooltip="돈 죠반니"/>
              </a:rPr>
              <a:t>돈 </a:t>
            </a:r>
            <a:r>
              <a:rPr lang="ko-KR" altLang="ko-KR" dirty="0" err="1">
                <a:hlinkClick r:id="rId16" tooltip="돈 죠반니"/>
              </a:rPr>
              <a:t>죠반니</a:t>
            </a:r>
            <a:r>
              <a:rPr lang="ko-KR" altLang="ko-KR" dirty="0"/>
              <a:t>》, 《</a:t>
            </a:r>
            <a:r>
              <a:rPr lang="ko-KR" altLang="ko-KR" dirty="0">
                <a:hlinkClick r:id="rId17" tooltip="마술 피리"/>
              </a:rPr>
              <a:t>마술 피리</a:t>
            </a:r>
            <a:r>
              <a:rPr lang="ko-KR" altLang="ko-KR" dirty="0"/>
              <a:t>》 등과, 최후의 작품인 《진혼곡》이 있다. 고전 음악을 완성한 것으로 </a:t>
            </a:r>
            <a:r>
              <a:rPr lang="ko-KR" altLang="ko-KR" dirty="0" err="1"/>
              <a:t>평가받는다</a:t>
            </a:r>
            <a:r>
              <a:rPr lang="ko-KR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5807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9933FF"/>
                </a:solidFill>
              </a:rPr>
              <a:t>Beethoven(</a:t>
            </a:r>
            <a:r>
              <a:rPr lang="ko-KR" altLang="en-US" b="1" dirty="0" smtClean="0">
                <a:solidFill>
                  <a:srgbClr val="9933FF"/>
                </a:solidFill>
              </a:rPr>
              <a:t>베토벤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엘리자를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위하여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피아노소나타 </a:t>
            </a:r>
            <a:r>
              <a:rPr lang="en-US" altLang="ko-KR" dirty="0" smtClean="0"/>
              <a:t>No.8(</a:t>
            </a:r>
            <a:r>
              <a:rPr lang="ko-KR" altLang="en-US" dirty="0" smtClean="0"/>
              <a:t>비창</a:t>
            </a:r>
            <a:r>
              <a:rPr lang="en-US" altLang="ko-KR" dirty="0" smtClean="0"/>
              <a:t>)-2nd, No.14(</a:t>
            </a:r>
            <a:r>
              <a:rPr lang="ko-KR" altLang="en-US" dirty="0" smtClean="0"/>
              <a:t>월광</a:t>
            </a:r>
            <a:r>
              <a:rPr lang="en-US" altLang="ko-KR" dirty="0" smtClean="0"/>
              <a:t>)-1</a:t>
            </a:r>
            <a:r>
              <a:rPr lang="en-US" altLang="ko-KR" baseline="30000" dirty="0" smtClean="0"/>
              <a:t>st</a:t>
            </a:r>
          </a:p>
          <a:p>
            <a:pPr marL="0" indent="0">
              <a:buNone/>
            </a:pPr>
            <a:r>
              <a:rPr lang="en-US" altLang="ko-KR" baseline="30000" dirty="0" smtClean="0"/>
              <a:t> </a:t>
            </a:r>
            <a:r>
              <a:rPr lang="en-US" altLang="ko-KR" dirty="0" smtClean="0"/>
              <a:t>                   No. 17(</a:t>
            </a:r>
            <a:r>
              <a:rPr lang="ko-KR" altLang="en-US" dirty="0" err="1" smtClean="0"/>
              <a:t>템페스트</a:t>
            </a:r>
            <a:r>
              <a:rPr lang="en-US" altLang="ko-KR" dirty="0" smtClean="0"/>
              <a:t>)-3</a:t>
            </a:r>
            <a:r>
              <a:rPr lang="en-US" altLang="ko-KR" baseline="30000" dirty="0" smtClean="0"/>
              <a:t>rd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피아노협주곡 </a:t>
            </a:r>
            <a:r>
              <a:rPr lang="en-US" altLang="ko-KR" dirty="0" smtClean="0"/>
              <a:t>No.5(</a:t>
            </a:r>
            <a:r>
              <a:rPr lang="ko-KR" altLang="en-US" dirty="0" smtClean="0"/>
              <a:t>황제</a:t>
            </a:r>
            <a:r>
              <a:rPr lang="en-US" altLang="ko-KR" dirty="0" smtClean="0"/>
              <a:t>)-2</a:t>
            </a:r>
            <a:r>
              <a:rPr lang="en-US" altLang="ko-KR" baseline="30000" dirty="0" smtClean="0"/>
              <a:t>nd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5527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9933FF"/>
                </a:solidFill>
              </a:rPr>
              <a:t>Chopin(</a:t>
            </a:r>
            <a:r>
              <a:rPr lang="ko-KR" altLang="en-US" b="1" dirty="0" smtClean="0">
                <a:solidFill>
                  <a:srgbClr val="9933FF"/>
                </a:solidFill>
              </a:rPr>
              <a:t>쇼팽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즉흥환상곡</a:t>
            </a:r>
            <a:endParaRPr lang="en-US" altLang="ko-KR" dirty="0" smtClean="0"/>
          </a:p>
          <a:p>
            <a:r>
              <a:rPr lang="ko-KR" altLang="en-US" dirty="0" err="1" smtClean="0"/>
              <a:t>녹턴</a:t>
            </a:r>
            <a:endParaRPr lang="en-US" altLang="ko-KR" dirty="0" smtClean="0"/>
          </a:p>
          <a:p>
            <a:r>
              <a:rPr lang="ko-KR" altLang="en-US" dirty="0" smtClean="0"/>
              <a:t>왈츠</a:t>
            </a:r>
            <a:endParaRPr lang="en-US" altLang="ko-KR" dirty="0" smtClean="0"/>
          </a:p>
          <a:p>
            <a:r>
              <a:rPr lang="ko-KR" altLang="en-US" dirty="0" smtClean="0"/>
              <a:t>발라드</a:t>
            </a:r>
            <a:endParaRPr lang="en-US" altLang="ko-KR" dirty="0" smtClean="0"/>
          </a:p>
          <a:p>
            <a:r>
              <a:rPr lang="ko-KR" altLang="en-US" dirty="0" err="1" smtClean="0"/>
              <a:t>에튀드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이별의 곡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빗방울전주곡</a:t>
            </a:r>
            <a:endParaRPr lang="en-US" altLang="ko-KR" dirty="0" smtClean="0"/>
          </a:p>
          <a:p>
            <a:r>
              <a:rPr lang="ko-KR" altLang="en-US" dirty="0" err="1" smtClean="0"/>
              <a:t>마주르카</a:t>
            </a:r>
            <a:r>
              <a:rPr lang="en-US" altLang="ko-KR" dirty="0" smtClean="0"/>
              <a:t>(</a:t>
            </a:r>
            <a:r>
              <a:rPr lang="ko-KR" altLang="en-US" dirty="0" smtClean="0"/>
              <a:t>임동혁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피아노협주곡 </a:t>
            </a:r>
            <a:r>
              <a:rPr lang="en-US" altLang="ko-KR" dirty="0" smtClean="0"/>
              <a:t>1</a:t>
            </a:r>
            <a:r>
              <a:rPr lang="ko-KR" altLang="en-US" dirty="0" smtClean="0"/>
              <a:t>번</a:t>
            </a:r>
            <a:r>
              <a:rPr lang="en-US" altLang="ko-KR" dirty="0" smtClean="0"/>
              <a:t>(2</a:t>
            </a:r>
            <a:r>
              <a:rPr lang="ko-KR" altLang="en-US" dirty="0" smtClean="0"/>
              <a:t>악장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8876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9933FF"/>
                </a:solidFill>
              </a:rPr>
              <a:t>Liszt(</a:t>
            </a:r>
            <a:r>
              <a:rPr lang="ko-KR" altLang="en-US" b="1" dirty="0" smtClean="0">
                <a:solidFill>
                  <a:srgbClr val="9933FF"/>
                </a:solidFill>
              </a:rPr>
              <a:t>리스트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4000" dirty="0" smtClean="0"/>
          </a:p>
          <a:p>
            <a:endParaRPr lang="en-US" altLang="ko-KR" sz="4000" dirty="0"/>
          </a:p>
          <a:p>
            <a:r>
              <a:rPr lang="ko-KR" altLang="en-US" sz="4000" dirty="0" smtClean="0"/>
              <a:t>라 </a:t>
            </a:r>
            <a:r>
              <a:rPr lang="ko-KR" altLang="en-US" sz="4000" dirty="0" err="1" smtClean="0"/>
              <a:t>캄파넬라</a:t>
            </a:r>
            <a:endParaRPr lang="en-US" altLang="ko-KR" sz="4000" dirty="0" smtClean="0"/>
          </a:p>
          <a:p>
            <a:r>
              <a:rPr lang="ko-KR" altLang="en-US" sz="4000" dirty="0" smtClean="0"/>
              <a:t>헝가리랩소디 </a:t>
            </a:r>
            <a:r>
              <a:rPr lang="en-US" altLang="ko-KR" sz="4000" dirty="0" smtClean="0"/>
              <a:t>No.2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25671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9933FF"/>
                </a:solidFill>
              </a:rPr>
              <a:t>Grieg(</a:t>
            </a:r>
            <a:r>
              <a:rPr lang="ko-KR" altLang="en-US" b="1" dirty="0" err="1" smtClean="0">
                <a:solidFill>
                  <a:srgbClr val="9933FF"/>
                </a:solidFill>
              </a:rPr>
              <a:t>그리그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sz="4400" dirty="0"/>
          </a:p>
          <a:p>
            <a:r>
              <a:rPr lang="ko-KR" altLang="en-US" sz="4400" dirty="0" smtClean="0"/>
              <a:t>피아노협주곡</a:t>
            </a:r>
            <a:endParaRPr lang="en-US" altLang="ko-KR" sz="4400" dirty="0" smtClean="0"/>
          </a:p>
          <a:p>
            <a:r>
              <a:rPr lang="ko-KR" altLang="en-US" sz="4400" dirty="0" err="1" smtClean="0"/>
              <a:t>솔베이지의</a:t>
            </a:r>
            <a:r>
              <a:rPr lang="ko-KR" altLang="en-US" sz="4400" dirty="0" smtClean="0"/>
              <a:t> 노래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7367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smtClean="0">
                <a:solidFill>
                  <a:srgbClr val="92D050"/>
                </a:solidFill>
              </a:rPr>
              <a:t>●</a:t>
            </a:r>
            <a:r>
              <a:rPr lang="ko-KR" altLang="en-US" sz="6000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아베마리아</a:t>
            </a:r>
            <a:r>
              <a:rPr lang="en-US" altLang="ko-KR" sz="6000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(Ave Maria)</a:t>
            </a:r>
            <a:endParaRPr lang="ko-KR" altLang="en-US" sz="6000" dirty="0">
              <a:solidFill>
                <a:schemeClr val="accent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5400" dirty="0" smtClean="0"/>
          </a:p>
          <a:p>
            <a:pPr marL="0" indent="0" algn="ctr">
              <a:buNone/>
            </a:pPr>
            <a:r>
              <a:rPr lang="ko-KR" altLang="en-US" sz="5400" dirty="0" err="1" smtClean="0"/>
              <a:t>구노</a:t>
            </a:r>
            <a:endParaRPr lang="en-US" altLang="ko-KR" sz="5400" dirty="0" smtClean="0"/>
          </a:p>
          <a:p>
            <a:pPr marL="0" indent="0" algn="ctr">
              <a:buNone/>
            </a:pPr>
            <a:r>
              <a:rPr lang="ko-KR" altLang="en-US" sz="5400" dirty="0" smtClean="0"/>
              <a:t>슈베르트</a:t>
            </a:r>
            <a:endParaRPr lang="en-US" altLang="ko-KR" sz="5400" dirty="0" smtClean="0"/>
          </a:p>
          <a:p>
            <a:pPr marL="0" indent="0" algn="ctr">
              <a:buNone/>
            </a:pPr>
            <a:r>
              <a:rPr lang="ko-KR" altLang="en-US" sz="5400" dirty="0" err="1" smtClean="0"/>
              <a:t>카치니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304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9933FF"/>
                </a:solidFill>
              </a:rPr>
              <a:t>Rachmaninoff(</a:t>
            </a:r>
            <a:r>
              <a:rPr lang="ko-KR" altLang="en-US" b="1" dirty="0" err="1" smtClean="0">
                <a:solidFill>
                  <a:srgbClr val="9933FF"/>
                </a:solidFill>
              </a:rPr>
              <a:t>라흐마니노프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01241"/>
            <a:ext cx="10515600" cy="4351338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3600" dirty="0" smtClean="0"/>
              <a:t>피아노협주곡</a:t>
            </a:r>
            <a:r>
              <a:rPr lang="en-US" altLang="ko-KR" sz="3600" dirty="0" smtClean="0"/>
              <a:t>2</a:t>
            </a:r>
            <a:r>
              <a:rPr lang="ko-KR" altLang="en-US" sz="3600" dirty="0" smtClean="0"/>
              <a:t>번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r>
              <a:rPr lang="ko-KR" altLang="en-US" sz="3600" dirty="0" err="1" smtClean="0"/>
              <a:t>악흥의</a:t>
            </a:r>
            <a:r>
              <a:rPr lang="ko-KR" altLang="en-US" sz="3600" dirty="0" smtClean="0"/>
              <a:t> 순간</a:t>
            </a:r>
            <a:r>
              <a:rPr lang="en-US" altLang="ko-KR" sz="3600" dirty="0" smtClean="0"/>
              <a:t>(Moment </a:t>
            </a:r>
            <a:r>
              <a:rPr lang="en-US" altLang="ko-KR" sz="3600" dirty="0" err="1" smtClean="0"/>
              <a:t>Musik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7470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>
                <a:solidFill>
                  <a:srgbClr val="9933FF"/>
                </a:solidFill>
              </a:rPr>
              <a:t>Tschaikoffsky</a:t>
            </a:r>
            <a:r>
              <a:rPr lang="en-US" altLang="ko-KR" b="1" dirty="0" smtClean="0">
                <a:solidFill>
                  <a:srgbClr val="9933FF"/>
                </a:solidFill>
              </a:rPr>
              <a:t>(</a:t>
            </a:r>
            <a:r>
              <a:rPr lang="ko-KR" altLang="en-US" b="1" dirty="0" smtClean="0">
                <a:solidFill>
                  <a:srgbClr val="9933FF"/>
                </a:solidFill>
              </a:rPr>
              <a:t>차이코프스키</a:t>
            </a:r>
            <a:r>
              <a:rPr lang="en-US" altLang="ko-KR" b="1" dirty="0" smtClean="0">
                <a:solidFill>
                  <a:srgbClr val="9933FF"/>
                </a:solidFill>
              </a:rPr>
              <a:t>)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4000" dirty="0" smtClean="0"/>
          </a:p>
          <a:p>
            <a:endParaRPr lang="en-US" altLang="ko-KR" sz="4000" dirty="0"/>
          </a:p>
          <a:p>
            <a:r>
              <a:rPr lang="ko-KR" altLang="en-US" sz="4000" dirty="0" smtClean="0"/>
              <a:t>피아노협주곡</a:t>
            </a:r>
            <a:r>
              <a:rPr lang="en-US" altLang="ko-KR" sz="4000" dirty="0" smtClean="0"/>
              <a:t>1</a:t>
            </a:r>
            <a:r>
              <a:rPr lang="ko-KR" altLang="en-US" sz="4000" dirty="0" smtClean="0"/>
              <a:t>번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1503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en-US" altLang="ko-KR" sz="8000" dirty="0"/>
              <a:t/>
            </a:r>
            <a:br>
              <a:rPr lang="en-US" altLang="ko-KR" sz="8000" dirty="0"/>
            </a:br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en-US" altLang="ko-KR" sz="8000" dirty="0"/>
              <a:t/>
            </a:r>
            <a:br>
              <a:rPr lang="en-US" altLang="ko-KR" sz="8000" dirty="0"/>
            </a:br>
            <a:r>
              <a:rPr lang="en-US" altLang="ko-KR" sz="8000" dirty="0"/>
              <a:t>4</a:t>
            </a:r>
            <a:r>
              <a:rPr lang="en-US" altLang="ko-KR" sz="8000" dirty="0" smtClean="0"/>
              <a:t>. </a:t>
            </a:r>
            <a:r>
              <a:rPr lang="ko-KR" altLang="en-US" sz="8000" dirty="0" smtClean="0"/>
              <a:t>노래의 </a:t>
            </a:r>
            <a:r>
              <a:rPr lang="ko-KR" altLang="en-US" sz="8000" dirty="0" err="1" smtClean="0"/>
              <a:t>선율속으로</a:t>
            </a:r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en-US" altLang="ko-KR" sz="8000" dirty="0" smtClean="0"/>
              <a:t/>
            </a:r>
            <a:br>
              <a:rPr lang="en-US" altLang="ko-KR" sz="8000" dirty="0" smtClean="0"/>
            </a:br>
            <a:r>
              <a:rPr lang="en-US" altLang="ko-KR" sz="8000" dirty="0" smtClean="0"/>
              <a:t>   (</a:t>
            </a:r>
            <a:r>
              <a:rPr lang="ko-KR" altLang="en-US" sz="8000" dirty="0" smtClean="0"/>
              <a:t>오페라와 예술가곡</a:t>
            </a:r>
            <a:r>
              <a:rPr lang="en-US" altLang="ko-KR" sz="8000" dirty="0" smtClean="0"/>
              <a:t>)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617859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FF"/>
                </a:solidFill>
              </a:rPr>
              <a:t>나는 꿈을 꾸었네</a:t>
            </a:r>
            <a:r>
              <a:rPr lang="en-US" altLang="ko-KR" b="1" dirty="0" smtClean="0">
                <a:solidFill>
                  <a:srgbClr val="FF00FF"/>
                </a:solidFill>
              </a:rPr>
              <a:t>^^</a:t>
            </a:r>
            <a:endParaRPr lang="ko-KR" altLang="en-US" b="1" dirty="0">
              <a:solidFill>
                <a:srgbClr val="FF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I Dreamed A Dream(</a:t>
            </a:r>
            <a:r>
              <a:rPr lang="ko-KR" altLang="en-US" dirty="0" err="1" smtClean="0">
                <a:solidFill>
                  <a:srgbClr val="9933FF"/>
                </a:solidFill>
              </a:rPr>
              <a:t>앤해서웨이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뮤지컬 레미제라블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Time to say goodbye(</a:t>
            </a:r>
            <a:r>
              <a:rPr lang="ko-KR" altLang="en-US" dirty="0" err="1" smtClean="0">
                <a:solidFill>
                  <a:srgbClr val="9933FF"/>
                </a:solidFill>
              </a:rPr>
              <a:t>보첼리</a:t>
            </a:r>
            <a:r>
              <a:rPr lang="en-US" altLang="ko-KR" dirty="0" smtClean="0">
                <a:solidFill>
                  <a:srgbClr val="9933FF"/>
                </a:solidFill>
              </a:rPr>
              <a:t>, </a:t>
            </a:r>
            <a:r>
              <a:rPr lang="ko-KR" altLang="en-US" dirty="0" err="1" smtClean="0">
                <a:solidFill>
                  <a:srgbClr val="9933FF"/>
                </a:solidFill>
              </a:rPr>
              <a:t>사라브라이트만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Cinema </a:t>
            </a:r>
            <a:r>
              <a:rPr lang="en-US" altLang="ko-KR" dirty="0" err="1" smtClean="0"/>
              <a:t>Paradiso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시네마천국</a:t>
            </a:r>
            <a:r>
              <a:rPr lang="en-US" altLang="ko-KR" dirty="0" smtClean="0"/>
              <a:t>, </a:t>
            </a:r>
            <a:r>
              <a:rPr lang="ko-KR" altLang="en-US" dirty="0" err="1" smtClean="0">
                <a:solidFill>
                  <a:srgbClr val="9933FF"/>
                </a:solidFill>
              </a:rPr>
              <a:t>죠쉬그로반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My Love is like a red </a:t>
            </a:r>
            <a:r>
              <a:rPr lang="en-US" altLang="ko-KR" dirty="0" err="1" smtClean="0"/>
              <a:t>red</a:t>
            </a:r>
            <a:r>
              <a:rPr lang="en-US" altLang="ko-KR" dirty="0" smtClean="0"/>
              <a:t> Rose(</a:t>
            </a:r>
            <a:r>
              <a:rPr lang="ko-KR" altLang="en-US" dirty="0" smtClean="0">
                <a:solidFill>
                  <a:srgbClr val="9933FF"/>
                </a:solidFill>
              </a:rPr>
              <a:t>이지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Sangtus</a:t>
            </a:r>
            <a:r>
              <a:rPr lang="en-US" altLang="ko-KR" dirty="0" smtClean="0"/>
              <a:t>(</a:t>
            </a:r>
            <a:r>
              <a:rPr lang="ko-KR" altLang="en-US" dirty="0" err="1" smtClean="0">
                <a:solidFill>
                  <a:srgbClr val="9933FF"/>
                </a:solidFill>
              </a:rPr>
              <a:t>리베라</a:t>
            </a:r>
            <a:r>
              <a:rPr lang="ko-KR" altLang="en-US" dirty="0" smtClean="0">
                <a:solidFill>
                  <a:srgbClr val="9933FF"/>
                </a:solidFill>
              </a:rPr>
              <a:t> 소년합창단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You</a:t>
            </a:r>
            <a:r>
              <a:rPr lang="ko-KR" altLang="en-US" dirty="0"/>
              <a:t> </a:t>
            </a:r>
            <a:r>
              <a:rPr lang="en-US" altLang="ko-KR" dirty="0" smtClean="0"/>
              <a:t>raise me up(</a:t>
            </a:r>
            <a:r>
              <a:rPr lang="ko-KR" altLang="en-US" dirty="0" err="1" smtClean="0">
                <a:solidFill>
                  <a:srgbClr val="9933FF"/>
                </a:solidFill>
              </a:rPr>
              <a:t>베키</a:t>
            </a:r>
            <a:r>
              <a:rPr lang="ko-KR" altLang="en-US" dirty="0" smtClean="0">
                <a:solidFill>
                  <a:srgbClr val="9933FF"/>
                </a:solidFill>
              </a:rPr>
              <a:t> </a:t>
            </a:r>
            <a:r>
              <a:rPr lang="ko-KR" altLang="en-US" dirty="0" err="1" smtClean="0">
                <a:solidFill>
                  <a:srgbClr val="9933FF"/>
                </a:solidFill>
              </a:rPr>
              <a:t>테일러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Campi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D’Oro</a:t>
            </a:r>
            <a:r>
              <a:rPr lang="en-US" altLang="ko-KR" dirty="0" smtClean="0"/>
              <a:t>(</a:t>
            </a:r>
            <a:r>
              <a:rPr lang="ko-KR" altLang="en-US" dirty="0" err="1" smtClean="0">
                <a:solidFill>
                  <a:srgbClr val="9933FF"/>
                </a:solidFill>
              </a:rPr>
              <a:t>조르지아</a:t>
            </a:r>
            <a:r>
              <a:rPr lang="ko-KR" altLang="en-US" dirty="0" smtClean="0">
                <a:solidFill>
                  <a:srgbClr val="9933FF"/>
                </a:solidFill>
              </a:rPr>
              <a:t> </a:t>
            </a:r>
            <a:r>
              <a:rPr lang="ko-KR" altLang="en-US" dirty="0" err="1" smtClean="0">
                <a:solidFill>
                  <a:srgbClr val="9933FF"/>
                </a:solidFill>
              </a:rPr>
              <a:t>푸만티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Over the rainbow(</a:t>
            </a:r>
            <a:r>
              <a:rPr lang="ko-KR" altLang="en-US" dirty="0" smtClean="0">
                <a:solidFill>
                  <a:srgbClr val="9933FF"/>
                </a:solidFill>
              </a:rPr>
              <a:t>텐 </a:t>
            </a:r>
            <a:r>
              <a:rPr lang="ko-KR" altLang="en-US" dirty="0" err="1" smtClean="0">
                <a:solidFill>
                  <a:srgbClr val="9933FF"/>
                </a:solidFill>
              </a:rPr>
              <a:t>테너스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Only Time(</a:t>
            </a:r>
            <a:r>
              <a:rPr lang="ko-KR" altLang="en-US" dirty="0" err="1" smtClean="0">
                <a:solidFill>
                  <a:srgbClr val="9933FF"/>
                </a:solidFill>
              </a:rPr>
              <a:t>엔냐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Vois</a:t>
            </a:r>
            <a:r>
              <a:rPr lang="en-US" altLang="ko-KR" dirty="0" smtClean="0"/>
              <a:t> Sur Ton </a:t>
            </a:r>
            <a:r>
              <a:rPr lang="en-US" altLang="ko-KR" dirty="0" err="1" smtClean="0"/>
              <a:t>Chemin</a:t>
            </a:r>
            <a:r>
              <a:rPr lang="en-US" altLang="ko-KR" dirty="0" smtClean="0"/>
              <a:t>(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코러스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메인테마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So </a:t>
            </a:r>
            <a:r>
              <a:rPr lang="en-US" altLang="ko-KR" dirty="0"/>
              <a:t>deep is the night </a:t>
            </a:r>
            <a:r>
              <a:rPr lang="en-US" altLang="ko-KR" dirty="0" smtClean="0"/>
              <a:t>(</a:t>
            </a:r>
            <a:r>
              <a:rPr lang="ko-KR" altLang="en-US" dirty="0" err="1" smtClean="0">
                <a:solidFill>
                  <a:srgbClr val="9933FF"/>
                </a:solidFill>
              </a:rPr>
              <a:t>레슬리</a:t>
            </a:r>
            <a:r>
              <a:rPr lang="ko-KR" altLang="en-US" dirty="0" smtClean="0">
                <a:solidFill>
                  <a:srgbClr val="9933FF"/>
                </a:solidFill>
              </a:rPr>
              <a:t> </a:t>
            </a:r>
            <a:r>
              <a:rPr lang="ko-KR" altLang="en-US" dirty="0" err="1" smtClean="0">
                <a:solidFill>
                  <a:srgbClr val="9933FF"/>
                </a:solidFill>
              </a:rPr>
              <a:t>가렛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Regresa</a:t>
            </a:r>
            <a:r>
              <a:rPr lang="en-US" altLang="ko-KR" dirty="0" smtClean="0"/>
              <a:t> A </a:t>
            </a:r>
            <a:r>
              <a:rPr lang="en-US" altLang="ko-KR" dirty="0" err="1" smtClean="0"/>
              <a:t>Mi</a:t>
            </a:r>
            <a:r>
              <a:rPr lang="en-US" altLang="ko-KR" dirty="0" smtClean="0"/>
              <a:t>(</a:t>
            </a:r>
            <a:r>
              <a:rPr lang="ko-KR" altLang="en-US" dirty="0" err="1" smtClean="0">
                <a:solidFill>
                  <a:srgbClr val="9933FF"/>
                </a:solidFill>
              </a:rPr>
              <a:t>일디보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I Dreamed I Dwelt in Marble Halls(</a:t>
            </a:r>
            <a:r>
              <a:rPr lang="ko-KR" altLang="en-US" dirty="0" smtClean="0">
                <a:solidFill>
                  <a:srgbClr val="9933FF"/>
                </a:solidFill>
              </a:rPr>
              <a:t>조수미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Smile(</a:t>
            </a:r>
            <a:r>
              <a:rPr lang="ko-KR" altLang="en-US" dirty="0" err="1" smtClean="0">
                <a:solidFill>
                  <a:srgbClr val="9933FF"/>
                </a:solidFill>
              </a:rPr>
              <a:t>린다에더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501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D60093"/>
                </a:solidFill>
              </a:rPr>
              <a:t>뮤지컬과 오페라의 차이점</a:t>
            </a:r>
            <a:endParaRPr lang="ko-KR" altLang="en-US" b="1" dirty="0">
              <a:solidFill>
                <a:srgbClr val="D60093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>
                <a:solidFill>
                  <a:srgbClr val="00B050"/>
                </a:solidFill>
              </a:rPr>
              <a:t>오페라</a:t>
            </a:r>
            <a:r>
              <a:rPr lang="ko-KR" altLang="en-US" sz="3200" dirty="0"/>
              <a:t>는 문학의 스토리가 중심이 되기보다는 노래 위주의 공연이기 때문에 </a:t>
            </a:r>
            <a:r>
              <a:rPr lang="ko-KR" altLang="en-US" sz="3200" dirty="0">
                <a:solidFill>
                  <a:srgbClr val="00B0F0"/>
                </a:solidFill>
              </a:rPr>
              <a:t>처음부터 끝까지 음악으로 </a:t>
            </a:r>
            <a:r>
              <a:rPr lang="ko-KR" altLang="en-US" sz="3200" dirty="0"/>
              <a:t>이루어져 있다</a:t>
            </a:r>
            <a:r>
              <a:rPr lang="en-US" altLang="ko-KR" sz="3200" dirty="0"/>
              <a:t>. </a:t>
            </a:r>
            <a:r>
              <a:rPr lang="ko-KR" altLang="en-US" sz="3200" dirty="0"/>
              <a:t>중간에 대사가 나오기도 하지만 전체적으로 </a:t>
            </a:r>
            <a:r>
              <a:rPr lang="ko-KR" altLang="en-US" sz="3200" dirty="0">
                <a:solidFill>
                  <a:srgbClr val="00B0F0"/>
                </a:solidFill>
              </a:rPr>
              <a:t>음악 안에서 </a:t>
            </a:r>
            <a:r>
              <a:rPr lang="ko-KR" altLang="en-US" sz="3200" dirty="0"/>
              <a:t>이루어지는 형태이다</a:t>
            </a:r>
            <a:r>
              <a:rPr lang="en-US" altLang="ko-KR" sz="3200" dirty="0"/>
              <a:t>. </a:t>
            </a:r>
            <a:r>
              <a:rPr lang="ko-KR" altLang="en-US" sz="3200" dirty="0">
                <a:solidFill>
                  <a:srgbClr val="00B0F0"/>
                </a:solidFill>
              </a:rPr>
              <a:t>모든 대사가 노래</a:t>
            </a:r>
            <a:r>
              <a:rPr lang="ko-KR" altLang="en-US" sz="3200" dirty="0"/>
              <a:t>를 통해 표현되고 </a:t>
            </a:r>
            <a:r>
              <a:rPr lang="ko-KR" altLang="en-US" sz="3200" dirty="0">
                <a:solidFill>
                  <a:srgbClr val="00B0F0"/>
                </a:solidFill>
              </a:rPr>
              <a:t>약간의 춤</a:t>
            </a:r>
            <a:r>
              <a:rPr lang="ko-KR" altLang="en-US" sz="3200" dirty="0"/>
              <a:t>이 곁들어지기도 한다</a:t>
            </a:r>
            <a:r>
              <a:rPr lang="en-US" altLang="ko-KR" sz="3200" dirty="0"/>
              <a:t>. </a:t>
            </a:r>
            <a:r>
              <a:rPr lang="ko-KR" altLang="en-US" sz="3200" dirty="0"/>
              <a:t>오페라 가수들은 대부분이 </a:t>
            </a:r>
            <a:r>
              <a:rPr lang="ko-KR" altLang="en-US" sz="3200" dirty="0">
                <a:solidFill>
                  <a:srgbClr val="00B0F0"/>
                </a:solidFill>
              </a:rPr>
              <a:t>성악가</a:t>
            </a:r>
            <a:r>
              <a:rPr lang="ko-KR" altLang="en-US" sz="3200" dirty="0"/>
              <a:t>들이라 마이크를 사용하지 않고</a:t>
            </a:r>
            <a:r>
              <a:rPr lang="en-US" altLang="ko-KR" sz="3200" dirty="0"/>
              <a:t>, </a:t>
            </a:r>
            <a:r>
              <a:rPr lang="ko-KR" altLang="en-US" sz="3200" dirty="0"/>
              <a:t>항상 오케스트라 전용피트에서 같이 공연한다</a:t>
            </a:r>
            <a:r>
              <a:rPr lang="en-US" altLang="ko-KR" sz="3200" dirty="0"/>
              <a:t>. </a:t>
            </a:r>
            <a:r>
              <a:rPr lang="ko-KR" altLang="en-US" sz="3200" dirty="0"/>
              <a:t>공연하는 사람들을 </a:t>
            </a:r>
            <a:r>
              <a:rPr lang="ko-KR" altLang="en-US" sz="3200" dirty="0">
                <a:solidFill>
                  <a:srgbClr val="00B0F0"/>
                </a:solidFill>
              </a:rPr>
              <a:t>가수</a:t>
            </a:r>
            <a:r>
              <a:rPr lang="ko-KR" altLang="en-US" sz="3200" dirty="0"/>
              <a:t>라고 부르며 </a:t>
            </a:r>
            <a:r>
              <a:rPr lang="ko-KR" altLang="en-US" sz="3200" dirty="0" err="1"/>
              <a:t>극전체가</a:t>
            </a:r>
            <a:r>
              <a:rPr lang="ko-KR" altLang="en-US" sz="3200" dirty="0"/>
              <a:t> 음악을 중심으로 이루어지기 때문에 원어로 노래한다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  <a:p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38115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D60093"/>
                </a:solidFill>
              </a:rPr>
              <a:t>뮤지컬과 오페라의 차이점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>
                <a:solidFill>
                  <a:srgbClr val="00B050"/>
                </a:solidFill>
              </a:rPr>
              <a:t>뮤지컬</a:t>
            </a:r>
            <a:r>
              <a:rPr lang="ko-KR" altLang="en-US" sz="3200" dirty="0"/>
              <a:t>은 기본적으로 </a:t>
            </a:r>
            <a:r>
              <a:rPr lang="ko-KR" altLang="en-US" sz="3200" dirty="0">
                <a:solidFill>
                  <a:srgbClr val="00B0F0"/>
                </a:solidFill>
              </a:rPr>
              <a:t>연극형식</a:t>
            </a:r>
            <a:r>
              <a:rPr lang="ko-KR" altLang="en-US" sz="3200" dirty="0"/>
              <a:t>을 취하고</a:t>
            </a:r>
            <a:r>
              <a:rPr lang="en-US" altLang="ko-KR" sz="3200" dirty="0"/>
              <a:t>, </a:t>
            </a:r>
            <a:r>
              <a:rPr lang="ko-KR" altLang="en-US" sz="3200" dirty="0">
                <a:solidFill>
                  <a:srgbClr val="00B0F0"/>
                </a:solidFill>
              </a:rPr>
              <a:t>음악과 춤</a:t>
            </a:r>
            <a:r>
              <a:rPr lang="ko-KR" altLang="en-US" sz="3200" dirty="0"/>
              <a:t>으로 그 내용을 보여준다</a:t>
            </a:r>
            <a:r>
              <a:rPr lang="en-US" altLang="ko-KR" sz="3200" dirty="0"/>
              <a:t>. </a:t>
            </a:r>
            <a:r>
              <a:rPr lang="ko-KR" altLang="en-US" sz="3200" dirty="0">
                <a:solidFill>
                  <a:srgbClr val="00B0F0"/>
                </a:solidFill>
              </a:rPr>
              <a:t>음악 없이 대사</a:t>
            </a:r>
            <a:r>
              <a:rPr lang="ko-KR" altLang="en-US" sz="3200" dirty="0"/>
              <a:t>를 하다가도 상황에 맞는 주제를 가진 노래를 부르면서</a:t>
            </a:r>
            <a:r>
              <a:rPr lang="en-US" altLang="ko-KR" sz="3200" dirty="0"/>
              <a:t>, </a:t>
            </a:r>
            <a:r>
              <a:rPr lang="ko-KR" altLang="en-US" sz="3200" dirty="0"/>
              <a:t>춤을 추기도 한다</a:t>
            </a:r>
            <a:r>
              <a:rPr lang="en-US" altLang="ko-KR" sz="3200" dirty="0"/>
              <a:t>. </a:t>
            </a:r>
            <a:r>
              <a:rPr lang="ko-KR" altLang="en-US" sz="3200" dirty="0"/>
              <a:t>배우들은 </a:t>
            </a:r>
            <a:r>
              <a:rPr lang="ko-KR" altLang="en-US" sz="3200" dirty="0">
                <a:solidFill>
                  <a:srgbClr val="00B0F0"/>
                </a:solidFill>
              </a:rPr>
              <a:t>마이크를 사용</a:t>
            </a:r>
            <a:r>
              <a:rPr lang="ko-KR" altLang="en-US" sz="3200" dirty="0"/>
              <a:t>하고 주로 오케스트라가 함께 공연을 하지만 그 수가 오페라에 비해 현저히 적고 때로는 </a:t>
            </a:r>
            <a:r>
              <a:rPr lang="ko-KR" altLang="en-US" sz="3200" dirty="0">
                <a:solidFill>
                  <a:srgbClr val="00B0F0"/>
                </a:solidFill>
              </a:rPr>
              <a:t>녹음된 반주</a:t>
            </a:r>
            <a:r>
              <a:rPr lang="ko-KR" altLang="en-US" sz="3200" dirty="0"/>
              <a:t>를 사용하기도 한다</a:t>
            </a:r>
            <a:r>
              <a:rPr lang="en-US" altLang="ko-KR" sz="3200" dirty="0"/>
              <a:t>. </a:t>
            </a:r>
            <a:r>
              <a:rPr lang="ko-KR" altLang="en-US" sz="3200" dirty="0"/>
              <a:t>공연하는 사람들을 </a:t>
            </a:r>
            <a:r>
              <a:rPr lang="ko-KR" altLang="en-US" sz="3200" dirty="0">
                <a:solidFill>
                  <a:srgbClr val="00B0F0"/>
                </a:solidFill>
              </a:rPr>
              <a:t>배우</a:t>
            </a:r>
            <a:r>
              <a:rPr lang="ko-KR" altLang="en-US" sz="3200" dirty="0"/>
              <a:t>라고 부르고 번역이나 개사된 곡으로 </a:t>
            </a:r>
            <a:r>
              <a:rPr lang="ko-KR" altLang="en-US" sz="3200" dirty="0">
                <a:solidFill>
                  <a:srgbClr val="00B0F0"/>
                </a:solidFill>
              </a:rPr>
              <a:t>편집</a:t>
            </a:r>
            <a:r>
              <a:rPr lang="ko-KR" altLang="en-US" sz="3200" dirty="0"/>
              <a:t>한 공연이 대부분이다</a:t>
            </a:r>
            <a:r>
              <a:rPr lang="en-US" altLang="ko-KR" sz="3200" dirty="0"/>
              <a:t>. </a:t>
            </a:r>
            <a:r>
              <a:rPr lang="ko-KR" altLang="en-US" sz="3200" dirty="0"/>
              <a:t>오페라에 비해 </a:t>
            </a:r>
            <a:r>
              <a:rPr lang="ko-KR" altLang="en-US" sz="3200" dirty="0">
                <a:solidFill>
                  <a:srgbClr val="00B0F0"/>
                </a:solidFill>
              </a:rPr>
              <a:t>대중적</a:t>
            </a:r>
            <a:r>
              <a:rPr lang="ko-KR" altLang="en-US" sz="3200" dirty="0"/>
              <a:t>이기 때문에 기호에 맞는 </a:t>
            </a:r>
            <a:r>
              <a:rPr lang="ko-KR" altLang="en-US" sz="3200" dirty="0">
                <a:solidFill>
                  <a:srgbClr val="00B0F0"/>
                </a:solidFill>
              </a:rPr>
              <a:t>팝</a:t>
            </a:r>
            <a:r>
              <a:rPr lang="en-US" altLang="ko-KR" sz="3200" dirty="0">
                <a:solidFill>
                  <a:srgbClr val="00B0F0"/>
                </a:solidFill>
              </a:rPr>
              <a:t>, </a:t>
            </a:r>
            <a:r>
              <a:rPr lang="ko-KR" altLang="en-US" sz="3200" dirty="0">
                <a:solidFill>
                  <a:srgbClr val="00B0F0"/>
                </a:solidFill>
              </a:rPr>
              <a:t>재즈 등의 음악을 자유롭게 </a:t>
            </a:r>
            <a:r>
              <a:rPr lang="ko-KR" altLang="en-US" sz="3200" dirty="0"/>
              <a:t>사용한다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  <a:p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08445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9933FF"/>
                </a:solidFill>
              </a:rPr>
              <a:t>지킬 앤 </a:t>
            </a:r>
            <a:r>
              <a:rPr lang="ko-KR" altLang="en-US" b="1" dirty="0" err="1" smtClean="0">
                <a:solidFill>
                  <a:srgbClr val="9933FF"/>
                </a:solidFill>
              </a:rPr>
              <a:t>하이드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지킬 박사는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덕망있는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가문에서 태어난 인물로 의학 박사이자 의사이며 많은 이들에게 존경을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받고있는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중이다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하지만 그의 내면에는 자신의 욕구를 분출하지 못한 채 살아가는 것에 대한 불만이 자리잡고 있었다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인간의 선과 악을 분리해 인간 개조를 꿈꾸던 지킬 박사는 그 연구가 어느 정도 진전을 보이자 병원에 인간을 대상으로 실험을 할 수 있도록 허락해줄 것은 요청한다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하지만 인간의 존엄성을 강조하는 병원 관계자들은 그의 요구를 무시하고 이에 지킬 박사는 스스로 연구대상이 되기로 결심한다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밤이면 자신이 연구한 약물을 주사하는 그는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밤동안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일어나는 일을 전혀 기억하지 못한다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그는 밤에 나타나는 자신의 또 다른 모습을 미리 가상의 인물로 설정해둔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하이드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씨라 명명한다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밤마다 약물 투여가 반복되면서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하이드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씨의 악마적 행동은 점점 잔혹해진다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자신을 사랑하는 여인을 마구 때려 상처를 입히고 자신에게 위협이 되는 이들을 가차없이 살해하는 것이다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이제 지킬 박사는 자신이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하이드씨를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통제할 수 없는 상태가 되었음을 깨닫는다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약을 주사하지 않아도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하이드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씨가 그의 주변에 나타나 자신에게 몸을 줄 것을 요구하고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지킬 박사는 그에게서 벗어나기 위해 몸부림친다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하지만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하이드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씨의 위협에 못이긴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지킬은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자신의 유일한 희망인 </a:t>
            </a:r>
            <a:r>
              <a:rPr lang="ko-KR" altLang="en-US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메이블마저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살해하게 되고 이 상태에서 벗어날 수 있는 유일한 방법은 자살밖에 없다는 것을 깨닫는다</a:t>
            </a:r>
            <a:r>
              <a:rPr lang="en-US" altLang="ko-KR" dirty="0"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  <a:r>
              <a: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rPr>
              <a:t>그리고 그는 결국 자신의 속죄를 빌며 자살하게 된다</a:t>
            </a:r>
          </a:p>
        </p:txBody>
      </p:sp>
    </p:spTree>
    <p:extLst>
      <p:ext uri="{BB962C8B-B14F-4D97-AF65-F5344CB8AC3E}">
        <p14:creationId xmlns:p14="http://schemas.microsoft.com/office/powerpoint/2010/main" val="1126349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9933FF"/>
                </a:solidFill>
              </a:rPr>
              <a:t>오페라의 유령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1870</a:t>
            </a:r>
            <a:r>
              <a:rPr lang="ko-KR" altLang="en-US" b="1" dirty="0"/>
              <a:t>년 파리 오페라하우스</a:t>
            </a:r>
            <a:r>
              <a:rPr lang="en-US" altLang="ko-KR" b="1" dirty="0"/>
              <a:t>, </a:t>
            </a:r>
            <a:r>
              <a:rPr lang="ko-KR" altLang="en-US" b="1" dirty="0"/>
              <a:t>최고의 프리마돈나가 실종되었다</a:t>
            </a:r>
            <a:br>
              <a:rPr lang="ko-KR" altLang="en-US" b="1" dirty="0"/>
            </a:br>
            <a:r>
              <a:rPr lang="ko-KR" altLang="en-US" b="1" dirty="0"/>
              <a:t>스크린에서 다시 만나는 세계 최고의 뮤지컬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가면 뒤에 흉측한 외모를 가리고 파리 오페라하우스의 지하에 숨어 사는 </a:t>
            </a:r>
            <a:r>
              <a:rPr lang="ko-KR" altLang="en-US" dirty="0" err="1"/>
              <a:t>팬텀</a:t>
            </a:r>
            <a:r>
              <a:rPr lang="en-US" altLang="ko-KR" dirty="0"/>
              <a:t>. </a:t>
            </a:r>
            <a:r>
              <a:rPr lang="ko-KR" altLang="en-US" dirty="0"/>
              <a:t>천상의 목소리를 가진 그는 아름다운 코러스단원 </a:t>
            </a:r>
            <a:r>
              <a:rPr lang="ko-KR" altLang="en-US" dirty="0" err="1"/>
              <a:t>크리스틴을</a:t>
            </a:r>
            <a:r>
              <a:rPr lang="ko-KR" altLang="en-US" dirty="0"/>
              <a:t> 마음에 품고</a:t>
            </a:r>
            <a:r>
              <a:rPr lang="en-US" altLang="ko-KR" dirty="0"/>
              <a:t>, </a:t>
            </a:r>
            <a:r>
              <a:rPr lang="ko-KR" altLang="en-US" dirty="0"/>
              <a:t>오페라하우스의 매니저들을 협박해 그녀를 최고의 프리마돈나로 만든다</a:t>
            </a:r>
            <a:r>
              <a:rPr lang="en-US" altLang="ko-KR" dirty="0"/>
              <a:t>. </a:t>
            </a:r>
            <a:r>
              <a:rPr lang="ko-KR" altLang="en-US" dirty="0" err="1"/>
              <a:t>팬텀의</a:t>
            </a:r>
            <a:r>
              <a:rPr lang="ko-KR" altLang="en-US" dirty="0"/>
              <a:t> 접근에 겁에 질린 </a:t>
            </a:r>
            <a:r>
              <a:rPr lang="ko-KR" altLang="en-US" dirty="0" err="1"/>
              <a:t>크리스틴은</a:t>
            </a:r>
            <a:r>
              <a:rPr lang="ko-KR" altLang="en-US" dirty="0"/>
              <a:t> 다정한 </a:t>
            </a:r>
            <a:r>
              <a:rPr lang="ko-KR" altLang="en-US" dirty="0" err="1"/>
              <a:t>라울</a:t>
            </a:r>
            <a:r>
              <a:rPr lang="ko-KR" altLang="en-US" dirty="0"/>
              <a:t> 백작의 품 안에서 위로를 받지만 이를 눈치챈 </a:t>
            </a:r>
            <a:r>
              <a:rPr lang="ko-KR" altLang="en-US" dirty="0" err="1"/>
              <a:t>팬텀은</a:t>
            </a:r>
            <a:r>
              <a:rPr lang="ko-KR" altLang="en-US" dirty="0"/>
              <a:t> 급기야 </a:t>
            </a:r>
            <a:r>
              <a:rPr lang="ko-KR" altLang="en-US" dirty="0" err="1"/>
              <a:t>크리스틴을</a:t>
            </a:r>
            <a:r>
              <a:rPr lang="ko-KR" altLang="en-US" dirty="0"/>
              <a:t> 납치하기에 이르는데</a:t>
            </a:r>
            <a:r>
              <a:rPr lang="en-US" altLang="ko-KR" dirty="0"/>
              <a:t>…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7300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9933FF"/>
                </a:solidFill>
              </a:rPr>
              <a:t>레미제라블</a:t>
            </a:r>
            <a:endParaRPr lang="ko-KR" altLang="en-US" b="1" dirty="0">
              <a:solidFill>
                <a:srgbClr val="9933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올 겨울</a:t>
            </a:r>
            <a:r>
              <a:rPr lang="en-US" altLang="ko-KR" b="1" dirty="0"/>
              <a:t>, </a:t>
            </a:r>
            <a:r>
              <a:rPr lang="ko-KR" altLang="en-US" b="1" dirty="0"/>
              <a:t>당신의 영혼을 울리는 감동 대작</a:t>
            </a:r>
            <a:br>
              <a:rPr lang="ko-KR" altLang="en-US" b="1" dirty="0"/>
            </a:br>
            <a:r>
              <a:rPr lang="ko-KR" altLang="en-US" b="1" dirty="0"/>
              <a:t>사랑과 용서</a:t>
            </a:r>
            <a:r>
              <a:rPr lang="en-US" altLang="ko-KR" b="1" dirty="0"/>
              <a:t>, </a:t>
            </a:r>
            <a:r>
              <a:rPr lang="ko-KR" altLang="en-US" b="1" dirty="0"/>
              <a:t>구원과 희망을 향한 노래가 시작된다</a:t>
            </a:r>
            <a:r>
              <a:rPr lang="en-US" altLang="ko-KR" b="1" dirty="0"/>
              <a:t>!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빵 한 조각을 훔친 죄로 </a:t>
            </a:r>
            <a:r>
              <a:rPr lang="en-US" altLang="ko-KR" dirty="0"/>
              <a:t>19</a:t>
            </a:r>
            <a:r>
              <a:rPr lang="ko-KR" altLang="en-US" dirty="0"/>
              <a:t>년의 감옥살이를 한 </a:t>
            </a:r>
            <a:r>
              <a:rPr lang="ko-KR" altLang="en-US" dirty="0" err="1"/>
              <a:t>장발장</a:t>
            </a:r>
            <a:r>
              <a:rPr lang="en-US" altLang="ko-KR" dirty="0"/>
              <a:t>(</a:t>
            </a:r>
            <a:r>
              <a:rPr lang="ko-KR" altLang="en-US" dirty="0" err="1"/>
              <a:t>휴</a:t>
            </a:r>
            <a:r>
              <a:rPr lang="ko-KR" altLang="en-US" dirty="0"/>
              <a:t> </a:t>
            </a:r>
            <a:r>
              <a:rPr lang="ko-KR" altLang="en-US" dirty="0" err="1"/>
              <a:t>잭맨</a:t>
            </a:r>
            <a:r>
              <a:rPr lang="en-US" altLang="ko-KR" dirty="0"/>
              <a:t>). </a:t>
            </a:r>
            <a:r>
              <a:rPr lang="ko-KR" altLang="en-US" dirty="0"/>
              <a:t>우연히 만난 신부의 손길 아래 구원을 받고 새로운 삶을 결심한다</a:t>
            </a:r>
            <a:r>
              <a:rPr lang="en-US" altLang="ko-KR" dirty="0"/>
              <a:t>. </a:t>
            </a:r>
            <a:r>
              <a:rPr lang="ko-KR" altLang="en-US" dirty="0"/>
              <a:t>정체를 숨기고 </a:t>
            </a:r>
            <a:r>
              <a:rPr lang="ko-KR" altLang="en-US" dirty="0" err="1"/>
              <a:t>마들렌이라는</a:t>
            </a:r>
            <a:r>
              <a:rPr lang="ko-KR" altLang="en-US" dirty="0"/>
              <a:t> 새 이름으로 가난한 이들을 </a:t>
            </a:r>
            <a:r>
              <a:rPr lang="ko-KR" altLang="en-US" dirty="0" err="1"/>
              <a:t>도우던</a:t>
            </a:r>
            <a:r>
              <a:rPr lang="ko-KR" altLang="en-US" dirty="0"/>
              <a:t> </a:t>
            </a:r>
            <a:r>
              <a:rPr lang="ko-KR" altLang="en-US" dirty="0" err="1"/>
              <a:t>장발장은</a:t>
            </a:r>
            <a:r>
              <a:rPr lang="ko-KR" altLang="en-US" dirty="0"/>
              <a:t> 운명의 여인</a:t>
            </a:r>
            <a:r>
              <a:rPr lang="en-US" altLang="ko-KR" dirty="0"/>
              <a:t>, </a:t>
            </a:r>
            <a:r>
              <a:rPr lang="ko-KR" altLang="en-US" dirty="0" err="1"/>
              <a:t>판틴</a:t>
            </a:r>
            <a:r>
              <a:rPr lang="en-US" altLang="ko-KR" dirty="0"/>
              <a:t>(</a:t>
            </a:r>
            <a:r>
              <a:rPr lang="ko-KR" altLang="en-US" dirty="0"/>
              <a:t>앤 </a:t>
            </a:r>
            <a:r>
              <a:rPr lang="ko-KR" altLang="en-US" dirty="0" err="1"/>
              <a:t>해서웨이</a:t>
            </a:r>
            <a:r>
              <a:rPr lang="en-US" altLang="ko-KR" dirty="0"/>
              <a:t>)</a:t>
            </a:r>
            <a:r>
              <a:rPr lang="ko-KR" altLang="en-US" dirty="0"/>
              <a:t>과 마주치고</a:t>
            </a:r>
            <a:r>
              <a:rPr lang="en-US" altLang="ko-KR" dirty="0"/>
              <a:t>, </a:t>
            </a:r>
            <a:r>
              <a:rPr lang="ko-KR" altLang="en-US" dirty="0"/>
              <a:t>죽음을 눈앞에 둔 </a:t>
            </a:r>
            <a:r>
              <a:rPr lang="ko-KR" altLang="en-US" dirty="0" err="1"/>
              <a:t>판틴은</a:t>
            </a:r>
            <a:r>
              <a:rPr lang="ko-KR" altLang="en-US" dirty="0"/>
              <a:t> 자신의 유일한 희망인 딸 </a:t>
            </a:r>
            <a:r>
              <a:rPr lang="ko-KR" altLang="en-US" dirty="0" err="1"/>
              <a:t>코제트</a:t>
            </a:r>
            <a:r>
              <a:rPr lang="en-US" altLang="ko-KR" dirty="0"/>
              <a:t>(</a:t>
            </a:r>
            <a:r>
              <a:rPr lang="ko-KR" altLang="en-US" dirty="0" err="1"/>
              <a:t>아만다</a:t>
            </a:r>
            <a:r>
              <a:rPr lang="ko-KR" altLang="en-US" dirty="0"/>
              <a:t> </a:t>
            </a:r>
            <a:r>
              <a:rPr lang="ko-KR" altLang="en-US" dirty="0" err="1"/>
              <a:t>사이프리드</a:t>
            </a:r>
            <a:r>
              <a:rPr lang="en-US" altLang="ko-KR" dirty="0"/>
              <a:t>)</a:t>
            </a:r>
            <a:r>
              <a:rPr lang="ko-KR" altLang="en-US" dirty="0"/>
              <a:t>를 </a:t>
            </a:r>
            <a:r>
              <a:rPr lang="ko-KR" altLang="en-US" dirty="0" err="1"/>
              <a:t>장발장에게</a:t>
            </a:r>
            <a:r>
              <a:rPr lang="ko-KR" altLang="en-US" dirty="0"/>
              <a:t> 부탁한다</a:t>
            </a:r>
            <a:r>
              <a:rPr lang="en-US" altLang="ko-KR" dirty="0"/>
              <a:t>. </a:t>
            </a:r>
            <a:r>
              <a:rPr lang="ko-KR" altLang="en-US" dirty="0"/>
              <a:t>그러나 </a:t>
            </a:r>
            <a:r>
              <a:rPr lang="ko-KR" altLang="en-US" dirty="0" err="1"/>
              <a:t>코제트를</a:t>
            </a:r>
            <a:r>
              <a:rPr lang="ko-KR" altLang="en-US" dirty="0"/>
              <a:t> 만나기도 전에 경감 </a:t>
            </a:r>
            <a:r>
              <a:rPr lang="ko-KR" altLang="en-US" dirty="0" err="1"/>
              <a:t>자베르</a:t>
            </a:r>
            <a:r>
              <a:rPr lang="en-US" altLang="ko-KR" dirty="0"/>
              <a:t>(</a:t>
            </a:r>
            <a:r>
              <a:rPr lang="ko-KR" altLang="en-US" dirty="0" err="1"/>
              <a:t>러셀</a:t>
            </a:r>
            <a:r>
              <a:rPr lang="ko-KR" altLang="en-US" dirty="0"/>
              <a:t> </a:t>
            </a:r>
            <a:r>
              <a:rPr lang="ko-KR" altLang="en-US" dirty="0" err="1"/>
              <a:t>크로우</a:t>
            </a:r>
            <a:r>
              <a:rPr lang="en-US" altLang="ko-KR" dirty="0"/>
              <a:t>)</a:t>
            </a:r>
            <a:r>
              <a:rPr lang="ko-KR" altLang="en-US" dirty="0"/>
              <a:t>는 장발장의 진짜 정체를 알아차리고</a:t>
            </a:r>
            <a:r>
              <a:rPr lang="en-US" altLang="ko-KR" dirty="0"/>
              <a:t>, </a:t>
            </a:r>
            <a:r>
              <a:rPr lang="ko-KR" altLang="en-US" dirty="0"/>
              <a:t>오래된 누명으로 다시 체포된 </a:t>
            </a:r>
            <a:r>
              <a:rPr lang="ko-KR" altLang="en-US" dirty="0" err="1"/>
              <a:t>장발장은</a:t>
            </a:r>
            <a:r>
              <a:rPr lang="ko-KR" altLang="en-US" dirty="0"/>
              <a:t> </a:t>
            </a:r>
            <a:r>
              <a:rPr lang="ko-KR" altLang="en-US" dirty="0" err="1"/>
              <a:t>코제트를</a:t>
            </a:r>
            <a:r>
              <a:rPr lang="ko-KR" altLang="en-US" dirty="0"/>
              <a:t> 찾아 탈옥을 감행하는데</a:t>
            </a:r>
            <a:r>
              <a:rPr lang="en-US" altLang="ko-KR" dirty="0"/>
              <a:t>…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63051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FF"/>
                </a:solidFill>
              </a:rPr>
              <a:t>OPERA-</a:t>
            </a:r>
            <a:r>
              <a:rPr lang="ko-KR" altLang="en-US" b="1" dirty="0" smtClean="0">
                <a:solidFill>
                  <a:srgbClr val="FF00FF"/>
                </a:solidFill>
              </a:rPr>
              <a:t>오페라</a:t>
            </a:r>
            <a:endParaRPr lang="ko-KR" altLang="en-US" b="1" dirty="0">
              <a:solidFill>
                <a:srgbClr val="FF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>
                <a:solidFill>
                  <a:srgbClr val="FF00FF"/>
                </a:solidFill>
              </a:rPr>
              <a:t>오페라</a:t>
            </a:r>
            <a:r>
              <a:rPr lang="ko-KR" altLang="en-US" dirty="0"/>
              <a:t>는 </a:t>
            </a:r>
            <a:r>
              <a:rPr lang="ko-KR" altLang="en-US" dirty="0">
                <a:solidFill>
                  <a:srgbClr val="00B050"/>
                </a:solidFill>
              </a:rPr>
              <a:t>언어예술</a:t>
            </a:r>
            <a:r>
              <a:rPr lang="en-US" altLang="ko-KR" dirty="0">
                <a:solidFill>
                  <a:srgbClr val="00B050"/>
                </a:solidFill>
              </a:rPr>
              <a:t>·</a:t>
            </a:r>
            <a:r>
              <a:rPr lang="ko-KR" altLang="en-US" dirty="0">
                <a:solidFill>
                  <a:srgbClr val="00B050"/>
                </a:solidFill>
              </a:rPr>
              <a:t>시각예술</a:t>
            </a:r>
            <a:r>
              <a:rPr lang="en-US" altLang="ko-KR" dirty="0">
                <a:solidFill>
                  <a:srgbClr val="00B050"/>
                </a:solidFill>
              </a:rPr>
              <a:t>·</a:t>
            </a:r>
            <a:r>
              <a:rPr lang="ko-KR" altLang="en-US" dirty="0">
                <a:solidFill>
                  <a:srgbClr val="00B050"/>
                </a:solidFill>
              </a:rPr>
              <a:t>음악예술</a:t>
            </a:r>
            <a:r>
              <a:rPr lang="ko-KR" altLang="en-US" dirty="0"/>
              <a:t>이 이상적으로 혼합된 종합예술이다</a:t>
            </a:r>
            <a:r>
              <a:rPr lang="en-US" altLang="ko-KR" dirty="0"/>
              <a:t>. </a:t>
            </a:r>
            <a:r>
              <a:rPr lang="ko-KR" altLang="en-US" dirty="0"/>
              <a:t>가장 일반적인 오페라 형식은 말에 가까운 </a:t>
            </a:r>
            <a:r>
              <a:rPr lang="ko-KR" altLang="en-US" dirty="0" err="1">
                <a:solidFill>
                  <a:srgbClr val="00B050"/>
                </a:solidFill>
              </a:rPr>
              <a:t>레치타티보와</a:t>
            </a:r>
            <a:r>
              <a:rPr lang="ko-KR" altLang="en-US" dirty="0">
                <a:solidFill>
                  <a:srgbClr val="00B050"/>
                </a:solidFill>
              </a:rPr>
              <a:t> 아리아</a:t>
            </a:r>
            <a:r>
              <a:rPr lang="en-US" altLang="ko-KR" dirty="0">
                <a:solidFill>
                  <a:srgbClr val="00B050"/>
                </a:solidFill>
              </a:rPr>
              <a:t>, </a:t>
            </a:r>
            <a:r>
              <a:rPr lang="ko-KR" altLang="en-US" dirty="0">
                <a:solidFill>
                  <a:srgbClr val="00B050"/>
                </a:solidFill>
              </a:rPr>
              <a:t>중창</a:t>
            </a:r>
            <a:r>
              <a:rPr lang="ko-KR" altLang="en-US" dirty="0"/>
              <a:t>으로 구성된다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ko-KR" altLang="en-US" dirty="0"/>
              <a:t>오페라의 기원은 중세 </a:t>
            </a:r>
            <a:r>
              <a:rPr lang="ko-KR" altLang="en-US" dirty="0" err="1"/>
              <a:t>예배극이며</a:t>
            </a:r>
            <a:r>
              <a:rPr lang="en-US" altLang="ko-KR" dirty="0"/>
              <a:t>, </a:t>
            </a:r>
            <a:r>
              <a:rPr lang="ko-KR" altLang="en-US" dirty="0"/>
              <a:t>이 형식은 </a:t>
            </a:r>
            <a:r>
              <a:rPr lang="en-US" altLang="ko-KR" dirty="0"/>
              <a:t>16</a:t>
            </a:r>
            <a:r>
              <a:rPr lang="ko-KR" altLang="en-US" dirty="0"/>
              <a:t>세기 피렌체에서 그리스 고전비극의 개념과 결합되었다</a:t>
            </a:r>
            <a:r>
              <a:rPr lang="en-US" altLang="ko-KR" dirty="0"/>
              <a:t>. </a:t>
            </a:r>
            <a:r>
              <a:rPr lang="ko-KR" altLang="en-US" dirty="0" err="1"/>
              <a:t>루이</a:t>
            </a:r>
            <a:r>
              <a:rPr lang="ko-KR" altLang="en-US" dirty="0"/>
              <a:t> </a:t>
            </a:r>
            <a:r>
              <a:rPr lang="en-US" altLang="ko-KR" dirty="0"/>
              <a:t>14</a:t>
            </a:r>
            <a:r>
              <a:rPr lang="ko-KR" altLang="en-US" dirty="0"/>
              <a:t>세의 궁정에서 유행한 호화로운 작품은 오페라의 발달을 촉진시켰고</a:t>
            </a:r>
            <a:r>
              <a:rPr lang="en-US" altLang="ko-KR" dirty="0"/>
              <a:t>, </a:t>
            </a:r>
            <a:r>
              <a:rPr lang="ko-KR" altLang="en-US" dirty="0"/>
              <a:t>빈의 궁정에서는 이탈리아 오페라가 공연되었다</a:t>
            </a:r>
            <a:r>
              <a:rPr lang="en-US" altLang="ko-KR" dirty="0"/>
              <a:t>. 18</a:t>
            </a:r>
            <a:r>
              <a:rPr lang="ko-KR" altLang="en-US" dirty="0"/>
              <a:t>세기 중엽 런던에서 대중화된 오페라는 이탈리아에서 들여온 형식을 헨델이 다듬은 것이다</a:t>
            </a:r>
            <a:r>
              <a:rPr lang="en-US" altLang="ko-KR" dirty="0"/>
              <a:t>. </a:t>
            </a:r>
            <a:r>
              <a:rPr lang="ko-KR" altLang="en-US" dirty="0"/>
              <a:t>이후 오페라는 다양한 내용과 형식을 선보이며 지금까지 발전해왔다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유명한 작품으로는 모차르트의 </a:t>
            </a:r>
            <a:r>
              <a:rPr lang="en-US" altLang="ko-KR" dirty="0"/>
              <a:t>〈</a:t>
            </a:r>
            <a:r>
              <a:rPr lang="ko-KR" altLang="en-US" dirty="0" err="1"/>
              <a:t>피가로의</a:t>
            </a:r>
            <a:r>
              <a:rPr lang="ko-KR" altLang="en-US" dirty="0"/>
              <a:t> 결혼</a:t>
            </a:r>
            <a:r>
              <a:rPr lang="en-US" altLang="ko-KR" dirty="0"/>
              <a:t>〉, </a:t>
            </a:r>
            <a:r>
              <a:rPr lang="ko-KR" altLang="en-US" dirty="0" err="1"/>
              <a:t>로시니의</a:t>
            </a:r>
            <a:r>
              <a:rPr lang="ko-KR" altLang="en-US" dirty="0"/>
              <a:t> </a:t>
            </a:r>
            <a:r>
              <a:rPr lang="en-US" altLang="ko-KR" dirty="0"/>
              <a:t>〈</a:t>
            </a:r>
            <a:r>
              <a:rPr lang="ko-KR" altLang="en-US" dirty="0" err="1"/>
              <a:t>세비야의</a:t>
            </a:r>
            <a:r>
              <a:rPr lang="ko-KR" altLang="en-US" dirty="0"/>
              <a:t> 이발사</a:t>
            </a:r>
            <a:r>
              <a:rPr lang="en-US" altLang="ko-KR" dirty="0"/>
              <a:t>〉, </a:t>
            </a:r>
            <a:r>
              <a:rPr lang="ko-KR" altLang="en-US" dirty="0" err="1"/>
              <a:t>베버의</a:t>
            </a:r>
            <a:r>
              <a:rPr lang="ko-KR" altLang="en-US" dirty="0"/>
              <a:t> </a:t>
            </a:r>
            <a:r>
              <a:rPr lang="en-US" altLang="ko-KR" dirty="0"/>
              <a:t>〈</a:t>
            </a:r>
            <a:r>
              <a:rPr lang="ko-KR" altLang="en-US" dirty="0" err="1"/>
              <a:t>마탄의</a:t>
            </a:r>
            <a:r>
              <a:rPr lang="ko-KR" altLang="en-US" dirty="0"/>
              <a:t> 사수</a:t>
            </a:r>
            <a:r>
              <a:rPr lang="en-US" altLang="ko-KR" dirty="0"/>
              <a:t>〉, </a:t>
            </a:r>
            <a:r>
              <a:rPr lang="ko-KR" altLang="en-US" dirty="0" err="1"/>
              <a:t>베르디의</a:t>
            </a:r>
            <a:r>
              <a:rPr lang="ko-KR" altLang="en-US" dirty="0"/>
              <a:t> </a:t>
            </a:r>
            <a:r>
              <a:rPr lang="en-US" altLang="ko-KR" dirty="0"/>
              <a:t>&lt;</a:t>
            </a:r>
            <a:r>
              <a:rPr lang="ko-KR" altLang="en-US" dirty="0" err="1"/>
              <a:t>오텔로</a:t>
            </a:r>
            <a:r>
              <a:rPr lang="en-US" altLang="ko-KR" dirty="0"/>
              <a:t>&gt;, </a:t>
            </a:r>
            <a:r>
              <a:rPr lang="ko-KR" altLang="en-US" dirty="0"/>
              <a:t>바그너의 </a:t>
            </a:r>
            <a:r>
              <a:rPr lang="en-US" altLang="ko-KR" dirty="0"/>
              <a:t>&lt;</a:t>
            </a:r>
            <a:r>
              <a:rPr lang="ko-KR" altLang="en-US" dirty="0" err="1"/>
              <a:t>니벨룽겐의</a:t>
            </a:r>
            <a:r>
              <a:rPr lang="ko-KR" altLang="en-US" dirty="0"/>
              <a:t> 반지</a:t>
            </a:r>
            <a:r>
              <a:rPr lang="en-US" altLang="ko-KR" dirty="0"/>
              <a:t>&gt; </a:t>
            </a:r>
            <a:r>
              <a:rPr lang="ko-KR" altLang="en-US" dirty="0"/>
              <a:t>등 수많은 작품들이 있다</a:t>
            </a:r>
          </a:p>
        </p:txBody>
      </p:sp>
    </p:spTree>
    <p:extLst>
      <p:ext uri="{BB962C8B-B14F-4D97-AF65-F5344CB8AC3E}">
        <p14:creationId xmlns:p14="http://schemas.microsoft.com/office/powerpoint/2010/main" val="230406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92D050"/>
                </a:solidFill>
              </a:rPr>
              <a:t>●</a:t>
            </a:r>
            <a:r>
              <a:rPr lang="ko-KR" altLang="en-US" dirty="0" err="1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캐논</a:t>
            </a:r>
            <a:r>
              <a:rPr lang="en-US" altLang="ko-KR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(Canon)-</a:t>
            </a:r>
            <a:r>
              <a:rPr lang="ko-KR" altLang="en-US" dirty="0" err="1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파헬벨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ko-KR" altLang="en-US" sz="4500" dirty="0" err="1" smtClean="0">
                <a:solidFill>
                  <a:srgbClr val="0070C0"/>
                </a:solidFill>
              </a:rPr>
              <a:t>캐논이란</a:t>
            </a:r>
            <a:r>
              <a:rPr lang="en-US" altLang="ko-KR" sz="4500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sz="3800" dirty="0" smtClean="0"/>
              <a:t>-</a:t>
            </a:r>
            <a:r>
              <a:rPr lang="ko-KR" altLang="en-US" sz="3800" dirty="0" err="1"/>
              <a:t>캐논은</a:t>
            </a:r>
            <a:r>
              <a:rPr lang="ko-KR" altLang="en-US" sz="3800" dirty="0"/>
              <a:t> 원래 </a:t>
            </a:r>
            <a:r>
              <a:rPr lang="ko-KR" altLang="en-US" sz="3800" dirty="0" err="1"/>
              <a:t>파헬벨이라는</a:t>
            </a:r>
            <a:r>
              <a:rPr lang="ko-KR" altLang="en-US" sz="3800" dirty="0"/>
              <a:t> </a:t>
            </a:r>
            <a:r>
              <a:rPr lang="ko-KR" altLang="en-US" sz="3800" dirty="0">
                <a:solidFill>
                  <a:srgbClr val="0070C0"/>
                </a:solidFill>
              </a:rPr>
              <a:t>바로크 시대</a:t>
            </a:r>
            <a:r>
              <a:rPr lang="ko-KR" altLang="en-US" sz="3800" dirty="0"/>
              <a:t>의 작곡가가 작곡한 </a:t>
            </a:r>
            <a:r>
              <a:rPr lang="ko-KR" altLang="en-US" sz="3800" dirty="0" smtClean="0"/>
              <a:t>음악이다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en-US" altLang="ko-KR" sz="3800" dirty="0" smtClean="0"/>
              <a:t>. </a:t>
            </a:r>
            <a:r>
              <a:rPr lang="ko-KR" altLang="en-US" sz="3800" dirty="0"/>
              <a:t>바로크 시대에 많이 작곡되었던 </a:t>
            </a:r>
            <a:r>
              <a:rPr lang="ko-KR" altLang="en-US" sz="3800" dirty="0" err="1"/>
              <a:t>캐논이란</a:t>
            </a:r>
            <a:r>
              <a:rPr lang="ko-KR" altLang="en-US" sz="3800" dirty="0"/>
              <a:t> 형식의 곡인데 </a:t>
            </a:r>
            <a:r>
              <a:rPr lang="ko-KR" altLang="en-US" sz="3800" dirty="0" err="1">
                <a:solidFill>
                  <a:srgbClr val="00B050"/>
                </a:solidFill>
              </a:rPr>
              <a:t>파헬벨</a:t>
            </a:r>
            <a:r>
              <a:rPr lang="ko-KR" altLang="en-US" sz="3800" dirty="0" err="1"/>
              <a:t>의</a:t>
            </a:r>
            <a:r>
              <a:rPr lang="ko-KR" altLang="en-US" sz="3800" dirty="0"/>
              <a:t> 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smtClean="0"/>
              <a:t>곡이 </a:t>
            </a:r>
            <a:r>
              <a:rPr lang="ko-KR" altLang="en-US" sz="3800" dirty="0"/>
              <a:t>가장 유명하다</a:t>
            </a:r>
            <a:r>
              <a:rPr lang="en-US" altLang="ko-KR" sz="3800" dirty="0"/>
              <a:t>. 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err="1" smtClean="0"/>
              <a:t>캐논이란</a:t>
            </a:r>
            <a:r>
              <a:rPr lang="ko-KR" altLang="en-US" sz="3800" dirty="0" smtClean="0"/>
              <a:t> </a:t>
            </a:r>
            <a:r>
              <a:rPr lang="ko-KR" altLang="en-US" sz="3800" dirty="0"/>
              <a:t>음악 형식은 한마디로 말해 </a:t>
            </a:r>
            <a:r>
              <a:rPr lang="ko-KR" altLang="en-US" sz="3800" dirty="0">
                <a:solidFill>
                  <a:srgbClr val="0070C0"/>
                </a:solidFill>
              </a:rPr>
              <a:t>돌림노래</a:t>
            </a:r>
            <a:r>
              <a:rPr lang="ko-KR" altLang="en-US" sz="3800" dirty="0"/>
              <a:t>와 같은 것이라고 할 </a:t>
            </a:r>
            <a:r>
              <a:rPr lang="ko-KR" altLang="en-US" sz="3800" dirty="0" smtClean="0"/>
              <a:t>수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smtClean="0"/>
              <a:t> </a:t>
            </a:r>
            <a:r>
              <a:rPr lang="ko-KR" altLang="en-US" sz="3800" dirty="0"/>
              <a:t>있다</a:t>
            </a:r>
            <a:r>
              <a:rPr lang="en-US" altLang="ko-KR" sz="3800" dirty="0"/>
              <a:t>. </a:t>
            </a:r>
            <a:r>
              <a:rPr lang="ko-KR" altLang="en-US" sz="3800" dirty="0"/>
              <a:t>한 </a:t>
            </a:r>
            <a:r>
              <a:rPr lang="ko-KR" altLang="en-US" sz="3800" dirty="0">
                <a:solidFill>
                  <a:srgbClr val="7030A0"/>
                </a:solidFill>
              </a:rPr>
              <a:t>성부</a:t>
            </a:r>
            <a:r>
              <a:rPr lang="ko-KR" altLang="en-US" sz="3800" dirty="0"/>
              <a:t>가 먼저 선율을 연주하면 다른 성부가 조금 있다가 그것을 </a:t>
            </a:r>
            <a:r>
              <a:rPr lang="ko-KR" altLang="en-US" sz="3800" dirty="0" smtClean="0"/>
              <a:t>따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smtClean="0"/>
              <a:t>라 </a:t>
            </a:r>
            <a:r>
              <a:rPr lang="ko-KR" altLang="en-US" sz="3800" dirty="0"/>
              <a:t>하고</a:t>
            </a:r>
            <a:r>
              <a:rPr lang="en-US" altLang="ko-KR" sz="3800" dirty="0"/>
              <a:t>, </a:t>
            </a:r>
            <a:r>
              <a:rPr lang="ko-KR" altLang="en-US" sz="3800" dirty="0"/>
              <a:t>또 다른 성부가 조금 있다가 그것을 따라 하는 식으로 진행되는 </a:t>
            </a:r>
            <a:r>
              <a:rPr lang="ko-KR" altLang="en-US" sz="3800" dirty="0" smtClean="0"/>
              <a:t>곡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smtClean="0"/>
              <a:t>의 </a:t>
            </a:r>
            <a:r>
              <a:rPr lang="ko-KR" altLang="en-US" sz="3800" dirty="0"/>
              <a:t>형식을 </a:t>
            </a:r>
            <a:r>
              <a:rPr lang="ko-KR" altLang="en-US" sz="3800" dirty="0" err="1"/>
              <a:t>캐논이라고</a:t>
            </a:r>
            <a:r>
              <a:rPr lang="ko-KR" altLang="en-US" sz="3800" dirty="0"/>
              <a:t> 한다</a:t>
            </a:r>
            <a:r>
              <a:rPr lang="en-US" altLang="ko-KR" sz="3800" dirty="0" smtClean="0"/>
              <a:t>.</a:t>
            </a:r>
          </a:p>
          <a:p>
            <a:pPr marL="0" indent="0">
              <a:buNone/>
            </a:pPr>
            <a:r>
              <a:rPr lang="en-US" altLang="ko-KR" sz="3800" dirty="0" smtClean="0"/>
              <a:t> </a:t>
            </a:r>
            <a:r>
              <a:rPr lang="en-US" altLang="ko-KR" sz="3800" dirty="0"/>
              <a:t/>
            </a:r>
            <a:br>
              <a:rPr lang="en-US" altLang="ko-KR" sz="3800" dirty="0"/>
            </a:br>
            <a:r>
              <a:rPr lang="ko-KR" altLang="en-US" sz="3800" dirty="0" smtClean="0"/>
              <a:t>같은 </a:t>
            </a:r>
            <a:r>
              <a:rPr lang="ko-KR" altLang="en-US" sz="3800" dirty="0"/>
              <a:t>선율을 세 개의 바이올린이 서로 </a:t>
            </a:r>
            <a:r>
              <a:rPr lang="ko-KR" altLang="en-US" sz="3800" dirty="0" err="1"/>
              <a:t>흉내내고</a:t>
            </a:r>
            <a:r>
              <a:rPr lang="ko-KR" altLang="en-US" sz="3800" dirty="0"/>
              <a:t> 뒤쫓아가면서 돌림노래를 연주해 </a:t>
            </a:r>
            <a:r>
              <a:rPr lang="ko-KR" altLang="en-US" sz="3800" dirty="0" smtClean="0"/>
              <a:t>나가는</a:t>
            </a:r>
            <a:endParaRPr lang="en-US" altLang="ko-KR" sz="3800" dirty="0" smtClean="0"/>
          </a:p>
          <a:p>
            <a:pPr marL="0" indent="0">
              <a:buNone/>
            </a:pPr>
            <a:r>
              <a:rPr lang="ko-KR" altLang="en-US" sz="3800" dirty="0" smtClean="0"/>
              <a:t> </a:t>
            </a:r>
            <a:r>
              <a:rPr lang="ko-KR" altLang="en-US" sz="3800" dirty="0"/>
              <a:t>과정은 정말 신선함과 아름다움이 가득하다</a:t>
            </a:r>
            <a:r>
              <a:rPr lang="en-US" altLang="ko-KR" sz="3800" dirty="0"/>
              <a:t>.</a:t>
            </a:r>
            <a:br>
              <a:rPr lang="en-US" altLang="ko-KR" sz="3800" dirty="0"/>
            </a:br>
            <a:r>
              <a:rPr lang="en-US" altLang="ko-KR" sz="3800" dirty="0"/>
              <a:t/>
            </a:r>
            <a:br>
              <a:rPr lang="en-US" altLang="ko-KR" sz="3800" dirty="0"/>
            </a:br>
            <a:endParaRPr lang="ko-KR" altLang="en-US" sz="3800" dirty="0"/>
          </a:p>
        </p:txBody>
      </p:sp>
    </p:spTree>
    <p:extLst>
      <p:ext uri="{BB962C8B-B14F-4D97-AF65-F5344CB8AC3E}">
        <p14:creationId xmlns:p14="http://schemas.microsoft.com/office/powerpoint/2010/main" val="36867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4900" b="1" dirty="0">
                <a:solidFill>
                  <a:srgbClr val="FF0000"/>
                </a:solidFill>
              </a:rPr>
              <a:t>Puccini: </a:t>
            </a:r>
            <a:r>
              <a:rPr lang="en-US" altLang="ko-KR" sz="4900" b="1" dirty="0" smtClean="0">
                <a:solidFill>
                  <a:srgbClr val="FF0000"/>
                </a:solidFill>
              </a:rPr>
              <a:t>Madam </a:t>
            </a:r>
            <a:r>
              <a:rPr lang="en-US" altLang="ko-KR" sz="4900" b="1" dirty="0">
                <a:solidFill>
                  <a:srgbClr val="FF0000"/>
                </a:solidFill>
              </a:rPr>
              <a:t>Butterfly </a:t>
            </a:r>
            <a:r>
              <a:rPr lang="en-US" altLang="ko-KR" sz="4900" dirty="0" smtClean="0"/>
              <a:t>(</a:t>
            </a:r>
            <a:r>
              <a:rPr lang="ko-KR" altLang="en-US" sz="4900" dirty="0"/>
              <a:t>어떤 개인 날</a:t>
            </a:r>
            <a:r>
              <a:rPr lang="en-US" altLang="ko-KR" sz="4900" dirty="0"/>
              <a:t>) </a:t>
            </a:r>
            <a:r>
              <a:rPr lang="en-US" altLang="ko-KR" sz="4900" dirty="0" smtClean="0"/>
              <a:t> </a:t>
            </a:r>
            <a:endParaRPr lang="ko-KR" altLang="en-US" sz="49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 smtClean="0"/>
              <a:t>기울어진 집안을 일으키기 위해 </a:t>
            </a:r>
            <a:r>
              <a:rPr lang="ko-KR" altLang="en-US" dirty="0" err="1" smtClean="0"/>
              <a:t>게이샤가</a:t>
            </a:r>
            <a:r>
              <a:rPr lang="ko-KR" altLang="en-US" dirty="0" smtClean="0"/>
              <a:t> 된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살의 꽃다운 아가씨 나비부인은 미국의 해군장교 </a:t>
            </a:r>
            <a:r>
              <a:rPr lang="ko-KR" altLang="en-US" dirty="0" err="1" smtClean="0"/>
              <a:t>핑커톤의</a:t>
            </a:r>
            <a:r>
              <a:rPr lang="ko-KR" altLang="en-US" dirty="0" smtClean="0"/>
              <a:t> 불장난을 참사랑으로 믿고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부모와 친척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친구를 버리고 기독교로 개종을 하면서 그 와의 사랑을 이루어 여자의 행복을 얻고 싶어한다</a:t>
            </a:r>
            <a:r>
              <a:rPr lang="en-US" altLang="ko-KR" dirty="0" smtClean="0"/>
              <a:t>. 3</a:t>
            </a:r>
            <a:r>
              <a:rPr lang="ko-KR" altLang="en-US" dirty="0" smtClean="0"/>
              <a:t>년이 지나도 돌아오지 않는 남편 </a:t>
            </a:r>
            <a:r>
              <a:rPr lang="ko-KR" altLang="en-US" dirty="0" err="1" smtClean="0"/>
              <a:t>핑커톤을</a:t>
            </a:r>
            <a:r>
              <a:rPr lang="ko-KR" altLang="en-US" dirty="0" smtClean="0"/>
              <a:t> 손꼽아 기다리며 절개를 지키던 나비부인은 드디어 </a:t>
            </a:r>
            <a:r>
              <a:rPr lang="ko-KR" altLang="en-US" dirty="0" err="1" smtClean="0"/>
              <a:t>핑커톤의</a:t>
            </a:r>
            <a:r>
              <a:rPr lang="ko-KR" altLang="en-US" dirty="0" smtClean="0"/>
              <a:t> 배가 입항한 사실을 알게 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그러나 그는 미국인 </a:t>
            </a:r>
            <a:r>
              <a:rPr lang="ko-KR" altLang="en-US" dirty="0" err="1" smtClean="0"/>
              <a:t>케이트와</a:t>
            </a:r>
            <a:r>
              <a:rPr lang="ko-KR" altLang="en-US" dirty="0" smtClean="0"/>
              <a:t> 다시 결혼을 한 상태이다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나비부인은 </a:t>
            </a:r>
            <a:r>
              <a:rPr lang="ko-KR" altLang="en-US" dirty="0" err="1" smtClean="0"/>
              <a:t>핑커톤의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새부인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케이트가</a:t>
            </a:r>
            <a:r>
              <a:rPr lang="ko-KR" altLang="en-US" dirty="0" smtClean="0"/>
              <a:t> 자신이 그 동안 낳고 기르던 아들을 키우고자 한다는 말을 전해 듣고 모든 것을 단념하고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아버지가 물려준 단도에 새겨진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명예로운 삶을 살지 </a:t>
            </a:r>
            <a:r>
              <a:rPr lang="ko-KR" altLang="en-US" dirty="0" err="1" smtClean="0"/>
              <a:t>못할때는</a:t>
            </a:r>
            <a:r>
              <a:rPr lang="ko-KR" altLang="en-US" dirty="0" smtClean="0"/>
              <a:t> 명예로운  죽음을 </a:t>
            </a:r>
            <a:r>
              <a:rPr lang="ko-KR" altLang="en-US" dirty="0" err="1" smtClean="0"/>
              <a:t>택하겟다</a:t>
            </a:r>
            <a:r>
              <a:rPr lang="en-US" altLang="ko-KR" dirty="0" smtClean="0"/>
              <a:t>＂</a:t>
            </a:r>
            <a:r>
              <a:rPr lang="ko-KR" altLang="en-US" dirty="0" smtClean="0"/>
              <a:t>는 문구를 읽으며 자결한다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발견한 </a:t>
            </a:r>
            <a:r>
              <a:rPr lang="ko-KR" altLang="en-US" dirty="0" err="1" smtClean="0"/>
              <a:t>핑커톤은</a:t>
            </a:r>
            <a:r>
              <a:rPr lang="ko-KR" altLang="en-US" dirty="0" smtClean="0"/>
              <a:t> 죽어가는 나비부인 옆에 무릎을 꿇는다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68146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Verdi : LA TRAVIATA-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축배의 노래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dirty="0">
                <a:latin typeface="+mj-ea"/>
                <a:ea typeface="+mj-ea"/>
              </a:rPr>
              <a:t>18</a:t>
            </a:r>
            <a:r>
              <a:rPr lang="ko-KR" altLang="en-US" dirty="0">
                <a:latin typeface="+mj-ea"/>
                <a:ea typeface="+mj-ea"/>
              </a:rPr>
              <a:t>세기 </a:t>
            </a:r>
            <a:r>
              <a:rPr lang="ko-KR" altLang="en-US" dirty="0" smtClean="0">
                <a:latin typeface="+mj-ea"/>
                <a:ea typeface="+mj-ea"/>
              </a:rPr>
              <a:t>경</a:t>
            </a:r>
            <a:r>
              <a:rPr lang="en-US" altLang="ko-KR" dirty="0">
                <a:latin typeface="+mj-ea"/>
                <a:ea typeface="+mj-ea"/>
              </a:rPr>
              <a:t>,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프랑스의 파리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r>
              <a:rPr lang="ko-KR" altLang="en-US" dirty="0" smtClean="0">
                <a:latin typeface="+mj-ea"/>
                <a:ea typeface="+mj-ea"/>
              </a:rPr>
              <a:t>파리 </a:t>
            </a:r>
            <a:r>
              <a:rPr lang="ko-KR" altLang="en-US" dirty="0">
                <a:latin typeface="+mj-ea"/>
                <a:ea typeface="+mj-ea"/>
              </a:rPr>
              <a:t>사교계의 꽃인 </a:t>
            </a:r>
            <a:r>
              <a:rPr lang="ko-KR" altLang="en-US" dirty="0" err="1">
                <a:latin typeface="+mj-ea"/>
                <a:ea typeface="+mj-ea"/>
              </a:rPr>
              <a:t>비올레타의</a:t>
            </a:r>
            <a:r>
              <a:rPr lang="ko-KR" altLang="en-US" dirty="0">
                <a:latin typeface="+mj-ea"/>
                <a:ea typeface="+mj-ea"/>
              </a:rPr>
              <a:t> 집에서 파티가 </a:t>
            </a:r>
            <a:r>
              <a:rPr lang="ko-KR" altLang="en-US" dirty="0" smtClean="0">
                <a:latin typeface="+mj-ea"/>
                <a:ea typeface="+mj-ea"/>
              </a:rPr>
              <a:t>열린다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파티에서 </a:t>
            </a:r>
            <a:r>
              <a:rPr lang="ko-KR" altLang="en-US" dirty="0" err="1">
                <a:latin typeface="+mj-ea"/>
                <a:ea typeface="+mj-ea"/>
              </a:rPr>
              <a:t>비올레타를</a:t>
            </a:r>
            <a:r>
              <a:rPr lang="ko-KR" altLang="en-US" dirty="0">
                <a:latin typeface="+mj-ea"/>
                <a:ea typeface="+mj-ea"/>
              </a:rPr>
              <a:t> 본 젊은 귀족인 </a:t>
            </a:r>
            <a:r>
              <a:rPr lang="ko-KR" altLang="en-US" dirty="0" err="1">
                <a:latin typeface="+mj-ea"/>
                <a:ea typeface="+mj-ea"/>
              </a:rPr>
              <a:t>알프레도는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err="1">
                <a:latin typeface="+mj-ea"/>
                <a:ea typeface="+mj-ea"/>
              </a:rPr>
              <a:t>비올레타와</a:t>
            </a:r>
            <a:r>
              <a:rPr lang="ko-KR" altLang="en-US" dirty="0">
                <a:latin typeface="+mj-ea"/>
                <a:ea typeface="+mj-ea"/>
              </a:rPr>
              <a:t> 사랑에 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빠진다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그러나 </a:t>
            </a:r>
            <a:r>
              <a:rPr lang="ko-KR" altLang="en-US" dirty="0" err="1">
                <a:latin typeface="+mj-ea"/>
                <a:ea typeface="+mj-ea"/>
              </a:rPr>
              <a:t>비올레타는</a:t>
            </a:r>
            <a:r>
              <a:rPr lang="ko-KR" altLang="en-US" dirty="0">
                <a:latin typeface="+mj-ea"/>
                <a:ea typeface="+mj-ea"/>
              </a:rPr>
              <a:t> 폐병을 앓고 있었고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err="1">
                <a:latin typeface="+mj-ea"/>
                <a:ea typeface="+mj-ea"/>
              </a:rPr>
              <a:t>그동안</a:t>
            </a:r>
            <a:r>
              <a:rPr lang="ko-KR" altLang="en-US" dirty="0">
                <a:latin typeface="+mj-ea"/>
                <a:ea typeface="+mj-ea"/>
              </a:rPr>
              <a:t> 순간적인 향락에 젖어 </a:t>
            </a:r>
            <a:r>
              <a:rPr lang="ko-KR" altLang="en-US" dirty="0" err="1" smtClean="0">
                <a:latin typeface="+mj-ea"/>
                <a:ea typeface="+mj-ea"/>
              </a:rPr>
              <a:t>살았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기에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순수한 그의 구애를 받는 것에 주저한다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r>
              <a:rPr lang="ko-KR" altLang="en-US" dirty="0" smtClean="0">
                <a:latin typeface="+mj-ea"/>
                <a:ea typeface="+mj-ea"/>
              </a:rPr>
              <a:t>그러나 </a:t>
            </a:r>
            <a:r>
              <a:rPr lang="ko-KR" altLang="en-US" dirty="0">
                <a:latin typeface="+mj-ea"/>
                <a:ea typeface="+mj-ea"/>
              </a:rPr>
              <a:t>그의 끈질긴 구애로 둘은 </a:t>
            </a:r>
            <a:r>
              <a:rPr lang="ko-KR" altLang="en-US" dirty="0" smtClean="0">
                <a:latin typeface="+mj-ea"/>
                <a:ea typeface="+mj-ea"/>
              </a:rPr>
              <a:t>파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리 </a:t>
            </a:r>
            <a:r>
              <a:rPr lang="ko-KR" altLang="en-US" dirty="0">
                <a:latin typeface="+mj-ea"/>
                <a:ea typeface="+mj-ea"/>
              </a:rPr>
              <a:t>교외에서 동거를 시작한다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그러나 생활 감각이 없던 </a:t>
            </a:r>
            <a:r>
              <a:rPr lang="ko-KR" altLang="en-US" dirty="0" err="1">
                <a:latin typeface="+mj-ea"/>
                <a:ea typeface="+mj-ea"/>
              </a:rPr>
              <a:t>알프레도를</a:t>
            </a:r>
            <a:r>
              <a:rPr lang="ko-KR" altLang="en-US" dirty="0">
                <a:latin typeface="+mj-ea"/>
                <a:ea typeface="+mj-ea"/>
              </a:rPr>
              <a:t> 대신하여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비올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err="1" smtClean="0">
                <a:latin typeface="+mj-ea"/>
                <a:ea typeface="+mj-ea"/>
              </a:rPr>
              <a:t>레타가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생활비를 대고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곧 자금이 바닥난다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이를 알게 된 </a:t>
            </a:r>
            <a:r>
              <a:rPr lang="ko-KR" altLang="en-US" dirty="0" err="1">
                <a:latin typeface="+mj-ea"/>
                <a:ea typeface="+mj-ea"/>
              </a:rPr>
              <a:t>알프레도는</a:t>
            </a:r>
            <a:r>
              <a:rPr lang="ko-KR" altLang="en-US" dirty="0">
                <a:latin typeface="+mj-ea"/>
                <a:ea typeface="+mj-ea"/>
              </a:rPr>
              <a:t> 돈을 구하러 잠시 </a:t>
            </a:r>
            <a:r>
              <a:rPr lang="ko-KR" altLang="en-US" dirty="0" smtClean="0">
                <a:latin typeface="+mj-ea"/>
                <a:ea typeface="+mj-ea"/>
              </a:rPr>
              <a:t>집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을 </a:t>
            </a:r>
            <a:r>
              <a:rPr lang="ko-KR" altLang="en-US" dirty="0">
                <a:latin typeface="+mj-ea"/>
                <a:ea typeface="+mj-ea"/>
              </a:rPr>
              <a:t>비우고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그 사이 그의 부친 </a:t>
            </a:r>
            <a:r>
              <a:rPr lang="ko-KR" altLang="en-US" dirty="0" err="1">
                <a:latin typeface="+mj-ea"/>
                <a:ea typeface="+mj-ea"/>
              </a:rPr>
              <a:t>제르몽이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err="1">
                <a:latin typeface="+mj-ea"/>
                <a:ea typeface="+mj-ea"/>
              </a:rPr>
              <a:t>비올레타를</a:t>
            </a:r>
            <a:r>
              <a:rPr lang="ko-KR" altLang="en-US" dirty="0">
                <a:latin typeface="+mj-ea"/>
                <a:ea typeface="+mj-ea"/>
              </a:rPr>
              <a:t> 찾아온다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그는 아들의 장래를 위해 </a:t>
            </a:r>
            <a:r>
              <a:rPr lang="ko-KR" altLang="en-US" dirty="0" smtClean="0">
                <a:latin typeface="+mj-ea"/>
                <a:ea typeface="+mj-ea"/>
              </a:rPr>
              <a:t>헤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err="1" smtClean="0">
                <a:latin typeface="+mj-ea"/>
                <a:ea typeface="+mj-ea"/>
              </a:rPr>
              <a:t>어져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달라고 부탁하고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err="1">
                <a:latin typeface="+mj-ea"/>
                <a:ea typeface="+mj-ea"/>
              </a:rPr>
              <a:t>비올레타는</a:t>
            </a:r>
            <a:r>
              <a:rPr lang="ko-KR" altLang="en-US" dirty="0">
                <a:latin typeface="+mj-ea"/>
                <a:ea typeface="+mj-ea"/>
              </a:rPr>
              <a:t> 그의 말을 따른다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r>
              <a:rPr lang="ko-KR" altLang="en-US" dirty="0" smtClean="0">
                <a:latin typeface="+mj-ea"/>
                <a:ea typeface="+mj-ea"/>
              </a:rPr>
              <a:t>메모만 </a:t>
            </a:r>
            <a:r>
              <a:rPr lang="ko-KR" altLang="en-US" dirty="0">
                <a:latin typeface="+mj-ea"/>
                <a:ea typeface="+mj-ea"/>
              </a:rPr>
              <a:t>남겨둔 채 황급히 떠나자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그녀가 사라진 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것을 </a:t>
            </a:r>
            <a:r>
              <a:rPr lang="ko-KR" altLang="en-US" dirty="0">
                <a:latin typeface="+mj-ea"/>
                <a:ea typeface="+mj-ea"/>
              </a:rPr>
              <a:t>알게 된 </a:t>
            </a:r>
            <a:r>
              <a:rPr lang="ko-KR" altLang="en-US" dirty="0" err="1">
                <a:latin typeface="+mj-ea"/>
                <a:ea typeface="+mj-ea"/>
              </a:rPr>
              <a:t>알프레도는</a:t>
            </a:r>
            <a:r>
              <a:rPr lang="ko-KR" altLang="en-US" dirty="0">
                <a:latin typeface="+mj-ea"/>
                <a:ea typeface="+mj-ea"/>
              </a:rPr>
              <a:t> 돈 때문에 자신을 버렸다고 생각한다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파리의 한 화려한 파티장에서 둘은 </a:t>
            </a:r>
            <a:r>
              <a:rPr lang="ko-KR" altLang="en-US" dirty="0" smtClean="0">
                <a:latin typeface="+mj-ea"/>
                <a:ea typeface="+mj-ea"/>
              </a:rPr>
              <a:t>재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회하고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err="1">
                <a:latin typeface="+mj-ea"/>
                <a:ea typeface="+mj-ea"/>
              </a:rPr>
              <a:t>알프레도는</a:t>
            </a:r>
            <a:r>
              <a:rPr lang="ko-KR" altLang="en-US" dirty="0">
                <a:latin typeface="+mj-ea"/>
                <a:ea typeface="+mj-ea"/>
              </a:rPr>
              <a:t> 도박으로 딴 돈을 던지며 </a:t>
            </a:r>
            <a:r>
              <a:rPr lang="ko-KR" altLang="en-US" dirty="0" err="1">
                <a:latin typeface="+mj-ea"/>
                <a:ea typeface="+mj-ea"/>
              </a:rPr>
              <a:t>비올레타를</a:t>
            </a:r>
            <a:r>
              <a:rPr lang="ko-KR" altLang="en-US" dirty="0">
                <a:latin typeface="+mj-ea"/>
                <a:ea typeface="+mj-ea"/>
              </a:rPr>
              <a:t> 모욕한다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 err="1">
                <a:latin typeface="+mj-ea"/>
                <a:ea typeface="+mj-ea"/>
              </a:rPr>
              <a:t>제르몽이</a:t>
            </a:r>
            <a:r>
              <a:rPr lang="ko-KR" altLang="en-US" dirty="0">
                <a:latin typeface="+mj-ea"/>
                <a:ea typeface="+mj-ea"/>
              </a:rPr>
              <a:t> 나타나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아들의 </a:t>
            </a:r>
            <a:r>
              <a:rPr lang="ko-KR" altLang="en-US" dirty="0" smtClean="0">
                <a:latin typeface="+mj-ea"/>
                <a:ea typeface="+mj-ea"/>
              </a:rPr>
              <a:t>무례함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을 </a:t>
            </a:r>
            <a:r>
              <a:rPr lang="ko-KR" altLang="en-US" dirty="0">
                <a:latin typeface="+mj-ea"/>
                <a:ea typeface="+mj-ea"/>
              </a:rPr>
              <a:t>꾸짖고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err="1">
                <a:latin typeface="+mj-ea"/>
                <a:ea typeface="+mj-ea"/>
              </a:rPr>
              <a:t>비올레타가</a:t>
            </a:r>
            <a:r>
              <a:rPr lang="ko-KR" altLang="en-US" dirty="0">
                <a:latin typeface="+mj-ea"/>
                <a:ea typeface="+mj-ea"/>
              </a:rPr>
              <a:t> 떠난 것은 오해라고 밝힌다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r>
              <a:rPr lang="ko-KR" altLang="en-US" dirty="0" err="1" smtClean="0">
                <a:latin typeface="+mj-ea"/>
                <a:ea typeface="+mj-ea"/>
              </a:rPr>
              <a:t>비올레타는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이제 병으로 회복이 불가능하다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죽어가면서 </a:t>
            </a:r>
            <a:r>
              <a:rPr lang="ko-KR" altLang="en-US" dirty="0" err="1">
                <a:latin typeface="+mj-ea"/>
                <a:ea typeface="+mj-ea"/>
              </a:rPr>
              <a:t>알프레도와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다</a:t>
            </a:r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smtClean="0">
                <a:latin typeface="+mj-ea"/>
                <a:ea typeface="+mj-ea"/>
              </a:rPr>
              <a:t>시 </a:t>
            </a:r>
            <a:r>
              <a:rPr lang="ko-KR" altLang="en-US" dirty="0">
                <a:latin typeface="+mj-ea"/>
                <a:ea typeface="+mj-ea"/>
              </a:rPr>
              <a:t>만나고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이들은 지난 날의 아름다웠던 때를 그리워하지만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err="1">
                <a:latin typeface="+mj-ea"/>
                <a:ea typeface="+mj-ea"/>
              </a:rPr>
              <a:t>비올레타는</a:t>
            </a:r>
            <a:r>
              <a:rPr lang="ko-KR" altLang="en-US" dirty="0">
                <a:latin typeface="+mj-ea"/>
                <a:ea typeface="+mj-ea"/>
              </a:rPr>
              <a:t> 결국 숨을 거둔다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>
              <a:latin typeface="+mj-ea"/>
              <a:ea typeface="+mj-ea"/>
            </a:endParaRPr>
          </a:p>
          <a:p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502770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Bizet: Carmen</a:t>
            </a:r>
            <a:r>
              <a:rPr lang="en-US" altLang="ko-KR" dirty="0" smtClean="0"/>
              <a:t>-(</a:t>
            </a:r>
            <a:r>
              <a:rPr lang="ko-KR" altLang="en-US" dirty="0" err="1" smtClean="0"/>
              <a:t>하바네라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카르멘</a:t>
            </a:r>
            <a:r>
              <a:rPr lang="ko-KR" altLang="en-US" dirty="0"/>
              <a:t>’은 스페인 남부 </a:t>
            </a:r>
            <a:r>
              <a:rPr lang="ko-KR" altLang="en-US" dirty="0" err="1"/>
              <a:t>세비야의</a:t>
            </a:r>
            <a:r>
              <a:rPr lang="ko-KR" altLang="en-US" dirty="0"/>
              <a:t> 집시 여인 </a:t>
            </a:r>
            <a:r>
              <a:rPr lang="ko-KR" altLang="en-US" dirty="0" err="1"/>
              <a:t>카르멘과</a:t>
            </a:r>
            <a:r>
              <a:rPr lang="ko-KR" altLang="en-US" dirty="0"/>
              <a:t> 그의 치명적인 매력에 빠져 파멸에 이르는 </a:t>
            </a:r>
            <a:r>
              <a:rPr lang="ko-KR" altLang="en-US" dirty="0" smtClean="0"/>
              <a:t>하사관 </a:t>
            </a:r>
            <a:r>
              <a:rPr lang="en-US" altLang="ko-KR" dirty="0"/>
              <a:t>'</a:t>
            </a:r>
            <a:r>
              <a:rPr lang="ko-KR" altLang="en-US" dirty="0"/>
              <a:t>돈 호세</a:t>
            </a:r>
            <a:r>
              <a:rPr lang="en-US" altLang="ko-KR" dirty="0"/>
              <a:t>'</a:t>
            </a:r>
            <a:r>
              <a:rPr lang="ko-KR" altLang="en-US" dirty="0"/>
              <a:t>의 사랑을 그린 비극적인 작품이다</a:t>
            </a:r>
            <a:r>
              <a:rPr lang="en-US" altLang="ko-KR" dirty="0"/>
              <a:t>. </a:t>
            </a:r>
            <a:r>
              <a:rPr lang="ko-KR" altLang="en-US" dirty="0" err="1" smtClean="0"/>
              <a:t>카르멘의</a:t>
            </a:r>
            <a:r>
              <a:rPr lang="ko-KR" altLang="en-US" dirty="0" smtClean="0"/>
              <a:t> </a:t>
            </a:r>
            <a:r>
              <a:rPr lang="ko-KR" altLang="en-US" dirty="0"/>
              <a:t>유혹에 넘어갔다가 약혼녀 </a:t>
            </a:r>
            <a:r>
              <a:rPr lang="ko-KR" altLang="en-US" dirty="0" err="1"/>
              <a:t>미카엘라에게</a:t>
            </a:r>
            <a:r>
              <a:rPr lang="ko-KR" altLang="en-US" dirty="0"/>
              <a:t> 어머니가 위독하다는 소식을 듣고 고향에 다녀온 돈 호세는 </a:t>
            </a:r>
            <a:r>
              <a:rPr lang="ko-KR" altLang="en-US" dirty="0" smtClean="0"/>
              <a:t>그 </a:t>
            </a:r>
            <a:r>
              <a:rPr lang="ko-KR" altLang="en-US" dirty="0"/>
              <a:t>사이 유명한 투우사 </a:t>
            </a:r>
            <a:r>
              <a:rPr lang="ko-KR" altLang="en-US" dirty="0" err="1"/>
              <a:t>에스카밀로에게</a:t>
            </a:r>
            <a:r>
              <a:rPr lang="ko-KR" altLang="en-US" dirty="0"/>
              <a:t> 마음을 뺏긴 </a:t>
            </a:r>
            <a:r>
              <a:rPr lang="ko-KR" altLang="en-US" dirty="0" err="1"/>
              <a:t>카르멘의</a:t>
            </a:r>
            <a:r>
              <a:rPr lang="ko-KR" altLang="en-US" dirty="0"/>
              <a:t> 모습에 질투를 느껴 칼로 찔러 버리고 만다</a:t>
            </a:r>
            <a:r>
              <a:rPr lang="en-US" altLang="ko-KR" dirty="0"/>
              <a:t>. </a:t>
            </a:r>
            <a:r>
              <a:rPr lang="en-US" altLang="ko-KR" dirty="0" smtClean="0"/>
              <a:t>‘</a:t>
            </a:r>
            <a:r>
              <a:rPr lang="ko-KR" altLang="en-US" dirty="0" err="1"/>
              <a:t>하바네라</a:t>
            </a:r>
            <a:r>
              <a:rPr lang="ko-KR" altLang="en-US" dirty="0"/>
              <a:t>’</a:t>
            </a:r>
            <a:r>
              <a:rPr lang="en-US" altLang="ko-KR" dirty="0"/>
              <a:t>, ‘</a:t>
            </a:r>
            <a:r>
              <a:rPr lang="ko-KR" altLang="en-US" dirty="0"/>
              <a:t>투우사의 노래’</a:t>
            </a:r>
            <a:r>
              <a:rPr lang="en-US" altLang="ko-KR" dirty="0"/>
              <a:t>, ‘</a:t>
            </a:r>
            <a:r>
              <a:rPr lang="ko-KR" altLang="en-US" dirty="0"/>
              <a:t>꽃의 노래’ 등 오페라에 친숙하지 않은 관객들에게도 익숙한 유명한 아리아들이 귀를 즐겁게 한다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현존하는 가장 섹시한 소프라노로 꼽히는 안나 </a:t>
            </a:r>
            <a:r>
              <a:rPr lang="ko-KR" altLang="en-US" dirty="0" err="1"/>
              <a:t>네트렙코는</a:t>
            </a:r>
            <a:r>
              <a:rPr lang="ko-KR" altLang="en-US" dirty="0"/>
              <a:t> 뜻밖에 순수한 시골 소녀 </a:t>
            </a:r>
            <a:r>
              <a:rPr lang="ko-KR" altLang="en-US" dirty="0" err="1"/>
              <a:t>미카엘라로</a:t>
            </a:r>
            <a:r>
              <a:rPr lang="ko-KR" altLang="en-US" dirty="0"/>
              <a:t> 출연했다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74817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>
                <a:solidFill>
                  <a:srgbClr val="FF0000"/>
                </a:solidFill>
              </a:rPr>
              <a:t>Puccini:Turandot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공주는잠못이루고</a:t>
            </a:r>
            <a:r>
              <a:rPr lang="en-US" altLang="ko-KR" b="1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/>
              <a:t>중국 황제의 딸인 </a:t>
            </a:r>
            <a:r>
              <a:rPr lang="ko-KR" altLang="en-US" dirty="0" err="1"/>
              <a:t>투란도트는</a:t>
            </a:r>
            <a:r>
              <a:rPr lang="ko-KR" altLang="en-US" dirty="0"/>
              <a:t> 자신과 결혼을 하고 싶은 사람들은 </a:t>
            </a:r>
            <a:r>
              <a:rPr lang="en-US" altLang="ko-KR" dirty="0"/>
              <a:t>3</a:t>
            </a:r>
            <a:r>
              <a:rPr lang="ko-KR" altLang="en-US" dirty="0"/>
              <a:t>개의 수수께끼를 </a:t>
            </a:r>
            <a:r>
              <a:rPr lang="ko-KR" altLang="en-US" dirty="0" err="1"/>
              <a:t>풀어야하며</a:t>
            </a:r>
            <a:r>
              <a:rPr lang="ko-KR" altLang="en-US" dirty="0"/>
              <a:t> 한 문제라도 맞히지 못하는 경우 목숨을 바쳐야 한다는 조건은 내민다</a:t>
            </a:r>
            <a:r>
              <a:rPr lang="en-US" altLang="ko-KR" dirty="0"/>
              <a:t>. </a:t>
            </a:r>
            <a:r>
              <a:rPr lang="ko-KR" altLang="en-US" dirty="0"/>
              <a:t>이미 여러 사람이 이 때문에 죽었고 최근 구혼한 페르시아 왕자 또한 사형에 처하기 위해 대중들 앞에 나타난다</a:t>
            </a:r>
            <a:r>
              <a:rPr lang="en-US" altLang="ko-KR" dirty="0"/>
              <a:t>. </a:t>
            </a:r>
            <a:r>
              <a:rPr lang="ko-KR" altLang="en-US" dirty="0"/>
              <a:t>대중들 아이고 어떤 노인이 쓰러지고 류라는 노예소녀는 도와달라고 소리친다</a:t>
            </a:r>
            <a:r>
              <a:rPr lang="en-US" altLang="ko-KR" dirty="0"/>
              <a:t>. </a:t>
            </a:r>
            <a:r>
              <a:rPr lang="ko-KR" altLang="en-US" dirty="0"/>
              <a:t>이때 </a:t>
            </a:r>
            <a:r>
              <a:rPr lang="ko-KR" altLang="en-US" dirty="0" err="1"/>
              <a:t>칼라프는</a:t>
            </a:r>
            <a:r>
              <a:rPr lang="ko-KR" altLang="en-US" dirty="0"/>
              <a:t> 그녀를 도와주고 그 노인이 자신의 아버지 </a:t>
            </a:r>
            <a:r>
              <a:rPr lang="ko-KR" altLang="en-US" dirty="0" err="1"/>
              <a:t>티무르임을</a:t>
            </a:r>
            <a:r>
              <a:rPr lang="ko-KR" altLang="en-US" dirty="0"/>
              <a:t> 알게 된다</a:t>
            </a:r>
            <a:r>
              <a:rPr lang="en-US" altLang="ko-KR" dirty="0"/>
              <a:t>. </a:t>
            </a:r>
            <a:r>
              <a:rPr lang="ko-KR" altLang="en-US" dirty="0"/>
              <a:t>류는 </a:t>
            </a:r>
            <a:r>
              <a:rPr lang="ko-KR" altLang="en-US" dirty="0" err="1"/>
              <a:t>칼라프를</a:t>
            </a:r>
            <a:r>
              <a:rPr lang="ko-KR" altLang="en-US" dirty="0"/>
              <a:t> 남몰래 사랑하게 된다</a:t>
            </a:r>
            <a:r>
              <a:rPr lang="en-US" altLang="ko-KR" dirty="0"/>
              <a:t>. </a:t>
            </a:r>
            <a:r>
              <a:rPr lang="ko-KR" altLang="en-US" dirty="0"/>
              <a:t>곧이어 </a:t>
            </a:r>
            <a:r>
              <a:rPr lang="ko-KR" altLang="en-US" dirty="0" err="1"/>
              <a:t>투란도트</a:t>
            </a:r>
            <a:r>
              <a:rPr lang="ko-KR" altLang="en-US" dirty="0"/>
              <a:t> 공주가 나타나고 사형 집행을 내린다</a:t>
            </a:r>
            <a:r>
              <a:rPr lang="en-US" altLang="ko-KR" dirty="0"/>
              <a:t>. </a:t>
            </a:r>
            <a:r>
              <a:rPr lang="ko-KR" altLang="en-US" dirty="0" err="1"/>
              <a:t>칼라프는</a:t>
            </a:r>
            <a:r>
              <a:rPr lang="ko-KR" altLang="en-US" dirty="0"/>
              <a:t> 공주에게 반하게 된다</a:t>
            </a:r>
            <a:r>
              <a:rPr lang="en-US" altLang="ko-KR" dirty="0"/>
              <a:t>. </a:t>
            </a:r>
            <a:r>
              <a:rPr lang="ko-KR" altLang="en-US" dirty="0"/>
              <a:t>그래서 </a:t>
            </a:r>
            <a:r>
              <a:rPr lang="ko-KR" altLang="en-US" dirty="0" err="1"/>
              <a:t>칼라프는</a:t>
            </a:r>
            <a:r>
              <a:rPr lang="ko-KR" altLang="en-US" dirty="0"/>
              <a:t> 수수께끼에 도전하고자 한다</a:t>
            </a:r>
            <a:r>
              <a:rPr lang="en-US" altLang="ko-KR" dirty="0"/>
              <a:t>. </a:t>
            </a:r>
            <a:r>
              <a:rPr lang="ko-KR" altLang="en-US" dirty="0" err="1"/>
              <a:t>티무르와</a:t>
            </a:r>
            <a:r>
              <a:rPr lang="ko-KR" altLang="en-US" dirty="0"/>
              <a:t> 류</a:t>
            </a:r>
            <a:r>
              <a:rPr lang="en-US" altLang="ko-KR" dirty="0"/>
              <a:t>, </a:t>
            </a:r>
            <a:r>
              <a:rPr lang="ko-KR" altLang="en-US" dirty="0" err="1"/>
              <a:t>투란도트의</a:t>
            </a:r>
            <a:r>
              <a:rPr lang="ko-KR" altLang="en-US" dirty="0"/>
              <a:t> 대신 핑</a:t>
            </a:r>
            <a:r>
              <a:rPr lang="en-US" altLang="ko-KR" dirty="0"/>
              <a:t>, </a:t>
            </a:r>
            <a:r>
              <a:rPr lang="ko-KR" altLang="en-US" dirty="0"/>
              <a:t>팡</a:t>
            </a:r>
            <a:r>
              <a:rPr lang="en-US" altLang="ko-KR" dirty="0"/>
              <a:t>, </a:t>
            </a:r>
            <a:r>
              <a:rPr lang="ko-KR" altLang="en-US" dirty="0" err="1"/>
              <a:t>퐁도</a:t>
            </a:r>
            <a:r>
              <a:rPr lang="ko-KR" altLang="en-US" dirty="0"/>
              <a:t> 그를 말리지만 소용없다</a:t>
            </a:r>
            <a:r>
              <a:rPr lang="en-US" altLang="ko-KR" dirty="0"/>
              <a:t>. </a:t>
            </a:r>
            <a:r>
              <a:rPr lang="ko-KR" altLang="en-US" dirty="0" err="1"/>
              <a:t>투란도트의</a:t>
            </a:r>
            <a:r>
              <a:rPr lang="ko-KR" altLang="en-US" dirty="0"/>
              <a:t> 아버지이자 황제인 </a:t>
            </a:r>
            <a:r>
              <a:rPr lang="ko-KR" altLang="en-US" dirty="0" err="1"/>
              <a:t>알툼도</a:t>
            </a:r>
            <a:r>
              <a:rPr lang="ko-KR" altLang="en-US" dirty="0"/>
              <a:t> 그를 말리지만 그의 고집을 </a:t>
            </a:r>
            <a:r>
              <a:rPr lang="ko-KR" altLang="en-US" dirty="0" err="1"/>
              <a:t>꺽을</a:t>
            </a:r>
            <a:r>
              <a:rPr lang="ko-KR" altLang="en-US" dirty="0"/>
              <a:t> 순 없었다</a:t>
            </a:r>
            <a:r>
              <a:rPr lang="en-US" altLang="ko-KR" dirty="0"/>
              <a:t>. </a:t>
            </a:r>
            <a:r>
              <a:rPr lang="ko-KR" altLang="en-US" dirty="0" err="1"/>
              <a:t>투란도트는</a:t>
            </a:r>
            <a:r>
              <a:rPr lang="ko-KR" altLang="en-US" dirty="0"/>
              <a:t> 예전에 자신의 조상인 </a:t>
            </a:r>
            <a:r>
              <a:rPr lang="ko-KR" altLang="en-US" dirty="0" err="1"/>
              <a:t>로우링</a:t>
            </a:r>
            <a:r>
              <a:rPr lang="ko-KR" altLang="en-US" dirty="0"/>
              <a:t> 공주가 남자에게 잔인하게 죽음을 당했기 때문에 이에 대한 복수라고 이야기를 한다</a:t>
            </a:r>
            <a:r>
              <a:rPr lang="en-US" altLang="ko-KR" dirty="0"/>
              <a:t>. </a:t>
            </a:r>
            <a:r>
              <a:rPr lang="ko-KR" altLang="en-US" dirty="0"/>
              <a:t>공주는 세 문제를 주고</a:t>
            </a:r>
            <a:r>
              <a:rPr lang="en-US" altLang="ko-KR" dirty="0"/>
              <a:t>, </a:t>
            </a:r>
            <a:r>
              <a:rPr lang="ko-KR" altLang="en-US" dirty="0" err="1"/>
              <a:t>칼라프는</a:t>
            </a:r>
            <a:r>
              <a:rPr lang="ko-KR" altLang="en-US" dirty="0"/>
              <a:t> 이 물음에 모두 답한다</a:t>
            </a:r>
            <a:r>
              <a:rPr lang="en-US" altLang="ko-KR" dirty="0"/>
              <a:t>. </a:t>
            </a:r>
            <a:r>
              <a:rPr lang="ko-KR" altLang="en-US" dirty="0" err="1"/>
              <a:t>투란도트가</a:t>
            </a:r>
            <a:r>
              <a:rPr lang="ko-KR" altLang="en-US" dirty="0"/>
              <a:t> 이에 대해 격분하자 </a:t>
            </a:r>
            <a:r>
              <a:rPr lang="ko-KR" altLang="en-US" dirty="0" err="1"/>
              <a:t>칼라프는</a:t>
            </a:r>
            <a:r>
              <a:rPr lang="ko-KR" altLang="en-US" dirty="0"/>
              <a:t> 한 가지 제의를 한다</a:t>
            </a:r>
            <a:r>
              <a:rPr lang="en-US" altLang="ko-KR" dirty="0"/>
              <a:t>. </a:t>
            </a:r>
            <a:r>
              <a:rPr lang="ko-KR" altLang="en-US" dirty="0"/>
              <a:t>동이 트기 전 까지 자신의 이름을 </a:t>
            </a:r>
            <a:r>
              <a:rPr lang="ko-KR" altLang="en-US" dirty="0" err="1"/>
              <a:t>알아맞춘다면</a:t>
            </a:r>
            <a:r>
              <a:rPr lang="ko-KR" altLang="en-US" dirty="0"/>
              <a:t> 자기의 목숨을 바칠 것이지만 그렇지 못한 경우는 자기의 아내가 되어야 한다고 말이다</a:t>
            </a:r>
            <a:r>
              <a:rPr lang="en-US" altLang="ko-KR" dirty="0"/>
              <a:t>. </a:t>
            </a:r>
            <a:r>
              <a:rPr lang="ko-KR" altLang="en-US" dirty="0"/>
              <a:t>황궁 정원에서 </a:t>
            </a:r>
            <a:r>
              <a:rPr lang="ko-KR" altLang="en-US" dirty="0" err="1"/>
              <a:t>칼라프는</a:t>
            </a:r>
            <a:r>
              <a:rPr lang="ko-KR" altLang="en-US" dirty="0"/>
              <a:t> 낯선 자의 이름을 밝혀낼 때까지 베이징의 그 누구도 잠을 잘 수 없으며 이를 위반하면 사형에 처한다고 공포한다</a:t>
            </a:r>
            <a:r>
              <a:rPr lang="en-US" altLang="ko-KR" dirty="0"/>
              <a:t>. </a:t>
            </a:r>
            <a:r>
              <a:rPr lang="ko-KR" altLang="en-US" dirty="0" err="1"/>
              <a:t>투란도트의</a:t>
            </a:r>
            <a:r>
              <a:rPr lang="ko-KR" altLang="en-US" dirty="0"/>
              <a:t> 대신들인 핑 팡 </a:t>
            </a:r>
            <a:r>
              <a:rPr lang="ko-KR" altLang="en-US" dirty="0" err="1"/>
              <a:t>퐁은</a:t>
            </a:r>
            <a:r>
              <a:rPr lang="ko-KR" altLang="en-US" dirty="0"/>
              <a:t> 그에게 뇌물을 주고 물러나게 하려고 갖은 유혹을 하지만 그는 거절한다</a:t>
            </a:r>
            <a:r>
              <a:rPr lang="en-US" altLang="ko-KR" dirty="0"/>
              <a:t>. </a:t>
            </a:r>
            <a:r>
              <a:rPr lang="ko-KR" altLang="en-US" dirty="0"/>
              <a:t>그 때</a:t>
            </a:r>
            <a:r>
              <a:rPr lang="en-US" altLang="ko-KR" dirty="0"/>
              <a:t>, </a:t>
            </a:r>
            <a:r>
              <a:rPr lang="ko-KR" altLang="en-US" dirty="0"/>
              <a:t>류와 </a:t>
            </a:r>
            <a:r>
              <a:rPr lang="ko-KR" altLang="en-US" dirty="0" err="1"/>
              <a:t>티무르가</a:t>
            </a:r>
            <a:r>
              <a:rPr lang="ko-KR" altLang="en-US" dirty="0"/>
              <a:t> 끌려오고 겁에 질린 </a:t>
            </a:r>
            <a:r>
              <a:rPr lang="ko-KR" altLang="en-US" dirty="0" err="1"/>
              <a:t>칼라프가</a:t>
            </a:r>
            <a:r>
              <a:rPr lang="ko-KR" altLang="en-US" dirty="0"/>
              <a:t> 그들은 그의 이름을 </a:t>
            </a:r>
            <a:r>
              <a:rPr lang="ko-KR" altLang="en-US" dirty="0" err="1"/>
              <a:t>모모른다고</a:t>
            </a:r>
            <a:r>
              <a:rPr lang="ko-KR" altLang="en-US" dirty="0"/>
              <a:t> 한다</a:t>
            </a:r>
            <a:r>
              <a:rPr lang="en-US" altLang="ko-KR" dirty="0"/>
              <a:t>. </a:t>
            </a:r>
            <a:r>
              <a:rPr lang="ko-KR" altLang="en-US" dirty="0"/>
              <a:t>류는 그를 구제하기 위해 자신만이 왕자의 이름을 안다고 나서는데 갖은 고문에도 끝내 이름을 밝히지 않는다</a:t>
            </a:r>
            <a:r>
              <a:rPr lang="en-US" altLang="ko-KR" dirty="0"/>
              <a:t>. </a:t>
            </a:r>
            <a:r>
              <a:rPr lang="ko-KR" altLang="en-US" dirty="0"/>
              <a:t>그녀의 참을성에 놀란 </a:t>
            </a:r>
            <a:r>
              <a:rPr lang="ko-KR" altLang="en-US" dirty="0" err="1"/>
              <a:t>투란도트는</a:t>
            </a:r>
            <a:r>
              <a:rPr lang="ko-KR" altLang="en-US" dirty="0"/>
              <a:t> 류에게 그 이유를 물었고 그녀는 사랑이라고 대답하며 옆에 있는 병사의 단검을 뽑아 스스로 목숨을 끊는다</a:t>
            </a:r>
            <a:r>
              <a:rPr lang="en-US" altLang="ko-KR" dirty="0"/>
              <a:t>. </a:t>
            </a:r>
            <a:r>
              <a:rPr lang="ko-KR" altLang="en-US" dirty="0" err="1"/>
              <a:t>칼라프는</a:t>
            </a:r>
            <a:r>
              <a:rPr lang="ko-KR" altLang="en-US" dirty="0"/>
              <a:t> </a:t>
            </a:r>
            <a:r>
              <a:rPr lang="ko-KR" altLang="en-US" dirty="0" err="1"/>
              <a:t>투란도트에게</a:t>
            </a:r>
            <a:r>
              <a:rPr lang="ko-KR" altLang="en-US" dirty="0"/>
              <a:t> 열정적으로 사랑을 호소하고 이에 공주의 차가운 마음이 녹아 눈물을 흘린다</a:t>
            </a:r>
            <a:r>
              <a:rPr lang="en-US" altLang="ko-KR" dirty="0"/>
              <a:t>. </a:t>
            </a:r>
            <a:r>
              <a:rPr lang="ko-KR" altLang="en-US" dirty="0"/>
              <a:t>날이 밝고 왕자는 공주에게 자신이 </a:t>
            </a:r>
            <a:r>
              <a:rPr lang="ko-KR" altLang="en-US" dirty="0" err="1"/>
              <a:t>타타르</a:t>
            </a:r>
            <a:r>
              <a:rPr lang="ko-KR" altLang="en-US" dirty="0"/>
              <a:t> 왕자 </a:t>
            </a:r>
            <a:r>
              <a:rPr lang="ko-KR" altLang="en-US" dirty="0" err="1"/>
              <a:t>칼라프라고</a:t>
            </a:r>
            <a:r>
              <a:rPr lang="ko-KR" altLang="en-US" dirty="0"/>
              <a:t> 밝힌다</a:t>
            </a:r>
            <a:r>
              <a:rPr lang="en-US" altLang="ko-KR" dirty="0"/>
              <a:t>. </a:t>
            </a:r>
            <a:r>
              <a:rPr lang="ko-KR" altLang="en-US" dirty="0"/>
              <a:t>공주는 결혼에 기꺼이 응한다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5171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Puccini: Tosca</a:t>
            </a:r>
            <a:r>
              <a:rPr lang="en-US" altLang="ko-KR" dirty="0" smtClean="0"/>
              <a:t>-(</a:t>
            </a:r>
            <a:r>
              <a:rPr lang="ko-KR" altLang="en-US" dirty="0" smtClean="0"/>
              <a:t>별은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빛나건만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o-KR" altLang="en-US" dirty="0" err="1"/>
              <a:t>카바라도시는</a:t>
            </a:r>
            <a:r>
              <a:rPr lang="ko-KR" altLang="en-US" dirty="0"/>
              <a:t> 화가이다</a:t>
            </a:r>
            <a:r>
              <a:rPr lang="en-US" altLang="ko-KR" dirty="0"/>
              <a:t>. </a:t>
            </a:r>
            <a:r>
              <a:rPr lang="ko-KR" altLang="en-US" dirty="0"/>
              <a:t>그런데 </a:t>
            </a:r>
            <a:r>
              <a:rPr lang="ko-KR" altLang="en-US" dirty="0" err="1"/>
              <a:t>어느날</a:t>
            </a:r>
            <a:r>
              <a:rPr lang="ko-KR" altLang="en-US" dirty="0"/>
              <a:t> 성당의 </a:t>
            </a:r>
            <a:r>
              <a:rPr lang="ko-KR" altLang="en-US" dirty="0" err="1"/>
              <a:t>성모마라아의</a:t>
            </a:r>
            <a:r>
              <a:rPr lang="ko-KR" altLang="en-US" dirty="0"/>
              <a:t> 모습을 그리고 있는데 정치범으로 쫓기고 있는 친구 </a:t>
            </a:r>
            <a:r>
              <a:rPr lang="ko-KR" altLang="en-US" dirty="0" err="1"/>
              <a:t>안젤로티를</a:t>
            </a:r>
            <a:r>
              <a:rPr lang="ko-KR" altLang="en-US" dirty="0"/>
              <a:t> 만난다</a:t>
            </a:r>
            <a:r>
              <a:rPr lang="en-US" altLang="ko-KR" dirty="0"/>
              <a:t>. </a:t>
            </a:r>
            <a:r>
              <a:rPr lang="ko-KR" altLang="en-US" dirty="0"/>
              <a:t>하지만 이걸 </a:t>
            </a:r>
            <a:r>
              <a:rPr lang="ko-KR" altLang="en-US" dirty="0" err="1"/>
              <a:t>보고있을</a:t>
            </a:r>
            <a:r>
              <a:rPr lang="ko-KR" altLang="en-US" dirty="0"/>
              <a:t> 수만은 없었는지 </a:t>
            </a:r>
            <a:r>
              <a:rPr lang="ko-KR" altLang="en-US" dirty="0" err="1"/>
              <a:t>카바라도시는</a:t>
            </a:r>
            <a:r>
              <a:rPr lang="ko-KR" altLang="en-US" dirty="0"/>
              <a:t> 자신의 빵과 우유를 주고 도망치게 한다</a:t>
            </a:r>
            <a:r>
              <a:rPr lang="en-US" altLang="ko-KR" dirty="0"/>
              <a:t>. </a:t>
            </a:r>
            <a:r>
              <a:rPr lang="ko-KR" altLang="en-US" dirty="0"/>
              <a:t>이 때 </a:t>
            </a:r>
            <a:r>
              <a:rPr lang="ko-KR" altLang="en-US" dirty="0" err="1"/>
              <a:t>토스카가</a:t>
            </a:r>
            <a:r>
              <a:rPr lang="ko-KR" altLang="en-US" dirty="0"/>
              <a:t> 나타난다</a:t>
            </a:r>
            <a:r>
              <a:rPr lang="en-US" altLang="ko-KR" dirty="0"/>
              <a:t>. </a:t>
            </a:r>
            <a:r>
              <a:rPr lang="ko-KR" altLang="en-US" dirty="0" err="1"/>
              <a:t>토스카는</a:t>
            </a:r>
            <a:r>
              <a:rPr lang="ko-KR" altLang="en-US" dirty="0"/>
              <a:t> 성모마리아의 파란 눈을 보고서는 모델에게 질투심을 느낀다</a:t>
            </a:r>
            <a:r>
              <a:rPr lang="en-US" altLang="ko-KR" dirty="0"/>
              <a:t>. </a:t>
            </a:r>
            <a:r>
              <a:rPr lang="ko-KR" altLang="en-US" dirty="0" err="1"/>
              <a:t>카바라도시는</a:t>
            </a:r>
            <a:r>
              <a:rPr lang="ko-KR" altLang="en-US" dirty="0"/>
              <a:t> 살살 달래서 </a:t>
            </a:r>
            <a:r>
              <a:rPr lang="ko-KR" altLang="en-US" dirty="0" err="1"/>
              <a:t>토스카를</a:t>
            </a:r>
            <a:r>
              <a:rPr lang="ko-KR" altLang="en-US" dirty="0"/>
              <a:t> 보내고 </a:t>
            </a:r>
            <a:r>
              <a:rPr lang="ko-KR" altLang="en-US" dirty="0" err="1"/>
              <a:t>안젤로티는</a:t>
            </a:r>
            <a:r>
              <a:rPr lang="ko-KR" altLang="en-US" dirty="0"/>
              <a:t> 여자로 변장하고 화가의 시골 별장에 가서 숨어있기를 계획한다</a:t>
            </a:r>
            <a:r>
              <a:rPr lang="en-US" altLang="ko-KR" dirty="0"/>
              <a:t>. </a:t>
            </a:r>
            <a:r>
              <a:rPr lang="ko-KR" altLang="en-US" dirty="0"/>
              <a:t>그 때 마침 포성이 울려 죄수의 탈옥을 알린다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ko-KR" altLang="en-US" dirty="0" err="1"/>
              <a:t>경시총감</a:t>
            </a:r>
            <a:r>
              <a:rPr lang="ko-KR" altLang="en-US" dirty="0"/>
              <a:t> 스키피아가 부하를 거느리고 나타나서 탈옥수가 이곳으로 도망해온 것과</a:t>
            </a:r>
            <a:r>
              <a:rPr lang="en-US" altLang="ko-KR" dirty="0"/>
              <a:t>, </a:t>
            </a:r>
            <a:r>
              <a:rPr lang="ko-KR" altLang="en-US" dirty="0" err="1"/>
              <a:t>카바라도시가</a:t>
            </a:r>
            <a:r>
              <a:rPr lang="ko-KR" altLang="en-US" dirty="0"/>
              <a:t> 그를 숨겨 준 것을 짐작한다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err="1" smtClean="0"/>
              <a:t>스카르피아가</a:t>
            </a:r>
            <a:r>
              <a:rPr lang="ko-KR" altLang="en-US" dirty="0" smtClean="0"/>
              <a:t> </a:t>
            </a:r>
            <a:r>
              <a:rPr lang="ko-KR" altLang="en-US" dirty="0" err="1"/>
              <a:t>카바라도시를</a:t>
            </a:r>
            <a:r>
              <a:rPr lang="ko-KR" altLang="en-US" dirty="0"/>
              <a:t> 잡아와서 </a:t>
            </a:r>
            <a:r>
              <a:rPr lang="ko-KR" altLang="en-US" dirty="0" err="1"/>
              <a:t>안젤로타를</a:t>
            </a:r>
            <a:r>
              <a:rPr lang="ko-KR" altLang="en-US" dirty="0"/>
              <a:t> 숨겼는지 물어보지만 아무 말이 없다</a:t>
            </a:r>
            <a:r>
              <a:rPr lang="en-US" altLang="ko-KR" dirty="0"/>
              <a:t>. </a:t>
            </a:r>
            <a:r>
              <a:rPr lang="ko-KR" altLang="en-US" dirty="0"/>
              <a:t>결국은 </a:t>
            </a:r>
            <a:r>
              <a:rPr lang="ko-KR" altLang="en-US" dirty="0" err="1"/>
              <a:t>토스카를</a:t>
            </a:r>
            <a:r>
              <a:rPr lang="ko-KR" altLang="en-US" dirty="0"/>
              <a:t> 데려와서 </a:t>
            </a:r>
            <a:r>
              <a:rPr lang="ko-KR" altLang="en-US" dirty="0" err="1"/>
              <a:t>카바라도시가</a:t>
            </a:r>
            <a:r>
              <a:rPr lang="ko-KR" altLang="en-US" dirty="0"/>
              <a:t> 옆방에서 고문하는 소리를 들려주며 </a:t>
            </a:r>
            <a:r>
              <a:rPr lang="ko-KR" altLang="en-US" dirty="0" err="1"/>
              <a:t>토스카도</a:t>
            </a:r>
            <a:r>
              <a:rPr lang="ko-KR" altLang="en-US" dirty="0"/>
              <a:t> 심문한다</a:t>
            </a:r>
            <a:r>
              <a:rPr lang="en-US" altLang="ko-KR" dirty="0"/>
              <a:t>. </a:t>
            </a:r>
            <a:r>
              <a:rPr lang="ko-KR" altLang="en-US" dirty="0"/>
              <a:t>결국 맘이 약한 </a:t>
            </a:r>
            <a:r>
              <a:rPr lang="ko-KR" altLang="en-US" dirty="0" err="1"/>
              <a:t>토스카는</a:t>
            </a:r>
            <a:r>
              <a:rPr lang="ko-KR" altLang="en-US" dirty="0"/>
              <a:t> 자백을 하지만 갑자기 그 때 병사가 들어와서 아군의 승리라는 것은 오보였고 나폴레옹군에게 대패했다</a:t>
            </a:r>
            <a:r>
              <a:rPr lang="en-US" altLang="ko-KR" dirty="0"/>
              <a:t>.</a:t>
            </a:r>
            <a:r>
              <a:rPr lang="ko-KR" altLang="en-US" dirty="0"/>
              <a:t>고 보고한다</a:t>
            </a:r>
            <a:r>
              <a:rPr lang="en-US" altLang="ko-KR" dirty="0"/>
              <a:t>. </a:t>
            </a:r>
            <a:r>
              <a:rPr lang="ko-KR" altLang="en-US" dirty="0"/>
              <a:t>그 말을 들은 </a:t>
            </a:r>
            <a:r>
              <a:rPr lang="ko-KR" altLang="en-US" dirty="0" err="1"/>
              <a:t>카바라도시가</a:t>
            </a:r>
            <a:r>
              <a:rPr lang="ko-KR" altLang="en-US" dirty="0"/>
              <a:t> 민주주의 만세를 부르자 격분한 </a:t>
            </a:r>
            <a:r>
              <a:rPr lang="ko-KR" altLang="en-US" dirty="0" err="1"/>
              <a:t>스카르피아는</a:t>
            </a:r>
            <a:r>
              <a:rPr lang="ko-KR" altLang="en-US" dirty="0"/>
              <a:t> 총살형을 선고하고는 </a:t>
            </a:r>
            <a:r>
              <a:rPr lang="ko-KR" altLang="en-US" dirty="0" err="1"/>
              <a:t>카바라도시를</a:t>
            </a:r>
            <a:r>
              <a:rPr lang="ko-KR" altLang="en-US" dirty="0"/>
              <a:t> 끌어내어 감옥에 넣는다</a:t>
            </a:r>
            <a:r>
              <a:rPr lang="en-US" altLang="ko-KR" dirty="0"/>
              <a:t>. </a:t>
            </a:r>
            <a:r>
              <a:rPr lang="ko-KR" altLang="en-US" dirty="0"/>
              <a:t>방에 둘만 남아서 </a:t>
            </a:r>
            <a:r>
              <a:rPr lang="ko-KR" altLang="en-US" dirty="0" err="1"/>
              <a:t>스카르피아는</a:t>
            </a:r>
            <a:r>
              <a:rPr lang="ko-KR" altLang="en-US" dirty="0"/>
              <a:t> </a:t>
            </a:r>
            <a:r>
              <a:rPr lang="ko-KR" altLang="en-US" dirty="0" err="1"/>
              <a:t>토스카에게</a:t>
            </a:r>
            <a:r>
              <a:rPr lang="ko-KR" altLang="en-US" dirty="0"/>
              <a:t> </a:t>
            </a:r>
            <a:r>
              <a:rPr lang="ko-KR" altLang="en-US" dirty="0" err="1"/>
              <a:t>카바라도시를</a:t>
            </a:r>
            <a:r>
              <a:rPr lang="ko-KR" altLang="en-US" dirty="0"/>
              <a:t> 살리고 싶으면 자신에게 몸을 바치라고 한다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ko-KR" altLang="en-US" dirty="0" err="1"/>
              <a:t>토스카는</a:t>
            </a:r>
            <a:r>
              <a:rPr lang="ko-KR" altLang="en-US" dirty="0"/>
              <a:t> 그에 대가로 총살을 형식에 그치도록 요구하고 국외로 탈출할 </a:t>
            </a:r>
            <a:r>
              <a:rPr lang="ko-KR" altLang="en-US" dirty="0" err="1"/>
              <a:t>여행증을</a:t>
            </a:r>
            <a:r>
              <a:rPr lang="ko-KR" altLang="en-US" dirty="0"/>
              <a:t> 요구한다</a:t>
            </a:r>
            <a:r>
              <a:rPr lang="en-US" altLang="ko-KR" dirty="0"/>
              <a:t>. </a:t>
            </a:r>
            <a:r>
              <a:rPr lang="ko-KR" altLang="en-US" dirty="0" err="1"/>
              <a:t>스카르피아는</a:t>
            </a:r>
            <a:r>
              <a:rPr lang="ko-KR" altLang="en-US" dirty="0"/>
              <a:t> </a:t>
            </a:r>
            <a:r>
              <a:rPr lang="ko-KR" altLang="en-US" dirty="0" err="1"/>
              <a:t>여행증을</a:t>
            </a:r>
            <a:r>
              <a:rPr lang="ko-KR" altLang="en-US" dirty="0"/>
              <a:t> 써서 들고 </a:t>
            </a:r>
            <a:r>
              <a:rPr lang="ko-KR" altLang="en-US" dirty="0" err="1"/>
              <a:t>토스카를</a:t>
            </a:r>
            <a:r>
              <a:rPr lang="ko-KR" altLang="en-US" dirty="0"/>
              <a:t> 향해서 접근해간다</a:t>
            </a:r>
            <a:r>
              <a:rPr lang="en-US" altLang="ko-KR" dirty="0"/>
              <a:t>. </a:t>
            </a:r>
            <a:r>
              <a:rPr lang="ko-KR" altLang="en-US" dirty="0" err="1"/>
              <a:t>토스카는</a:t>
            </a:r>
            <a:r>
              <a:rPr lang="ko-KR" altLang="en-US" dirty="0"/>
              <a:t> 물러서려다 식탁 위의 칼이 잡히자 겁탈하려는 </a:t>
            </a:r>
            <a:r>
              <a:rPr lang="ko-KR" altLang="en-US" dirty="0" err="1"/>
              <a:t>스카르피아를</a:t>
            </a:r>
            <a:r>
              <a:rPr lang="ko-KR" altLang="en-US" dirty="0"/>
              <a:t> 찔러 죽인다</a:t>
            </a:r>
            <a:r>
              <a:rPr lang="en-US" altLang="ko-KR" dirty="0"/>
              <a:t>. </a:t>
            </a:r>
            <a:r>
              <a:rPr lang="ko-KR" altLang="en-US" dirty="0"/>
              <a:t>그녀는 그의 죽은 손에서 </a:t>
            </a:r>
            <a:r>
              <a:rPr lang="ko-KR" altLang="en-US" dirty="0" err="1"/>
              <a:t>여행증을</a:t>
            </a:r>
            <a:r>
              <a:rPr lang="ko-KR" altLang="en-US" dirty="0"/>
              <a:t> 빼앗고 십자가를 그의 가습에 놓아준다</a:t>
            </a:r>
            <a:r>
              <a:rPr lang="en-US" altLang="ko-KR" dirty="0"/>
              <a:t>. </a:t>
            </a:r>
            <a:r>
              <a:rPr lang="ko-KR" altLang="en-US" dirty="0"/>
              <a:t>사형이 집행되는 날</a:t>
            </a:r>
            <a:r>
              <a:rPr lang="en-US" altLang="ko-KR" dirty="0"/>
              <a:t>, </a:t>
            </a:r>
            <a:r>
              <a:rPr lang="ko-KR" altLang="en-US" dirty="0" err="1"/>
              <a:t>토스카가</a:t>
            </a:r>
            <a:r>
              <a:rPr lang="ko-KR" altLang="en-US" dirty="0"/>
              <a:t> </a:t>
            </a:r>
            <a:r>
              <a:rPr lang="ko-KR" altLang="en-US" dirty="0" err="1"/>
              <a:t>카바라도시에게</a:t>
            </a:r>
            <a:r>
              <a:rPr lang="ko-KR" altLang="en-US" dirty="0"/>
              <a:t> 나타나서 총살은 거짓 총살이 될 것이니 걱정하지 말라고 하며 쏘면 넘어지는 시늉을 하라고 한다</a:t>
            </a:r>
            <a:r>
              <a:rPr lang="en-US" altLang="ko-KR" dirty="0"/>
              <a:t>. </a:t>
            </a:r>
            <a:r>
              <a:rPr lang="ko-KR" altLang="en-US" dirty="0"/>
              <a:t>사형은 집행되고 형식에 그칠 줄 알았던 사형집행을 진짜였고 </a:t>
            </a:r>
            <a:r>
              <a:rPr lang="ko-KR" altLang="en-US" dirty="0" err="1"/>
              <a:t>카바라도시는</a:t>
            </a:r>
            <a:r>
              <a:rPr lang="ko-KR" altLang="en-US" dirty="0"/>
              <a:t> 총탄에 맞아 죽고 만다</a:t>
            </a:r>
            <a:r>
              <a:rPr lang="en-US" altLang="ko-KR" dirty="0"/>
              <a:t>. </a:t>
            </a:r>
            <a:r>
              <a:rPr lang="ko-KR" altLang="en-US" dirty="0"/>
              <a:t>마지막까지 </a:t>
            </a:r>
            <a:r>
              <a:rPr lang="ko-KR" altLang="en-US" dirty="0" err="1"/>
              <a:t>스카르피아는</a:t>
            </a:r>
            <a:r>
              <a:rPr lang="ko-KR" altLang="en-US" dirty="0"/>
              <a:t> </a:t>
            </a:r>
            <a:r>
              <a:rPr lang="ko-KR" altLang="en-US" dirty="0" err="1"/>
              <a:t>토스카를</a:t>
            </a:r>
            <a:r>
              <a:rPr lang="ko-KR" altLang="en-US" dirty="0"/>
              <a:t> 속였던 것이다</a:t>
            </a:r>
            <a:r>
              <a:rPr lang="en-US" altLang="ko-KR" dirty="0"/>
              <a:t>. </a:t>
            </a:r>
            <a:r>
              <a:rPr lang="ko-KR" altLang="en-US" dirty="0"/>
              <a:t>이때 </a:t>
            </a:r>
            <a:r>
              <a:rPr lang="ko-KR" altLang="en-US" dirty="0" err="1"/>
              <a:t>스카르피아의</a:t>
            </a:r>
            <a:r>
              <a:rPr lang="ko-KR" altLang="en-US" dirty="0"/>
              <a:t> 암살이 발견되어 추격의 손이 </a:t>
            </a:r>
            <a:r>
              <a:rPr lang="ko-KR" altLang="en-US" dirty="0" err="1"/>
              <a:t>토스카에게로</a:t>
            </a:r>
            <a:r>
              <a:rPr lang="ko-KR" altLang="en-US" dirty="0"/>
              <a:t> 다가온다</a:t>
            </a:r>
            <a:r>
              <a:rPr lang="en-US" altLang="ko-KR" dirty="0"/>
              <a:t>. </a:t>
            </a:r>
            <a:r>
              <a:rPr lang="ko-KR" altLang="en-US" dirty="0"/>
              <a:t>그녀는 성벽 위에 뛰어올라 애인을 따라 성벽 아래로 몸을 던진다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8479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Donizetti:</a:t>
            </a:r>
            <a:r>
              <a:rPr lang="ko-KR" altLang="en-US" b="1" dirty="0" smtClean="0">
                <a:solidFill>
                  <a:srgbClr val="FF0000"/>
                </a:solidFill>
              </a:rPr>
              <a:t>사랑의 묘약</a:t>
            </a:r>
            <a:r>
              <a:rPr lang="en-US" altLang="ko-KR" dirty="0" smtClean="0"/>
              <a:t>-(</a:t>
            </a:r>
            <a:r>
              <a:rPr lang="ko-KR" altLang="en-US" dirty="0" err="1" smtClean="0"/>
              <a:t>남몰래흐르는눈물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1200" b="1" dirty="0"/>
              <a:t>스페인의 시골 마을인 </a:t>
            </a:r>
            <a:r>
              <a:rPr lang="ko-KR" altLang="en-US" sz="1200" b="1" dirty="0" err="1"/>
              <a:t>바스크</a:t>
            </a:r>
            <a:r>
              <a:rPr lang="en-US" altLang="ko-KR" sz="1200" b="1" dirty="0"/>
              <a:t>...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순진하고 젊은 농부인 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콧대 높은 대지주의 딸인 </a:t>
            </a:r>
            <a:r>
              <a:rPr lang="ko-KR" altLang="en-US" sz="1200" b="1" dirty="0" err="1"/>
              <a:t>아디나를</a:t>
            </a:r>
            <a:r>
              <a:rPr lang="ko-KR" altLang="en-US" sz="1200" b="1" dirty="0"/>
              <a:t> 사모하지만 가난한 자신의 </a:t>
            </a:r>
            <a:r>
              <a:rPr lang="ko-KR" altLang="en-US" sz="1200" b="1" dirty="0" err="1"/>
              <a:t>처지때문에</a:t>
            </a:r>
            <a:r>
              <a:rPr lang="ko-KR" altLang="en-US" sz="1200" b="1" dirty="0"/>
              <a:t> 구혼하지 못하고 애만 태운다</a:t>
            </a:r>
            <a:r>
              <a:rPr lang="en-US" altLang="ko-KR" sz="1200" b="1" dirty="0"/>
              <a:t>.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그 사이에 호탕한 성격의 군인인 </a:t>
            </a:r>
            <a:r>
              <a:rPr lang="ko-KR" altLang="en-US" sz="1200" b="1" dirty="0" err="1"/>
              <a:t>벨코레는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아디나의</a:t>
            </a:r>
            <a:r>
              <a:rPr lang="ko-KR" altLang="en-US" sz="1200" b="1" dirty="0"/>
              <a:t> 아름다움에 반해 꽃다발을 바치며 </a:t>
            </a:r>
            <a:r>
              <a:rPr lang="ko-KR" altLang="en-US" sz="1200" b="1" dirty="0" err="1"/>
              <a:t>아디나에게</a:t>
            </a:r>
            <a:r>
              <a:rPr lang="ko-KR" altLang="en-US" sz="1200" b="1" dirty="0"/>
              <a:t> 청혼을 한다</a:t>
            </a:r>
            <a:r>
              <a:rPr lang="en-US" altLang="ko-KR" sz="1200" b="1" dirty="0"/>
              <a:t>.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이때 엉터리 떠돌이 약장수인 </a:t>
            </a:r>
            <a:r>
              <a:rPr lang="ko-KR" altLang="en-US" sz="1200" b="1" dirty="0" err="1"/>
              <a:t>둘카마라가</a:t>
            </a:r>
            <a:r>
              <a:rPr lang="ko-KR" altLang="en-US" sz="1200" b="1" dirty="0"/>
              <a:t> 싸구려 나팔을 불어 대며 마을에 나타나 적 포도주를 사랑의 묘약이라고 속이며 마을 사람들에게 팔기 시작 하는데</a:t>
            </a:r>
            <a:r>
              <a:rPr lang="en-US" altLang="ko-KR" sz="1200" b="1" dirty="0"/>
              <a:t>....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</a:t>
            </a:r>
            <a:r>
              <a:rPr lang="ko-KR" altLang="en-US" sz="1200" b="1" dirty="0" err="1"/>
              <a:t>아디나를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벨코레에게</a:t>
            </a:r>
            <a:r>
              <a:rPr lang="ko-KR" altLang="en-US" sz="1200" b="1" dirty="0"/>
              <a:t> 빼앗길까 勞心焦思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노심초사</a:t>
            </a:r>
            <a:r>
              <a:rPr lang="en-US" altLang="ko-KR" sz="1200" b="1" dirty="0"/>
              <a:t>) </a:t>
            </a:r>
            <a:r>
              <a:rPr lang="ko-KR" altLang="en-US" sz="1200" b="1" dirty="0"/>
              <a:t>걱정하던 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다급한 마음에 이 사랑의 묘약을 </a:t>
            </a:r>
            <a:r>
              <a:rPr lang="ko-KR" altLang="en-US" sz="1200" b="1" dirty="0" err="1"/>
              <a:t>한병</a:t>
            </a:r>
            <a:r>
              <a:rPr lang="ko-KR" altLang="en-US" sz="1200" b="1" dirty="0"/>
              <a:t> 사서 단숨에 마셔 버린다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이 사랑의 묘약을 </a:t>
            </a:r>
            <a:r>
              <a:rPr lang="ko-KR" altLang="en-US" sz="1200" b="1" dirty="0" err="1"/>
              <a:t>마신후</a:t>
            </a:r>
            <a:r>
              <a:rPr lang="ko-KR" altLang="en-US" sz="1200" b="1" dirty="0"/>
              <a:t> 약의 효과가 곧 나타나 모든 마을 처녀들이 자기를 좋아하게 </a:t>
            </a:r>
            <a:r>
              <a:rPr lang="ko-KR" altLang="en-US" sz="1200" b="1" dirty="0" err="1"/>
              <a:t>될거라는</a:t>
            </a:r>
            <a:r>
              <a:rPr lang="ko-KR" altLang="en-US" sz="1200" b="1" dirty="0"/>
              <a:t> 상상과 </a:t>
            </a:r>
            <a:r>
              <a:rPr lang="ko-KR" altLang="en-US" sz="1200" b="1" dirty="0" err="1"/>
              <a:t>착각속에</a:t>
            </a:r>
            <a:r>
              <a:rPr lang="ko-KR" altLang="en-US" sz="1200" b="1" dirty="0"/>
              <a:t> 즐겁게 노래하고 춤을 춘다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이런 </a:t>
            </a:r>
            <a:r>
              <a:rPr lang="ko-KR" altLang="en-US" sz="1200" b="1" dirty="0" err="1"/>
              <a:t>네모리노의</a:t>
            </a:r>
            <a:r>
              <a:rPr lang="ko-KR" altLang="en-US" sz="1200" b="1" dirty="0"/>
              <a:t> 행동을 유심히 지켜보던 </a:t>
            </a:r>
            <a:r>
              <a:rPr lang="ko-KR" altLang="en-US" sz="1200" b="1" dirty="0" err="1"/>
              <a:t>아디나는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네모리노가</a:t>
            </a:r>
            <a:r>
              <a:rPr lang="ko-KR" altLang="en-US" sz="1200" b="1" dirty="0"/>
              <a:t> 이제는 더 이상 자기를 사랑하지 않는다고 생각하고 자기에게 청혼한 군인인 </a:t>
            </a:r>
            <a:r>
              <a:rPr lang="ko-KR" altLang="en-US" sz="1200" b="1" dirty="0" err="1"/>
              <a:t>벨코레의</a:t>
            </a:r>
            <a:r>
              <a:rPr lang="ko-KR" altLang="en-US" sz="1200" b="1" dirty="0"/>
              <a:t> 청혼을 받아 들이고 그와 결혼하기로 약속하고 만다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허나 </a:t>
            </a:r>
            <a:r>
              <a:rPr lang="ko-KR" altLang="en-US" sz="1200" b="1" dirty="0" err="1"/>
              <a:t>벨코레와</a:t>
            </a:r>
            <a:r>
              <a:rPr lang="ko-KR" altLang="en-US" sz="1200" b="1" dirty="0"/>
              <a:t> 결혼식을 앞두고도 </a:t>
            </a:r>
            <a:r>
              <a:rPr lang="ko-KR" altLang="en-US" sz="1200" b="1" dirty="0" err="1"/>
              <a:t>아디나는</a:t>
            </a:r>
            <a:r>
              <a:rPr lang="ko-KR" altLang="en-US" sz="1200" b="1" dirty="0"/>
              <a:t> 여전히 </a:t>
            </a:r>
            <a:r>
              <a:rPr lang="ko-KR" altLang="en-US" sz="1200" b="1" dirty="0" err="1"/>
              <a:t>네모리노를</a:t>
            </a:r>
            <a:r>
              <a:rPr lang="ko-KR" altLang="en-US" sz="1200" b="1" dirty="0"/>
              <a:t> 그리워한다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한편 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엉터리 떠돌이 약장수인 </a:t>
            </a:r>
            <a:r>
              <a:rPr lang="ko-KR" altLang="en-US" sz="1200" b="1" dirty="0" err="1"/>
              <a:t>둘카마라에게</a:t>
            </a:r>
            <a:r>
              <a:rPr lang="ko-KR" altLang="en-US" sz="1200" b="1" dirty="0"/>
              <a:t> 사랑의 묘약의 약효가 없어 아직도 </a:t>
            </a:r>
            <a:r>
              <a:rPr lang="ko-KR" altLang="en-US" sz="1200" b="1" dirty="0" err="1"/>
              <a:t>아디나의</a:t>
            </a:r>
            <a:r>
              <a:rPr lang="ko-KR" altLang="en-US" sz="1200" b="1" dirty="0"/>
              <a:t> 사랑을 얻지 못하였다고 항의를 해 보지만 </a:t>
            </a:r>
            <a:r>
              <a:rPr lang="ko-KR" altLang="en-US" sz="1200" b="1" dirty="0" err="1"/>
              <a:t>둘카마라는</a:t>
            </a:r>
            <a:r>
              <a:rPr lang="ko-KR" altLang="en-US" sz="1200" b="1" dirty="0"/>
              <a:t> 도리어 </a:t>
            </a:r>
            <a:r>
              <a:rPr lang="ko-KR" altLang="en-US" sz="1200" b="1" dirty="0" err="1"/>
              <a:t>네모리노에게</a:t>
            </a:r>
            <a:r>
              <a:rPr lang="ko-KR" altLang="en-US" sz="1200" b="1" dirty="0"/>
              <a:t> 사랑의 묘약을 </a:t>
            </a:r>
            <a:r>
              <a:rPr lang="ko-KR" altLang="en-US" sz="1200" b="1" dirty="0" err="1"/>
              <a:t>한병</a:t>
            </a:r>
            <a:r>
              <a:rPr lang="ko-KR" altLang="en-US" sz="1200" b="1" dirty="0"/>
              <a:t> 더 사서 마시면 금방 약 효과가 나타날 것이라고 유혹한다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허나 가난한 농부인 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더 이상 약을 살 돈이 없어 결국 약값을 구하기 위하여 군대에 자원 입대하여 그 지원 입대 수당을 받아 사랑의 묘약을 </a:t>
            </a:r>
            <a:r>
              <a:rPr lang="ko-KR" altLang="en-US" sz="1200" b="1" dirty="0" err="1"/>
              <a:t>한병</a:t>
            </a:r>
            <a:r>
              <a:rPr lang="ko-KR" altLang="en-US" sz="1200" b="1" dirty="0"/>
              <a:t> 더 사서 마신다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</a:t>
            </a:r>
            <a:r>
              <a:rPr lang="ko-KR" altLang="en-US" sz="1200" b="1" dirty="0" err="1"/>
              <a:t>아디나는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네모리노가</a:t>
            </a:r>
            <a:r>
              <a:rPr lang="ko-KR" altLang="en-US" sz="1200" b="1" dirty="0"/>
              <a:t> 자기와의 사랑을 이루기 위한 이런 행동을 </a:t>
            </a:r>
            <a:r>
              <a:rPr lang="ko-KR" altLang="en-US" sz="1200" b="1" dirty="0" err="1"/>
              <a:t>전해듣고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네모리노가</a:t>
            </a:r>
            <a:r>
              <a:rPr lang="ko-KR" altLang="en-US" sz="1200" b="1" dirty="0"/>
              <a:t> 자기를 얼마나 열렬하게 사랑하는지를 알고 감동을 받고 결혼하기로 약속한 </a:t>
            </a:r>
            <a:r>
              <a:rPr lang="ko-KR" altLang="en-US" sz="1200" b="1" dirty="0" err="1"/>
              <a:t>벨코레</a:t>
            </a:r>
            <a:r>
              <a:rPr lang="ko-KR" altLang="en-US" sz="1200" b="1" dirty="0"/>
              <a:t> 대신 </a:t>
            </a:r>
            <a:r>
              <a:rPr lang="ko-KR" altLang="en-US" sz="1200" b="1" dirty="0" err="1"/>
              <a:t>네모리노의</a:t>
            </a:r>
            <a:r>
              <a:rPr lang="ko-KR" altLang="en-US" sz="1200" b="1" dirty="0"/>
              <a:t> 사랑을 받아들이기로 하면서 남몰래 </a:t>
            </a:r>
            <a:r>
              <a:rPr lang="ko-KR" altLang="en-US" sz="1200" b="1" dirty="0" err="1"/>
              <a:t>두뺨에</a:t>
            </a:r>
            <a:r>
              <a:rPr lang="ko-KR" altLang="en-US" sz="1200" b="1" dirty="0"/>
              <a:t> 눈물을 흘리게 된다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이 </a:t>
            </a:r>
            <a:r>
              <a:rPr lang="ko-KR" altLang="en-US" sz="1200" b="1" dirty="0" err="1"/>
              <a:t>아디나의</a:t>
            </a:r>
            <a:r>
              <a:rPr lang="ko-KR" altLang="en-US" sz="1200" b="1" dirty="0"/>
              <a:t> 눈물을 훔쳐본 </a:t>
            </a:r>
            <a:r>
              <a:rPr lang="ko-KR" altLang="en-US" sz="1200" b="1" dirty="0" err="1"/>
              <a:t>네모리노는</a:t>
            </a:r>
            <a:r>
              <a:rPr lang="ko-KR" altLang="en-US" sz="1200" b="1" dirty="0"/>
              <a:t> 드디어 </a:t>
            </a:r>
            <a:r>
              <a:rPr lang="ko-KR" altLang="en-US" sz="1200" b="1" dirty="0" err="1"/>
              <a:t>아디나의</a:t>
            </a:r>
            <a:r>
              <a:rPr lang="ko-KR" altLang="en-US" sz="1200" b="1" dirty="0"/>
              <a:t> 사랑을 </a:t>
            </a:r>
            <a:r>
              <a:rPr lang="ko-KR" altLang="en-US" sz="1200" b="1" dirty="0" err="1"/>
              <a:t>쟁취한것이</a:t>
            </a:r>
            <a:r>
              <a:rPr lang="ko-KR" altLang="en-US" sz="1200" b="1" dirty="0"/>
              <a:t> 너무나 가슴이 벅차 올라 </a:t>
            </a:r>
            <a:r>
              <a:rPr lang="en-US" altLang="ko-KR" sz="1200" b="1" dirty="0"/>
              <a:t>"</a:t>
            </a:r>
            <a:r>
              <a:rPr lang="ko-KR" altLang="en-US" sz="1200" b="1" dirty="0"/>
              <a:t>남 몰래 흐르는 눈물</a:t>
            </a:r>
            <a:r>
              <a:rPr lang="en-US" altLang="ko-KR" sz="1200" b="1" dirty="0"/>
              <a:t>"</a:t>
            </a:r>
            <a:r>
              <a:rPr lang="ko-KR" altLang="en-US" sz="1200" b="1" dirty="0"/>
              <a:t>의 애절한 아리아를 부르는데</a:t>
            </a:r>
            <a:r>
              <a:rPr lang="en-US" altLang="ko-KR" sz="1200" b="1" dirty="0"/>
              <a:t>.........</a:t>
            </a:r>
            <a:endParaRPr lang="ko-KR" altLang="en-US" sz="1200" dirty="0"/>
          </a:p>
          <a:p>
            <a:pPr marL="0" indent="0">
              <a:buNone/>
            </a:pPr>
            <a:r>
              <a:rPr lang="ko-KR" altLang="en-US" sz="1200" b="1" dirty="0"/>
              <a:t>                         </a:t>
            </a:r>
            <a:endParaRPr lang="ko-KR" altLang="en-US" sz="1200" dirty="0"/>
          </a:p>
          <a:p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53327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Puccini: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잔니스키키</a:t>
            </a:r>
            <a:r>
              <a:rPr lang="en-US" altLang="ko-KR" b="1" dirty="0" smtClean="0"/>
              <a:t>-O </a:t>
            </a:r>
            <a:r>
              <a:rPr lang="en-US" altLang="ko-KR" b="1" dirty="0" err="1"/>
              <a:t>mio</a:t>
            </a:r>
            <a:r>
              <a:rPr lang="en-US" altLang="ko-KR" b="1" dirty="0"/>
              <a:t> </a:t>
            </a:r>
            <a:r>
              <a:rPr lang="en-US" altLang="ko-KR" b="1" dirty="0" err="1"/>
              <a:t>babbino</a:t>
            </a:r>
            <a:r>
              <a:rPr lang="en-US" altLang="ko-KR" b="1" dirty="0"/>
              <a:t> </a:t>
            </a:r>
            <a:r>
              <a:rPr lang="en-US" altLang="ko-KR" b="1" dirty="0" smtClean="0"/>
              <a:t>          </a:t>
            </a:r>
            <a:r>
              <a:rPr lang="en-US" altLang="ko-KR" b="1" dirty="0" err="1" smtClean="0"/>
              <a:t>caro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사랑하는 나의 아버지</a:t>
            </a:r>
            <a:r>
              <a:rPr lang="en-US" altLang="ko-KR" b="1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dirty="0"/>
              <a:t>13</a:t>
            </a:r>
            <a:r>
              <a:rPr lang="ko-KR" altLang="en-US" dirty="0"/>
              <a:t>세기 플로렌스의 약삭빠르고 </a:t>
            </a:r>
            <a:r>
              <a:rPr lang="ko-KR" altLang="en-US" dirty="0" err="1"/>
              <a:t>수완좋은</a:t>
            </a:r>
            <a:r>
              <a:rPr lang="ko-KR" altLang="en-US" dirty="0"/>
              <a:t> 농부 </a:t>
            </a:r>
            <a:r>
              <a:rPr lang="ko-KR" altLang="en-US" dirty="0" err="1"/>
              <a:t>잔니</a:t>
            </a:r>
            <a:r>
              <a:rPr lang="ko-KR" altLang="en-US" dirty="0"/>
              <a:t> </a:t>
            </a:r>
            <a:r>
              <a:rPr lang="ko-KR" altLang="en-US" dirty="0" err="1"/>
              <a:t>스키키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ko-KR" altLang="en-US" dirty="0"/>
              <a:t>막 세상을 떠난 구두쇠 영감 </a:t>
            </a:r>
            <a:r>
              <a:rPr lang="ko-KR" altLang="en-US" dirty="0" err="1"/>
              <a:t>도나타의</a:t>
            </a:r>
            <a:r>
              <a:rPr lang="ko-KR" altLang="en-US" dirty="0"/>
              <a:t> 유언을 조작</a:t>
            </a:r>
            <a:r>
              <a:rPr lang="en-US" altLang="ko-KR" dirty="0"/>
              <a:t>, </a:t>
            </a:r>
            <a:br>
              <a:rPr lang="en-US" altLang="ko-KR" dirty="0"/>
            </a:br>
            <a:r>
              <a:rPr lang="ko-KR" altLang="en-US" dirty="0"/>
              <a:t>수도원으로 유산이 상속되는 것 을 막으려는 </a:t>
            </a:r>
            <a:r>
              <a:rPr lang="ko-KR" altLang="en-US" dirty="0" err="1"/>
              <a:t>도나티</a:t>
            </a:r>
            <a:r>
              <a:rPr lang="ko-KR" altLang="en-US" dirty="0"/>
              <a:t> 친척들의 획책에 </a:t>
            </a:r>
            <a:r>
              <a:rPr lang="ko-KR" altLang="en-US" dirty="0" err="1" smtClean="0"/>
              <a:t>스키키도</a:t>
            </a:r>
            <a:r>
              <a:rPr lang="ko-KR" altLang="en-US" dirty="0" smtClean="0"/>
              <a:t> </a:t>
            </a:r>
            <a:r>
              <a:rPr lang="ko-KR" altLang="en-US" dirty="0"/>
              <a:t>함께 휘말린다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그의 어여쁜 딸 </a:t>
            </a:r>
            <a:r>
              <a:rPr lang="ko-KR" altLang="en-US" dirty="0" err="1"/>
              <a:t>로레타가</a:t>
            </a:r>
            <a:r>
              <a:rPr lang="ko-KR" altLang="en-US" dirty="0"/>
              <a:t> </a:t>
            </a:r>
            <a:r>
              <a:rPr lang="ko-KR" altLang="en-US" dirty="0" err="1"/>
              <a:t>도나티의</a:t>
            </a:r>
            <a:r>
              <a:rPr lang="ko-KR" altLang="en-US" dirty="0"/>
              <a:t> 조카 </a:t>
            </a:r>
            <a:r>
              <a:rPr lang="ko-KR" altLang="en-US" dirty="0" err="1"/>
              <a:t>리누치오와</a:t>
            </a:r>
            <a:r>
              <a:rPr lang="ko-KR" altLang="en-US" dirty="0"/>
              <a:t> 결혼하기를 </a:t>
            </a:r>
            <a:br>
              <a:rPr lang="ko-KR" altLang="en-US" dirty="0"/>
            </a:br>
            <a:r>
              <a:rPr lang="ko-KR" altLang="en-US" dirty="0"/>
              <a:t>학수 고대하고 있기 때문이다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ko-KR" altLang="en-US" dirty="0"/>
              <a:t>그러나 아버지 </a:t>
            </a:r>
            <a:r>
              <a:rPr lang="ko-KR" altLang="en-US" dirty="0" err="1"/>
              <a:t>스키키는</a:t>
            </a:r>
            <a:r>
              <a:rPr lang="ko-KR" altLang="en-US" dirty="0"/>
              <a:t> 좀처럼 결혼을 허락하지 않는다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ko-KR" altLang="en-US" dirty="0"/>
              <a:t>그녀는 다시 한번 생각해달라고 아버지에게 애원하며 </a:t>
            </a:r>
            <a:br>
              <a:rPr lang="ko-KR" altLang="en-US" dirty="0"/>
            </a:br>
            <a:r>
              <a:rPr lang="ko-KR" altLang="en-US" dirty="0"/>
              <a:t>만약 </a:t>
            </a:r>
            <a:r>
              <a:rPr lang="ko-KR" altLang="en-US" dirty="0" err="1"/>
              <a:t>그렇</a:t>
            </a:r>
            <a:r>
              <a:rPr lang="ko-KR" altLang="en-US" dirty="0"/>
              <a:t> 지 못하면 죽음도 불사하겠다고 다짐한다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89956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accent2"/>
                </a:solidFill>
              </a:rPr>
              <a:t>독일가곡</a:t>
            </a:r>
            <a:r>
              <a:rPr lang="en-US" altLang="ko-KR" sz="6000" b="1" dirty="0" smtClean="0">
                <a:solidFill>
                  <a:schemeClr val="accent2"/>
                </a:solidFill>
              </a:rPr>
              <a:t>(Lied)</a:t>
            </a:r>
            <a:endParaRPr lang="ko-KR" alt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ko-KR" b="1" dirty="0" smtClean="0"/>
          </a:p>
          <a:p>
            <a:endParaRPr lang="de-DE" altLang="ko-KR" b="1" dirty="0"/>
          </a:p>
          <a:p>
            <a:r>
              <a:rPr lang="de-DE" altLang="ko-KR" b="1" dirty="0" smtClean="0"/>
              <a:t>Schubert </a:t>
            </a:r>
            <a:r>
              <a:rPr lang="de-DE" altLang="ko-KR" b="1" dirty="0"/>
              <a:t>- Du bist die Ruh, </a:t>
            </a:r>
            <a:r>
              <a:rPr lang="de-DE" altLang="ko-KR" b="1" dirty="0" smtClean="0"/>
              <a:t>D.776(</a:t>
            </a:r>
            <a:r>
              <a:rPr lang="ko-KR" altLang="en-US" b="1" dirty="0" smtClean="0"/>
              <a:t>조수미</a:t>
            </a:r>
            <a:r>
              <a:rPr lang="en-US" altLang="ko-KR" b="1" dirty="0" smtClean="0"/>
              <a:t>)</a:t>
            </a:r>
            <a:endParaRPr lang="de-DE" altLang="ko-KR" b="1" dirty="0" smtClean="0"/>
          </a:p>
          <a:p>
            <a:r>
              <a:rPr lang="en-US" altLang="ko-KR" b="1" dirty="0" smtClean="0"/>
              <a:t>Schubert – </a:t>
            </a:r>
            <a:r>
              <a:rPr lang="de-DE" altLang="ko-KR" b="1" dirty="0" smtClean="0"/>
              <a:t>Auf </a:t>
            </a:r>
            <a:r>
              <a:rPr lang="de-DE" altLang="ko-KR" b="1" dirty="0"/>
              <a:t>dem Wasser zu </a:t>
            </a:r>
            <a:r>
              <a:rPr lang="de-DE" altLang="ko-KR" b="1" dirty="0" smtClean="0"/>
              <a:t>singen(</a:t>
            </a:r>
            <a:r>
              <a:rPr lang="en-US" altLang="ko-KR" b="1" dirty="0" smtClean="0"/>
              <a:t>Barbara </a:t>
            </a:r>
            <a:r>
              <a:rPr lang="en-US" altLang="ko-KR" b="1" dirty="0" err="1"/>
              <a:t>Bonney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Schubert - an die </a:t>
            </a:r>
            <a:r>
              <a:rPr lang="en-US" altLang="ko-KR" b="1" dirty="0" err="1"/>
              <a:t>Musik</a:t>
            </a:r>
            <a:r>
              <a:rPr lang="en-US" altLang="ko-KR" b="1" dirty="0"/>
              <a:t> (</a:t>
            </a:r>
            <a:r>
              <a:rPr lang="en-US" altLang="ko-KR" b="1" dirty="0" err="1"/>
              <a:t>Elly</a:t>
            </a:r>
            <a:r>
              <a:rPr lang="en-US" altLang="ko-KR" b="1" dirty="0"/>
              <a:t> </a:t>
            </a:r>
            <a:r>
              <a:rPr lang="en-US" altLang="ko-KR" b="1" dirty="0" err="1"/>
              <a:t>Ameling</a:t>
            </a:r>
            <a:r>
              <a:rPr lang="en-US" altLang="ko-KR" b="1" dirty="0"/>
              <a:t> and Dalton </a:t>
            </a:r>
            <a:r>
              <a:rPr lang="en-US" altLang="ko-KR" b="1" dirty="0" smtClean="0"/>
              <a:t>Baldwin)</a:t>
            </a:r>
          </a:p>
          <a:p>
            <a:r>
              <a:rPr lang="en-US" altLang="ko-KR" b="1" dirty="0" smtClean="0"/>
              <a:t>Beethoven - </a:t>
            </a:r>
            <a:r>
              <a:rPr lang="en-US" altLang="ko-KR" b="1" dirty="0" err="1" smtClean="0"/>
              <a:t>Ich</a:t>
            </a:r>
            <a:r>
              <a:rPr lang="en-US" altLang="ko-KR" b="1" dirty="0" smtClean="0"/>
              <a:t> </a:t>
            </a:r>
            <a:r>
              <a:rPr lang="en-US" altLang="ko-KR" b="1" dirty="0" err="1"/>
              <a:t>Liebe</a:t>
            </a:r>
            <a:r>
              <a:rPr lang="en-US" altLang="ko-KR" b="1" dirty="0"/>
              <a:t> </a:t>
            </a:r>
            <a:r>
              <a:rPr lang="en-US" altLang="ko-KR" b="1" dirty="0" err="1" smtClean="0"/>
              <a:t>Dich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조수미</a:t>
            </a:r>
            <a:r>
              <a:rPr lang="en-US" altLang="ko-KR" b="1" dirty="0" smtClean="0"/>
              <a:t>)</a:t>
            </a:r>
          </a:p>
          <a:p>
            <a:endParaRPr lang="en-US" altLang="ko-KR" b="1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3896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chemeClr val="accent2"/>
                </a:solidFill>
              </a:rPr>
              <a:t>이태리가곡</a:t>
            </a:r>
            <a:r>
              <a:rPr lang="en-US" altLang="ko-KR" sz="5400" b="1" dirty="0" smtClean="0">
                <a:solidFill>
                  <a:schemeClr val="accent2"/>
                </a:solidFill>
              </a:rPr>
              <a:t>( Canzone)</a:t>
            </a:r>
            <a:endParaRPr lang="ko-KR" alt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ko-KR" b="1" dirty="0" smtClean="0"/>
          </a:p>
          <a:p>
            <a:endParaRPr lang="it-IT" altLang="ko-KR" b="1" dirty="0"/>
          </a:p>
          <a:p>
            <a:r>
              <a:rPr lang="it-IT" altLang="ko-KR" b="1" dirty="0" smtClean="0"/>
              <a:t>O Sole Mio-Pavarotti</a:t>
            </a:r>
          </a:p>
          <a:p>
            <a:r>
              <a:rPr lang="it-IT" altLang="ko-KR" b="1" dirty="0" smtClean="0"/>
              <a:t>Non </a:t>
            </a:r>
            <a:r>
              <a:rPr lang="it-IT" altLang="ko-KR" b="1" dirty="0"/>
              <a:t>Ti Scordar Di Me - Andrea Bocelli &amp; Plácido </a:t>
            </a:r>
            <a:r>
              <a:rPr lang="it-IT" altLang="ko-KR" b="1" dirty="0" smtClean="0"/>
              <a:t>Domingo</a:t>
            </a:r>
          </a:p>
          <a:p>
            <a:r>
              <a:rPr lang="en-US" altLang="ko-KR" b="1" dirty="0" smtClean="0"/>
              <a:t>Caruso - </a:t>
            </a:r>
            <a:r>
              <a:rPr lang="it-IT" altLang="ko-KR" b="1" dirty="0"/>
              <a:t>Pavarotti</a:t>
            </a:r>
          </a:p>
          <a:p>
            <a:endParaRPr lang="it-IT" altLang="ko-KR" b="1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98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chemeClr val="accent2"/>
                </a:solidFill>
              </a:rPr>
              <a:t>샹송</a:t>
            </a:r>
            <a:endParaRPr lang="ko-KR" alt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 err="1" smtClean="0"/>
              <a:t>Tombe</a:t>
            </a:r>
            <a:r>
              <a:rPr lang="en-US" altLang="ko-KR" b="1" dirty="0" smtClean="0"/>
              <a:t> </a:t>
            </a:r>
            <a:r>
              <a:rPr lang="en-US" altLang="ko-KR" b="1" dirty="0"/>
              <a:t>La </a:t>
            </a:r>
            <a:r>
              <a:rPr lang="en-US" altLang="ko-KR" b="1" dirty="0" err="1"/>
              <a:t>Neige</a:t>
            </a:r>
            <a:r>
              <a:rPr lang="en-US" altLang="ko-KR" b="1" dirty="0"/>
              <a:t> - Salvatore </a:t>
            </a:r>
            <a:r>
              <a:rPr lang="en-US" altLang="ko-KR" b="1" dirty="0" err="1"/>
              <a:t>Adamo</a:t>
            </a:r>
            <a:r>
              <a:rPr lang="en-US" altLang="ko-KR" b="1" dirty="0"/>
              <a:t> (</a:t>
            </a:r>
            <a:r>
              <a:rPr lang="ko-KR" altLang="en-US" b="1" dirty="0"/>
              <a:t>눈이 내리네 </a:t>
            </a:r>
            <a:r>
              <a:rPr lang="en-US" altLang="ko-KR" b="1" dirty="0"/>
              <a:t>- </a:t>
            </a:r>
            <a:r>
              <a:rPr lang="ko-KR" altLang="en-US" b="1" dirty="0" err="1"/>
              <a:t>아다모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Edith Piaf - </a:t>
            </a:r>
            <a:r>
              <a:rPr lang="en-US" altLang="ko-KR" b="1" dirty="0" err="1"/>
              <a:t>L'hymne</a:t>
            </a:r>
            <a:r>
              <a:rPr lang="en-US" altLang="ko-KR" b="1" dirty="0"/>
              <a:t> à </a:t>
            </a:r>
            <a:r>
              <a:rPr lang="en-US" altLang="ko-KR" b="1" dirty="0" err="1"/>
              <a:t>l'amour</a:t>
            </a:r>
            <a:r>
              <a:rPr lang="en-US" altLang="ko-KR" b="1" dirty="0"/>
              <a:t> - </a:t>
            </a:r>
            <a:r>
              <a:rPr lang="ko-KR" altLang="en-US" b="1" dirty="0"/>
              <a:t>사랑의 </a:t>
            </a:r>
            <a:r>
              <a:rPr lang="ko-KR" altLang="en-US" b="1" dirty="0" smtClean="0"/>
              <a:t>찬가</a:t>
            </a:r>
            <a:endParaRPr lang="en-US" altLang="ko-KR" b="1" dirty="0" smtClean="0"/>
          </a:p>
          <a:p>
            <a:r>
              <a:rPr lang="ko-KR" altLang="en-US" b="1" dirty="0" err="1" smtClean="0"/>
              <a:t>이브몽땅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 </a:t>
            </a:r>
            <a:r>
              <a:rPr lang="ko-KR" altLang="en-US" b="1" dirty="0"/>
              <a:t>고엽 </a:t>
            </a:r>
            <a:endParaRPr lang="en-US" altLang="ko-KR" b="1" dirty="0" smtClean="0"/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5904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92D050"/>
                </a:solidFill>
              </a:rPr>
              <a:t>●</a:t>
            </a:r>
            <a:r>
              <a:rPr lang="ko-KR" altLang="en-US" dirty="0" err="1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캐논</a:t>
            </a:r>
            <a:r>
              <a:rPr lang="en-US" altLang="ko-KR" dirty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(Canon)-</a:t>
            </a:r>
            <a:r>
              <a:rPr lang="ko-KR" altLang="en-US" dirty="0" err="1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파헬벨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1738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바로크시대란</a:t>
            </a:r>
            <a:r>
              <a:rPr lang="en-US" altLang="ko-KR" dirty="0" smtClean="0">
                <a:solidFill>
                  <a:srgbClr val="0070C0"/>
                </a:solidFill>
              </a:rPr>
              <a:t>? 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(16C</a:t>
            </a:r>
            <a:r>
              <a:rPr lang="ko-KR" altLang="en-US" dirty="0">
                <a:solidFill>
                  <a:srgbClr val="00B050"/>
                </a:solidFill>
              </a:rPr>
              <a:t>말</a:t>
            </a:r>
            <a:r>
              <a:rPr lang="en-US" altLang="ko-KR" dirty="0">
                <a:solidFill>
                  <a:srgbClr val="00B050"/>
                </a:solidFill>
              </a:rPr>
              <a:t>~18C</a:t>
            </a:r>
            <a:r>
              <a:rPr lang="ko-KR" altLang="en-US" dirty="0" smtClean="0">
                <a:solidFill>
                  <a:srgbClr val="00B050"/>
                </a:solidFill>
              </a:rPr>
              <a:t>중엽</a:t>
            </a:r>
            <a:r>
              <a:rPr lang="en-US" altLang="ko-KR" dirty="0" smtClean="0">
                <a:solidFill>
                  <a:srgbClr val="00B050"/>
                </a:solidFill>
              </a:rPr>
              <a:t>:</a:t>
            </a:r>
            <a:r>
              <a:rPr lang="ko-KR" altLang="en-US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1580 </a:t>
            </a:r>
            <a:r>
              <a:rPr lang="en-US" altLang="ko-KR" dirty="0">
                <a:solidFill>
                  <a:srgbClr val="00B050"/>
                </a:solidFill>
              </a:rPr>
              <a:t>~ </a:t>
            </a:r>
            <a:r>
              <a:rPr lang="en-US" altLang="ko-KR" dirty="0" smtClean="0">
                <a:solidFill>
                  <a:srgbClr val="00B050"/>
                </a:solidFill>
              </a:rPr>
              <a:t>1750)</a:t>
            </a:r>
          </a:p>
          <a:p>
            <a:endParaRPr lang="en-US" altLang="ko-KR" dirty="0" smtClean="0">
              <a:solidFill>
                <a:srgbClr val="00B050"/>
              </a:solidFill>
            </a:endParaRPr>
          </a:p>
          <a:p>
            <a:r>
              <a:rPr lang="ko-KR" altLang="en-US" dirty="0" smtClean="0"/>
              <a:t>이탈리아에서 </a:t>
            </a:r>
            <a:r>
              <a:rPr lang="ko-KR" altLang="en-US" dirty="0"/>
              <a:t>시작되었고 독일이 그것을 완성시켰다고 할 수 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르네상스 </a:t>
            </a:r>
            <a:r>
              <a:rPr lang="ko-KR" altLang="en-US" dirty="0"/>
              <a:t>예술은 “조화가 잡힌 정적인 존재”로 바로크는 “</a:t>
            </a:r>
            <a:r>
              <a:rPr lang="ko-KR" altLang="en-US" dirty="0" smtClean="0"/>
              <a:t>감동적인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/>
              <a:t>힘에 </a:t>
            </a:r>
            <a:r>
              <a:rPr lang="ko-KR" altLang="en-US" dirty="0" err="1"/>
              <a:t>가득찬</a:t>
            </a:r>
            <a:r>
              <a:rPr lang="ko-KR" altLang="en-US" dirty="0"/>
              <a:t> 직접적으로 압도하는 예술”로 표현 하기도 합니다</a:t>
            </a:r>
            <a:r>
              <a:rPr lang="en-US" altLang="ko-KR" dirty="0"/>
              <a:t>. </a:t>
            </a:r>
            <a:r>
              <a:rPr lang="ko-KR" altLang="en-US" dirty="0" err="1" smtClean="0">
                <a:solidFill>
                  <a:srgbClr val="00B050"/>
                </a:solidFill>
              </a:rPr>
              <a:t>바하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o-KR" altLang="en-US" dirty="0" smtClean="0"/>
              <a:t>와 </a:t>
            </a:r>
            <a:r>
              <a:rPr lang="ko-KR" altLang="en-US" dirty="0">
                <a:solidFill>
                  <a:srgbClr val="00B050"/>
                </a:solidFill>
              </a:rPr>
              <a:t>헨델</a:t>
            </a:r>
            <a:r>
              <a:rPr lang="ko-KR" altLang="en-US" dirty="0"/>
              <a:t>이 나타나 </a:t>
            </a:r>
            <a:r>
              <a:rPr lang="ko-KR" altLang="en-US" dirty="0">
                <a:solidFill>
                  <a:srgbClr val="00B050"/>
                </a:solidFill>
              </a:rPr>
              <a:t>대위법 음악</a:t>
            </a:r>
            <a:r>
              <a:rPr lang="ko-KR" altLang="en-US" dirty="0"/>
              <a:t>을 완성함으로써 </a:t>
            </a:r>
            <a:r>
              <a:rPr lang="ko-KR" altLang="en-US" dirty="0" err="1"/>
              <a:t>복음악이</a:t>
            </a:r>
            <a:r>
              <a:rPr lang="ko-KR" altLang="en-US" dirty="0"/>
              <a:t> 승리에 도달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하기까지의 </a:t>
            </a:r>
            <a:r>
              <a:rPr lang="ko-KR" altLang="en-US" dirty="0"/>
              <a:t>기간을 바로크 시대로 말합니다</a:t>
            </a:r>
            <a:r>
              <a:rPr lang="en-US" altLang="ko-KR" dirty="0"/>
              <a:t>. </a:t>
            </a:r>
            <a:r>
              <a:rPr lang="ko-KR" altLang="en-US" dirty="0"/>
              <a:t>근대적인</a:t>
            </a:r>
            <a:r>
              <a:rPr lang="ko-KR" altLang="en-US" dirty="0">
                <a:solidFill>
                  <a:srgbClr val="00B050"/>
                </a:solidFill>
              </a:rPr>
              <a:t> 화성적 </a:t>
            </a:r>
            <a:r>
              <a:rPr lang="ko-KR" altLang="en-US" dirty="0" smtClean="0"/>
              <a:t>원칙과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 </a:t>
            </a:r>
            <a:r>
              <a:rPr lang="ko-KR" altLang="en-US" dirty="0"/>
              <a:t>중세의 대위법적인 방법이 결합한 양식입니다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5934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chemeClr val="accent2"/>
                </a:solidFill>
              </a:rPr>
              <a:t>러시아 노래</a:t>
            </a:r>
            <a:r>
              <a:rPr lang="ko-KR" altLang="en-US" sz="5400" dirty="0" smtClean="0"/>
              <a:t> 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600" b="1" dirty="0" err="1" smtClean="0"/>
              <a:t>백학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 smtClean="0"/>
              <a:t>이따금씩 </a:t>
            </a:r>
            <a:r>
              <a:rPr lang="ko-KR" altLang="en-US" dirty="0"/>
              <a:t>나는 피로 물든 전쟁터에서 돌아오지 못한 병사들이  쓰러진 그 곳에 눕지 못하고  하얀 학으로 </a:t>
            </a:r>
            <a:r>
              <a:rPr lang="ko-KR" altLang="en-US" dirty="0" err="1"/>
              <a:t>변한게</a:t>
            </a:r>
            <a:r>
              <a:rPr lang="ko-KR" altLang="en-US" dirty="0"/>
              <a:t> 아닐까 생각하네</a:t>
            </a:r>
            <a:r>
              <a:rPr lang="en-US" altLang="ko-KR" dirty="0"/>
              <a:t>. </a:t>
            </a:r>
            <a:r>
              <a:rPr lang="ko-KR" altLang="en-US" dirty="0"/>
              <a:t>그때부터 지금까지 그들은 하늘을 날며 우리를 부르니 우리가 자주 슬픔에 </a:t>
            </a:r>
            <a:r>
              <a:rPr lang="ko-KR" altLang="en-US" dirty="0" err="1"/>
              <a:t>잠긴채</a:t>
            </a:r>
            <a:r>
              <a:rPr lang="ko-KR" altLang="en-US" dirty="0"/>
              <a:t> 멍하니 하늘을 바라보는 것이 </a:t>
            </a:r>
            <a:r>
              <a:rPr lang="ko-KR" altLang="en-US" dirty="0" err="1"/>
              <a:t>아닐런지</a:t>
            </a:r>
            <a:r>
              <a:rPr lang="en-US" altLang="ko-KR" dirty="0"/>
              <a:t>. </a:t>
            </a:r>
            <a:r>
              <a:rPr lang="ko-KR" altLang="en-US" dirty="0"/>
              <a:t>날아가네</a:t>
            </a:r>
            <a:r>
              <a:rPr lang="en-US" altLang="ko-KR" dirty="0"/>
              <a:t>, </a:t>
            </a:r>
            <a:r>
              <a:rPr lang="ko-KR" altLang="en-US" dirty="0"/>
              <a:t>날아가네</a:t>
            </a:r>
            <a:r>
              <a:rPr lang="en-US" altLang="ko-KR" dirty="0"/>
              <a:t>. </a:t>
            </a:r>
            <a:r>
              <a:rPr lang="ko-KR" altLang="en-US" dirty="0" err="1"/>
              <a:t>저하늘을</a:t>
            </a:r>
            <a:r>
              <a:rPr lang="ko-KR" altLang="en-US" dirty="0"/>
              <a:t> 지친 학의 무리들이 날아가네</a:t>
            </a:r>
            <a:r>
              <a:rPr lang="en-US" altLang="ko-KR" dirty="0"/>
              <a:t>. </a:t>
            </a:r>
            <a:r>
              <a:rPr lang="ko-KR" altLang="en-US" dirty="0"/>
              <a:t>저무는 하루의 안개 속을</a:t>
            </a:r>
            <a:r>
              <a:rPr lang="en-US" altLang="ko-KR" dirty="0"/>
              <a:t>. </a:t>
            </a:r>
            <a:r>
              <a:rPr lang="ko-KR" altLang="en-US" dirty="0"/>
              <a:t>그 대열 속에 보이는 조그마한 틈새 그 자리가 혹 내 자리는 </a:t>
            </a:r>
            <a:r>
              <a:rPr lang="ko-KR" altLang="en-US" dirty="0" err="1"/>
              <a:t>아닐런지</a:t>
            </a:r>
            <a:r>
              <a:rPr lang="en-US" altLang="ko-KR" dirty="0"/>
              <a:t>. </a:t>
            </a:r>
            <a:r>
              <a:rPr lang="ko-KR" altLang="en-US" dirty="0"/>
              <a:t>언젠가는 나도 저 </a:t>
            </a:r>
            <a:r>
              <a:rPr lang="ko-KR" altLang="en-US" dirty="0" err="1"/>
              <a:t>백학의</a:t>
            </a:r>
            <a:r>
              <a:rPr lang="ko-KR" altLang="en-US" dirty="0"/>
              <a:t> 무리와 함께 회청색 어스름 속을 </a:t>
            </a:r>
            <a:r>
              <a:rPr lang="ko-KR" altLang="en-US" dirty="0" err="1"/>
              <a:t>날으리</a:t>
            </a:r>
            <a:r>
              <a:rPr lang="en-US" altLang="ko-KR" dirty="0"/>
              <a:t>. </a:t>
            </a:r>
            <a:r>
              <a:rPr lang="ko-KR" altLang="en-US" dirty="0"/>
              <a:t>땅에 남겨둔 그대들을 향하여 하늘에서 새의 소리로 목 놓아 부르면서</a:t>
            </a:r>
            <a:r>
              <a:rPr lang="en-US" altLang="ko-KR" dirty="0"/>
              <a:t>...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0550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chemeClr val="accent2"/>
                </a:solidFill>
              </a:rPr>
              <a:t>러시아 노래</a:t>
            </a:r>
            <a:r>
              <a:rPr lang="ko-KR" altLang="en-US" sz="5400" dirty="0" smtClean="0"/>
              <a:t> 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600" b="1" dirty="0" err="1" smtClean="0"/>
              <a:t>백학</a:t>
            </a:r>
            <a:endParaRPr lang="en-US" altLang="ko-KR" sz="3600" b="1" dirty="0" smtClean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 smtClean="0"/>
              <a:t>이따금씩 </a:t>
            </a:r>
            <a:r>
              <a:rPr lang="ko-KR" altLang="en-US" dirty="0"/>
              <a:t>나는 피로 물든 전쟁터에서 돌아오지 못한 병사들이  쓰러진 그 곳에 눕지 못하고  하얀 학으로 </a:t>
            </a:r>
            <a:r>
              <a:rPr lang="ko-KR" altLang="en-US" dirty="0" err="1"/>
              <a:t>변한게</a:t>
            </a:r>
            <a:r>
              <a:rPr lang="ko-KR" altLang="en-US" dirty="0"/>
              <a:t> 아닐까 생각하네</a:t>
            </a:r>
            <a:r>
              <a:rPr lang="en-US" altLang="ko-KR" dirty="0"/>
              <a:t>. </a:t>
            </a:r>
            <a:r>
              <a:rPr lang="ko-KR" altLang="en-US" dirty="0"/>
              <a:t>그때부터 지금까지 그들은 하늘을 날며 우리를 부르니 우리가 자주 슬픔에 </a:t>
            </a:r>
            <a:r>
              <a:rPr lang="ko-KR" altLang="en-US" dirty="0" err="1"/>
              <a:t>잠긴채</a:t>
            </a:r>
            <a:r>
              <a:rPr lang="ko-KR" altLang="en-US" dirty="0"/>
              <a:t> 멍하니 하늘을 바라보는 것이 </a:t>
            </a:r>
            <a:r>
              <a:rPr lang="ko-KR" altLang="en-US" dirty="0" err="1"/>
              <a:t>아닐런지</a:t>
            </a:r>
            <a:r>
              <a:rPr lang="en-US" altLang="ko-KR" dirty="0"/>
              <a:t>. </a:t>
            </a:r>
            <a:r>
              <a:rPr lang="ko-KR" altLang="en-US" dirty="0"/>
              <a:t>날아가네</a:t>
            </a:r>
            <a:r>
              <a:rPr lang="en-US" altLang="ko-KR" dirty="0"/>
              <a:t>, </a:t>
            </a:r>
            <a:r>
              <a:rPr lang="ko-KR" altLang="en-US" dirty="0"/>
              <a:t>날아가네</a:t>
            </a:r>
            <a:r>
              <a:rPr lang="en-US" altLang="ko-KR" dirty="0"/>
              <a:t>. </a:t>
            </a:r>
            <a:r>
              <a:rPr lang="ko-KR" altLang="en-US" dirty="0" err="1"/>
              <a:t>저하늘을</a:t>
            </a:r>
            <a:r>
              <a:rPr lang="ko-KR" altLang="en-US" dirty="0"/>
              <a:t> 지친 학의 무리들이 날아가네</a:t>
            </a:r>
            <a:r>
              <a:rPr lang="en-US" altLang="ko-KR" dirty="0"/>
              <a:t>. </a:t>
            </a:r>
            <a:r>
              <a:rPr lang="ko-KR" altLang="en-US" dirty="0"/>
              <a:t>저무는 하루의 안개 속을</a:t>
            </a:r>
            <a:r>
              <a:rPr lang="en-US" altLang="ko-KR" dirty="0"/>
              <a:t>. </a:t>
            </a:r>
            <a:r>
              <a:rPr lang="ko-KR" altLang="en-US" dirty="0"/>
              <a:t>그 대열 속에 보이는 조그마한 틈새 그 자리가 혹 내 자리는 </a:t>
            </a:r>
            <a:r>
              <a:rPr lang="ko-KR" altLang="en-US" dirty="0" err="1"/>
              <a:t>아닐런지</a:t>
            </a:r>
            <a:r>
              <a:rPr lang="en-US" altLang="ko-KR" dirty="0"/>
              <a:t>. </a:t>
            </a:r>
            <a:r>
              <a:rPr lang="ko-KR" altLang="en-US" dirty="0"/>
              <a:t>언젠가는 나도 저 </a:t>
            </a:r>
            <a:r>
              <a:rPr lang="ko-KR" altLang="en-US" dirty="0" err="1"/>
              <a:t>백학의</a:t>
            </a:r>
            <a:r>
              <a:rPr lang="ko-KR" altLang="en-US" dirty="0"/>
              <a:t> 무리와 함께 회청색 어스름 속을 </a:t>
            </a:r>
            <a:r>
              <a:rPr lang="ko-KR" altLang="en-US" dirty="0" err="1"/>
              <a:t>날으리</a:t>
            </a:r>
            <a:r>
              <a:rPr lang="en-US" altLang="ko-KR" dirty="0"/>
              <a:t>. </a:t>
            </a:r>
            <a:r>
              <a:rPr lang="ko-KR" altLang="en-US" dirty="0"/>
              <a:t>땅에 남겨둔 그대들을 향하여 하늘에서 새의 소리로 목 놓아 부르면서</a:t>
            </a:r>
            <a:r>
              <a:rPr lang="en-US" altLang="ko-KR" dirty="0"/>
              <a:t>...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582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92D050"/>
                </a:solidFill>
              </a:rPr>
              <a:t>●</a:t>
            </a:r>
            <a:r>
              <a:rPr lang="ko-KR" altLang="en-US" dirty="0" err="1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사라방드</a:t>
            </a:r>
            <a:r>
              <a:rPr lang="en-US" altLang="ko-KR" dirty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en-US" altLang="ko-KR" dirty="0" err="1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Sarabande</a:t>
            </a:r>
            <a:r>
              <a:rPr lang="en-US" altLang="ko-KR" dirty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)-</a:t>
            </a:r>
            <a:r>
              <a:rPr lang="ko-KR" altLang="en-US" dirty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헨델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solidFill>
                  <a:schemeClr val="accent5"/>
                </a:solidFill>
              </a:rPr>
              <a:t>헨델</a:t>
            </a:r>
            <a:r>
              <a:rPr lang="en-US" altLang="ko-KR" dirty="0" smtClean="0">
                <a:solidFill>
                  <a:schemeClr val="accent5"/>
                </a:solidFill>
              </a:rPr>
              <a:t>(</a:t>
            </a:r>
            <a:r>
              <a:rPr lang="de-DE" altLang="ko-KR" dirty="0" smtClean="0">
                <a:solidFill>
                  <a:schemeClr val="accent5"/>
                </a:solidFill>
              </a:rPr>
              <a:t>Georg </a:t>
            </a:r>
            <a:r>
              <a:rPr lang="de-DE" altLang="ko-KR" dirty="0">
                <a:solidFill>
                  <a:schemeClr val="accent5"/>
                </a:solidFill>
              </a:rPr>
              <a:t>Friedrich Handel, 1685∼1759</a:t>
            </a:r>
            <a:r>
              <a:rPr lang="de-DE" altLang="ko-KR" dirty="0" smtClean="0">
                <a:solidFill>
                  <a:schemeClr val="accent5"/>
                </a:solidFill>
              </a:rPr>
              <a:t>)</a:t>
            </a:r>
          </a:p>
          <a:p>
            <a:endParaRPr lang="de-DE" altLang="ko-KR" dirty="0" smtClean="0">
              <a:solidFill>
                <a:schemeClr val="accent5"/>
              </a:solidFill>
            </a:endParaRPr>
          </a:p>
          <a:p>
            <a:r>
              <a:rPr lang="ko-KR" altLang="en-US" dirty="0" smtClean="0"/>
              <a:t>독일의 </a:t>
            </a:r>
            <a:r>
              <a:rPr lang="ko-KR" altLang="en-US" dirty="0"/>
              <a:t>유복한 가정에서 태어난 헨델은 젊어서 대단히 자유롭게 </a:t>
            </a:r>
            <a:r>
              <a:rPr lang="ko-KR" altLang="en-US" dirty="0" smtClean="0"/>
              <a:t>여행을 </a:t>
            </a:r>
            <a:r>
              <a:rPr lang="ko-KR" altLang="en-US" dirty="0"/>
              <a:t>할 수 있는 </a:t>
            </a:r>
            <a:r>
              <a:rPr lang="ko-KR" altLang="en-US" dirty="0" smtClean="0"/>
              <a:t>시간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과 </a:t>
            </a:r>
            <a:r>
              <a:rPr lang="ko-KR" altLang="en-US" dirty="0"/>
              <a:t>재력이 있었으므로 청년 시대의 처음 </a:t>
            </a:r>
            <a:r>
              <a:rPr lang="en-US" altLang="ko-KR" dirty="0"/>
              <a:t>3</a:t>
            </a:r>
            <a:r>
              <a:rPr lang="ko-KR" altLang="en-US" dirty="0"/>
              <a:t>년간은 </a:t>
            </a:r>
            <a:r>
              <a:rPr lang="ko-KR" altLang="en-US" dirty="0" smtClean="0"/>
              <a:t>노래의</a:t>
            </a:r>
            <a:r>
              <a:rPr lang="en-US" altLang="ko-KR" dirty="0"/>
              <a:t> </a:t>
            </a:r>
            <a:r>
              <a:rPr lang="ko-KR" altLang="en-US" dirty="0" smtClean="0"/>
              <a:t>나라이며 </a:t>
            </a:r>
            <a:r>
              <a:rPr lang="ko-KR" altLang="en-US" dirty="0"/>
              <a:t>오페라의 발상지인 </a:t>
            </a:r>
            <a:r>
              <a:rPr lang="ko-KR" altLang="en-US" dirty="0" smtClean="0"/>
              <a:t>이탈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 smtClean="0"/>
              <a:t>리아에서</a:t>
            </a:r>
            <a:r>
              <a:rPr lang="ko-KR" altLang="en-US" dirty="0" smtClean="0"/>
              <a:t> </a:t>
            </a:r>
            <a:r>
              <a:rPr lang="ko-KR" altLang="en-US" dirty="0"/>
              <a:t>보낼 수가 있었다</a:t>
            </a:r>
            <a:r>
              <a:rPr lang="en-US" altLang="ko-KR" dirty="0"/>
              <a:t>. </a:t>
            </a:r>
            <a:r>
              <a:rPr lang="ko-KR" altLang="en-US" dirty="0"/>
              <a:t>여기서 </a:t>
            </a:r>
            <a:r>
              <a:rPr lang="ko-KR" altLang="en-US" dirty="0" smtClean="0"/>
              <a:t>그는 </a:t>
            </a:r>
            <a:r>
              <a:rPr lang="ko-KR" altLang="en-US" dirty="0"/>
              <a:t>이탈리아 바로크 오페라의 양식을 흡수하면서 </a:t>
            </a:r>
            <a:r>
              <a:rPr lang="ko-KR" altLang="en-US" dirty="0" smtClean="0"/>
              <a:t>서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 smtClean="0"/>
              <a:t>서히</a:t>
            </a:r>
            <a:r>
              <a:rPr lang="ko-KR" altLang="en-US" dirty="0" smtClean="0"/>
              <a:t> </a:t>
            </a:r>
            <a:r>
              <a:rPr lang="ko-KR" altLang="en-US" dirty="0"/>
              <a:t>천재의 재능을 발휘하기 </a:t>
            </a:r>
            <a:r>
              <a:rPr lang="ko-KR" altLang="en-US" dirty="0" smtClean="0"/>
              <a:t>시작한다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그는 또한 오라토리오</a:t>
            </a:r>
            <a:r>
              <a:rPr lang="en-US" altLang="ko-KR" dirty="0"/>
              <a:t>(</a:t>
            </a:r>
            <a:r>
              <a:rPr lang="ko-KR" altLang="en-US" dirty="0"/>
              <a:t>종교적인 내용으로 무대</a:t>
            </a:r>
            <a:r>
              <a:rPr lang="en-US" altLang="ko-KR" dirty="0"/>
              <a:t>, </a:t>
            </a:r>
            <a:r>
              <a:rPr lang="ko-KR" altLang="en-US" dirty="0"/>
              <a:t>의상 등이 없는 음악만으로 연주되는 </a:t>
            </a:r>
            <a:r>
              <a:rPr lang="ko-KR" altLang="en-US" dirty="0" smtClean="0"/>
              <a:t>악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곡 </a:t>
            </a:r>
            <a:r>
              <a:rPr lang="ko-KR" altLang="en-US" dirty="0"/>
              <a:t>형식</a:t>
            </a:r>
            <a:r>
              <a:rPr lang="en-US" altLang="ko-KR" dirty="0"/>
              <a:t>)</a:t>
            </a:r>
            <a:r>
              <a:rPr lang="ko-KR" altLang="en-US" dirty="0"/>
              <a:t>에서도 큰 활약을 해서 그 음악의 종교적인 엄숙함이나 장엄함에서 </a:t>
            </a:r>
            <a:r>
              <a:rPr lang="ko-KR" altLang="en-US" dirty="0" err="1"/>
              <a:t>바하와</a:t>
            </a:r>
            <a:r>
              <a:rPr lang="ko-KR" altLang="en-US" dirty="0"/>
              <a:t> </a:t>
            </a:r>
            <a:r>
              <a:rPr lang="ko-KR" altLang="en-US" dirty="0" smtClean="0"/>
              <a:t>함께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/>
              <a:t>바로크의 큰 줄기를 이룬다</a:t>
            </a:r>
            <a:r>
              <a:rPr lang="en-US" altLang="ko-KR" dirty="0"/>
              <a:t>. </a:t>
            </a:r>
            <a:r>
              <a:rPr lang="ko-KR" altLang="en-US" dirty="0"/>
              <a:t>그의 기악곡은 비교적 많지는 않으나</a:t>
            </a:r>
            <a:r>
              <a:rPr lang="en-US" altLang="ko-KR" dirty="0"/>
              <a:t>, </a:t>
            </a:r>
            <a:r>
              <a:rPr lang="ko-KR" altLang="en-US" dirty="0"/>
              <a:t>이탈리아 기악 </a:t>
            </a:r>
            <a:r>
              <a:rPr lang="ko-KR" altLang="en-US" dirty="0" smtClean="0"/>
              <a:t>양식을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/>
              <a:t>발전시킨 </a:t>
            </a:r>
            <a:r>
              <a:rPr lang="ko-KR" altLang="en-US" dirty="0" err="1">
                <a:solidFill>
                  <a:srgbClr val="00B050"/>
                </a:solidFill>
              </a:rPr>
              <a:t>코렐리</a:t>
            </a:r>
            <a:r>
              <a:rPr lang="ko-KR" altLang="en-US" dirty="0" err="1"/>
              <a:t>의</a:t>
            </a:r>
            <a:r>
              <a:rPr lang="ko-KR" altLang="en-US" dirty="0"/>
              <a:t> 음악에 많은 영향을 받아 합주 협주곡과 트리오 소나타를 한층 </a:t>
            </a:r>
            <a:r>
              <a:rPr lang="ko-KR" altLang="en-US" dirty="0" smtClean="0"/>
              <a:t>발전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시켰다</a:t>
            </a:r>
            <a:r>
              <a:rPr lang="en-US" altLang="ko-KR" dirty="0"/>
              <a:t>. </a:t>
            </a:r>
            <a:r>
              <a:rPr lang="ko-KR" altLang="en-US" dirty="0"/>
              <a:t>수상음악과 왕궁의 불꽃놀이 등과 같은 훌륭한 관현악곡을 남겼다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8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92D050"/>
                </a:solidFill>
              </a:rPr>
              <a:t>●</a:t>
            </a:r>
            <a:r>
              <a:rPr lang="ko-KR" altLang="en-US" dirty="0" err="1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사라방드</a:t>
            </a:r>
            <a:r>
              <a:rPr lang="en-US" altLang="ko-KR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en-US" altLang="ko-KR" dirty="0" err="1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Sarabande</a:t>
            </a:r>
            <a:r>
              <a:rPr lang="en-US" altLang="ko-KR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)-</a:t>
            </a:r>
            <a:r>
              <a:rPr lang="ko-KR" altLang="en-US" dirty="0" smtClean="0">
                <a:solidFill>
                  <a:schemeClr val="accent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헨델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>
                <a:solidFill>
                  <a:srgbClr val="0070C0"/>
                </a:solidFill>
              </a:rPr>
              <a:t>사라방드란</a:t>
            </a:r>
            <a:r>
              <a:rPr lang="en-US" altLang="ko-KR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ko-K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o-KR" altLang="en-US" dirty="0" err="1"/>
              <a:t>사라방드는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00B050"/>
                </a:solidFill>
              </a:rPr>
              <a:t>3</a:t>
            </a:r>
            <a:r>
              <a:rPr lang="ko-KR" altLang="en-US" dirty="0">
                <a:solidFill>
                  <a:srgbClr val="00B050"/>
                </a:solidFill>
              </a:rPr>
              <a:t>박자의 춤곡</a:t>
            </a:r>
            <a:r>
              <a:rPr lang="ko-KR" altLang="en-US" dirty="0"/>
              <a:t>입니다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원래 </a:t>
            </a:r>
            <a:r>
              <a:rPr lang="en-US" altLang="ko-KR" dirty="0" err="1"/>
              <a:t>zarabande</a:t>
            </a:r>
            <a:r>
              <a:rPr lang="ko-KR" altLang="en-US" dirty="0"/>
              <a:t>라 불리는 춤이 처음 언급된 것은 </a:t>
            </a:r>
            <a:r>
              <a:rPr lang="en-US" altLang="ko-KR" dirty="0"/>
              <a:t>1539</a:t>
            </a:r>
            <a:r>
              <a:rPr lang="ko-KR" altLang="en-US" dirty="0"/>
              <a:t>년 </a:t>
            </a:r>
            <a:r>
              <a:rPr lang="ko-KR" altLang="en-US" dirty="0" smtClean="0"/>
              <a:t>중앙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아메리카에서였습니다</a:t>
            </a:r>
            <a:r>
              <a:rPr lang="en-US" altLang="ko-KR" dirty="0"/>
              <a:t>. </a:t>
            </a:r>
            <a:r>
              <a:rPr lang="ko-KR" altLang="en-US" dirty="0"/>
              <a:t>파나마 지역에서 </a:t>
            </a:r>
            <a:r>
              <a:rPr lang="ko-KR" altLang="en-US" dirty="0" err="1"/>
              <a:t>페르난도</a:t>
            </a:r>
            <a:r>
              <a:rPr lang="ko-KR" altLang="en-US" dirty="0"/>
              <a:t> 데 </a:t>
            </a:r>
            <a:r>
              <a:rPr lang="ko-KR" altLang="en-US" dirty="0" err="1"/>
              <a:t>구스만</a:t>
            </a:r>
            <a:r>
              <a:rPr lang="ko-KR" altLang="en-US" dirty="0"/>
              <a:t> </a:t>
            </a:r>
            <a:r>
              <a:rPr lang="ko-KR" altLang="en-US" dirty="0" smtClean="0"/>
              <a:t>메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 smtClean="0"/>
              <a:t>히야란</a:t>
            </a:r>
            <a:r>
              <a:rPr lang="ko-KR" altLang="en-US" dirty="0" smtClean="0"/>
              <a:t> </a:t>
            </a:r>
            <a:r>
              <a:rPr lang="ko-KR" altLang="en-US" dirty="0"/>
              <a:t>사람의 시 </a:t>
            </a:r>
            <a:r>
              <a:rPr lang="en-US" altLang="ko-KR" dirty="0"/>
              <a:t>Vida y </a:t>
            </a:r>
            <a:r>
              <a:rPr lang="en-US" altLang="ko-KR" dirty="0" err="1"/>
              <a:t>timepo</a:t>
            </a:r>
            <a:r>
              <a:rPr lang="en-US" altLang="ko-KR" dirty="0"/>
              <a:t> </a:t>
            </a:r>
            <a:r>
              <a:rPr lang="en-US" altLang="ko-KR" dirty="0" err="1"/>
              <a:t>Maricastana</a:t>
            </a:r>
            <a:r>
              <a:rPr lang="ko-KR" altLang="en-US" dirty="0"/>
              <a:t>에서 등장합니다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/>
              <a:t>이 춤은 </a:t>
            </a:r>
            <a:r>
              <a:rPr lang="en-US" altLang="ko-KR" dirty="0"/>
              <a:t>16, 17</a:t>
            </a:r>
            <a:r>
              <a:rPr lang="ko-KR" altLang="en-US" dirty="0"/>
              <a:t>세기에 특히 유행했던 것 같은데 특히 </a:t>
            </a:r>
            <a:r>
              <a:rPr lang="ko-KR" altLang="en-US" dirty="0" smtClean="0"/>
              <a:t>스페인 식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 smtClean="0"/>
              <a:t>민지에서</a:t>
            </a:r>
            <a:r>
              <a:rPr lang="ko-KR" altLang="en-US" dirty="0" smtClean="0"/>
              <a:t> </a:t>
            </a:r>
            <a:r>
              <a:rPr lang="ko-KR" altLang="en-US" dirty="0"/>
              <a:t>인기가 있었고 대서양을 거쳐 스페인으로 건너간 듯 합니다</a:t>
            </a:r>
            <a:r>
              <a:rPr lang="en-US" altLang="ko-KR" dirty="0"/>
              <a:t>.</a:t>
            </a:r>
          </a:p>
          <a:p>
            <a:endParaRPr lang="en-US" altLang="ko-KR" dirty="0" smtClean="0">
              <a:solidFill>
                <a:srgbClr val="0070C0"/>
              </a:solidFill>
            </a:endParaRPr>
          </a:p>
          <a:p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0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ko-KR" altLang="en-US" dirty="0" smtClean="0"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백조</a:t>
            </a:r>
            <a:r>
              <a:rPr lang="en-US" altLang="ko-KR" dirty="0" smtClean="0"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(Swan)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000" dirty="0" smtClean="0"/>
          </a:p>
          <a:p>
            <a:pPr marL="0" indent="0" algn="ctr">
              <a:buNone/>
            </a:pPr>
            <a:endParaRPr lang="en-US" altLang="ko-KR" sz="4000" dirty="0"/>
          </a:p>
          <a:p>
            <a:pPr marL="0" indent="0" algn="ctr">
              <a:buNone/>
            </a:pPr>
            <a:r>
              <a:rPr lang="ko-KR" altLang="en-US" sz="4000" dirty="0" err="1" smtClean="0"/>
              <a:t>생상</a:t>
            </a:r>
            <a:r>
              <a:rPr lang="en-US" altLang="ko-KR" sz="4000" dirty="0" smtClean="0"/>
              <a:t>(Saint </a:t>
            </a:r>
            <a:r>
              <a:rPr lang="en-US" altLang="ko-KR" sz="4000" dirty="0" err="1" smtClean="0"/>
              <a:t>Saens</a:t>
            </a:r>
            <a:r>
              <a:rPr lang="en-US" altLang="ko-KR" sz="4000" dirty="0" smtClean="0"/>
              <a:t>)</a:t>
            </a:r>
          </a:p>
          <a:p>
            <a:pPr marL="0" indent="0" algn="ctr">
              <a:buNone/>
            </a:pPr>
            <a:r>
              <a:rPr lang="ko-KR" altLang="en-US" sz="4000" dirty="0" err="1" smtClean="0"/>
              <a:t>시크릿가든</a:t>
            </a:r>
            <a:r>
              <a:rPr lang="en-US" altLang="ko-KR" sz="4000" dirty="0" smtClean="0"/>
              <a:t>(</a:t>
            </a:r>
            <a:r>
              <a:rPr lang="en-US" altLang="ko-KR" sz="4000" dirty="0" err="1" smtClean="0"/>
              <a:t>Secreat</a:t>
            </a:r>
            <a:r>
              <a:rPr lang="en-US" altLang="ko-KR" sz="4000" dirty="0" smtClean="0"/>
              <a:t> Garden)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410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ko-KR" altLang="en-US" dirty="0" smtClean="0"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무반주 첼로모음곡</a:t>
            </a:r>
            <a:r>
              <a:rPr lang="en-US" altLang="ko-KR" dirty="0" smtClean="0"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(Cello Suite No.1)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마치 여러 대의 첼로가 동시에 연주하고 있는 듯한 </a:t>
            </a:r>
            <a:r>
              <a:rPr lang="ko-KR" altLang="en-US" dirty="0" smtClean="0"/>
              <a:t>착각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/>
              <a:t>기본 구성은 ‘네 개의 춤곡</a:t>
            </a:r>
            <a:r>
              <a:rPr lang="ko-KR" altLang="en-US" dirty="0" smtClean="0"/>
              <a:t>’</a:t>
            </a:r>
            <a:r>
              <a:rPr lang="en-US" altLang="ko-KR" dirty="0" smtClean="0"/>
              <a:t>. </a:t>
            </a:r>
            <a:r>
              <a:rPr lang="ko-KR" altLang="en-US" dirty="0" err="1">
                <a:solidFill>
                  <a:srgbClr val="0070C0"/>
                </a:solidFill>
              </a:rPr>
              <a:t>알망드</a:t>
            </a:r>
            <a:r>
              <a:rPr lang="en-US" altLang="ko-KR" dirty="0"/>
              <a:t>(Allemande), </a:t>
            </a:r>
            <a:r>
              <a:rPr lang="ko-KR" altLang="en-US" dirty="0" err="1">
                <a:solidFill>
                  <a:srgbClr val="0070C0"/>
                </a:solidFill>
              </a:rPr>
              <a:t>쿠랑트</a:t>
            </a:r>
            <a:r>
              <a:rPr lang="en-US" altLang="ko-KR" dirty="0"/>
              <a:t>(Courante), </a:t>
            </a:r>
            <a:r>
              <a:rPr lang="ko-KR" altLang="en-US" dirty="0">
                <a:solidFill>
                  <a:srgbClr val="0070C0"/>
                </a:solidFill>
              </a:rPr>
              <a:t>사라반드</a:t>
            </a:r>
            <a:r>
              <a:rPr lang="en-US" altLang="ko-KR" dirty="0"/>
              <a:t>(</a:t>
            </a:r>
            <a:r>
              <a:rPr lang="en-US" altLang="ko-KR" dirty="0" err="1"/>
              <a:t>Sarabande</a:t>
            </a:r>
            <a:r>
              <a:rPr lang="en-US" altLang="ko-KR" dirty="0"/>
              <a:t>), </a:t>
            </a:r>
            <a:r>
              <a:rPr lang="ko-KR" altLang="en-US" dirty="0" err="1">
                <a:solidFill>
                  <a:srgbClr val="0070C0"/>
                </a:solidFill>
              </a:rPr>
              <a:t>지그</a:t>
            </a:r>
            <a:r>
              <a:rPr lang="en-US" altLang="ko-KR" dirty="0"/>
              <a:t>(Gigue). </a:t>
            </a:r>
            <a:r>
              <a:rPr lang="ko-KR" altLang="en-US" dirty="0"/>
              <a:t>이 네 개의 전형적인 춤곡을 기본 뼈대로 삼는 것은 당시 독일 작곡가들이 ‘모음곡’을 쓰던 일반적 방식이었습니다</a:t>
            </a:r>
            <a:r>
              <a:rPr lang="en-US" altLang="ko-KR" dirty="0"/>
              <a:t>, </a:t>
            </a:r>
            <a:r>
              <a:rPr lang="ko-KR" altLang="en-US" dirty="0"/>
              <a:t>바흐는 거기에 더해 맨 앞에 전주곡을 뜻하는 ‘</a:t>
            </a:r>
            <a:r>
              <a:rPr lang="ko-KR" altLang="en-US" dirty="0" err="1">
                <a:solidFill>
                  <a:srgbClr val="0070C0"/>
                </a:solidFill>
              </a:rPr>
              <a:t>프렐류드</a:t>
            </a:r>
            <a:r>
              <a:rPr lang="en-US" altLang="ko-KR" dirty="0"/>
              <a:t>(Prelude)’</a:t>
            </a:r>
            <a:r>
              <a:rPr lang="ko-KR" altLang="en-US" dirty="0"/>
              <a:t>를 배치함으로써 곡 전체의 주제와 분위기를 드러냅니다</a:t>
            </a:r>
            <a:r>
              <a:rPr lang="en-US" altLang="ko-KR" dirty="0"/>
              <a:t>. </a:t>
            </a:r>
            <a:r>
              <a:rPr lang="ko-KR" altLang="en-US" dirty="0"/>
              <a:t>또 ‘사라반드’와 ‘</a:t>
            </a:r>
            <a:r>
              <a:rPr lang="ko-KR" altLang="en-US" dirty="0" err="1"/>
              <a:t>지그</a:t>
            </a:r>
            <a:r>
              <a:rPr lang="ko-KR" altLang="en-US" dirty="0"/>
              <a:t>’ 사이에 다른 춤곡들을 간주곡 풍으로 삽입해 약간의 변화를 시도하기도 합니다</a:t>
            </a:r>
            <a:r>
              <a:rPr lang="en-US" altLang="ko-KR" dirty="0"/>
              <a:t>. </a:t>
            </a:r>
            <a:r>
              <a:rPr lang="ko-KR" altLang="en-US" dirty="0"/>
              <a:t>예컨대 미뉴에트</a:t>
            </a:r>
            <a:r>
              <a:rPr lang="en-US" altLang="ko-KR" dirty="0"/>
              <a:t>(</a:t>
            </a:r>
            <a:r>
              <a:rPr lang="en-US" altLang="ko-KR" dirty="0" err="1"/>
              <a:t>Menuet</a:t>
            </a:r>
            <a:r>
              <a:rPr lang="en-US" altLang="ko-KR" dirty="0"/>
              <a:t>), </a:t>
            </a:r>
            <a:r>
              <a:rPr lang="ko-KR" altLang="en-US" dirty="0" err="1"/>
              <a:t>가보트</a:t>
            </a:r>
            <a:r>
              <a:rPr lang="en-US" altLang="ko-KR" dirty="0"/>
              <a:t>(Gavotte), </a:t>
            </a:r>
            <a:r>
              <a:rPr lang="ko-KR" altLang="en-US" dirty="0"/>
              <a:t>부레</a:t>
            </a:r>
            <a:r>
              <a:rPr lang="en-US" altLang="ko-KR" dirty="0"/>
              <a:t>(</a:t>
            </a:r>
            <a:r>
              <a:rPr lang="en-US" altLang="ko-KR" dirty="0" err="1"/>
              <a:t>Bourrée</a:t>
            </a:r>
            <a:r>
              <a:rPr lang="en-US" altLang="ko-KR" dirty="0"/>
              <a:t>) </a:t>
            </a:r>
            <a:r>
              <a:rPr lang="ko-KR" altLang="en-US" dirty="0"/>
              <a:t>등이 그것이지요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478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3057</Words>
  <Application>Microsoft Office PowerPoint</Application>
  <PresentationFormat>와이드스크린</PresentationFormat>
  <Paragraphs>305</Paragraphs>
  <Slides>51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6" baseType="lpstr">
      <vt:lpstr>HY그래픽M</vt:lpstr>
      <vt:lpstr>맑은 고딕</vt:lpstr>
      <vt:lpstr>Arial</vt:lpstr>
      <vt:lpstr>Wingdings</vt:lpstr>
      <vt:lpstr>Office 테마</vt:lpstr>
      <vt:lpstr>음악이야기</vt:lpstr>
      <vt:lpstr>1. 바로크시대와 현악기</vt:lpstr>
      <vt:lpstr>●아베마리아(Ave Maria)</vt:lpstr>
      <vt:lpstr>●캐논(Canon)-파헬벨</vt:lpstr>
      <vt:lpstr>●캐논(Canon)-파헬벨</vt:lpstr>
      <vt:lpstr>●사라방드(Sarabande)-헨델</vt:lpstr>
      <vt:lpstr>●사라방드(Sarabande)-헨델</vt:lpstr>
      <vt:lpstr>백조(Swan)</vt:lpstr>
      <vt:lpstr>무반주 첼로모음곡(Cello Suite No.1)</vt:lpstr>
      <vt:lpstr>보칼리제(Vocalise)-라흐마니노프</vt:lpstr>
      <vt:lpstr>샤콘느(Chaconne)-바흐, 비탈리</vt:lpstr>
      <vt:lpstr>찌고이네르바이젠-사라사테</vt:lpstr>
      <vt:lpstr>Violinist 장영주</vt:lpstr>
      <vt:lpstr>Kyung Wha Chung plays Paganini violin sonata No.12</vt:lpstr>
      <vt:lpstr>파사칼리아(Passacaille)-헨델</vt:lpstr>
      <vt:lpstr>        2. 음으로 그려낸          계절의 풍경화  (비발디와 피아졸라의 사계)</vt:lpstr>
      <vt:lpstr>사계-비발디(Vivaldi)</vt:lpstr>
      <vt:lpstr>사계 - 봄</vt:lpstr>
      <vt:lpstr>사계 - 여름</vt:lpstr>
      <vt:lpstr>사계 - 가을</vt:lpstr>
      <vt:lpstr>사계 - 겨울</vt:lpstr>
      <vt:lpstr>사계-Piazzolla(피아졸라)</vt:lpstr>
      <vt:lpstr>        3. 운명은 이렇게            문을 두드린다  </vt:lpstr>
      <vt:lpstr>Mozart(모짜르트)</vt:lpstr>
      <vt:lpstr>Mozart(모짜르트)</vt:lpstr>
      <vt:lpstr>Beethoven(베토벤)</vt:lpstr>
      <vt:lpstr>Chopin(쇼팽)</vt:lpstr>
      <vt:lpstr>Liszt(리스트)</vt:lpstr>
      <vt:lpstr>Grieg(그리그)</vt:lpstr>
      <vt:lpstr>Rachmaninoff(라흐마니노프)</vt:lpstr>
      <vt:lpstr>Tschaikoffsky(차이코프스키)</vt:lpstr>
      <vt:lpstr>    4. 노래의 선율속으로     (오페라와 예술가곡)</vt:lpstr>
      <vt:lpstr>나는 꿈을 꾸었네^^</vt:lpstr>
      <vt:lpstr>뮤지컬과 오페라의 차이점</vt:lpstr>
      <vt:lpstr>뮤지컬과 오페라의 차이점</vt:lpstr>
      <vt:lpstr>지킬 앤 하이드</vt:lpstr>
      <vt:lpstr>오페라의 유령</vt:lpstr>
      <vt:lpstr>레미제라블</vt:lpstr>
      <vt:lpstr>OPERA-오페라</vt:lpstr>
      <vt:lpstr> Puccini: Madam Butterfly (어떤 개인 날)  </vt:lpstr>
      <vt:lpstr>Verdi : LA TRAVIATA-(축배의 노래)</vt:lpstr>
      <vt:lpstr>Bizet: Carmen-(하바네라)</vt:lpstr>
      <vt:lpstr>Puccini:Turandot(공주는잠못이루고)</vt:lpstr>
      <vt:lpstr>Puccini: Tosca-(별은 빛나건만)</vt:lpstr>
      <vt:lpstr>Donizetti:사랑의 묘약-(남몰래흐르는눈물)</vt:lpstr>
      <vt:lpstr>Puccini:잔니스키키-O mio babbino           caro(사랑하는 나의 아버지)</vt:lpstr>
      <vt:lpstr>독일가곡(Lied)</vt:lpstr>
      <vt:lpstr>이태리가곡( Canzone)</vt:lpstr>
      <vt:lpstr>샹송</vt:lpstr>
      <vt:lpstr>러시아 노래 </vt:lpstr>
      <vt:lpstr>러시아 노래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서양음악의    이해와 감상</dc:title>
  <dc:creator>황효숙</dc:creator>
  <cp:lastModifiedBy>USER</cp:lastModifiedBy>
  <cp:revision>18</cp:revision>
  <cp:lastPrinted>2017-10-30T04:39:55Z</cp:lastPrinted>
  <dcterms:created xsi:type="dcterms:W3CDTF">2016-03-23T01:52:59Z</dcterms:created>
  <dcterms:modified xsi:type="dcterms:W3CDTF">2018-03-13T05:38:59Z</dcterms:modified>
</cp:coreProperties>
</file>