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4" r:id="rId2"/>
    <p:sldId id="454" r:id="rId3"/>
    <p:sldId id="455" r:id="rId4"/>
    <p:sldId id="456" r:id="rId5"/>
    <p:sldId id="459" r:id="rId6"/>
    <p:sldId id="460" r:id="rId7"/>
    <p:sldId id="461" r:id="rId8"/>
    <p:sldId id="462" r:id="rId9"/>
    <p:sldId id="463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ACAA"/>
    <a:srgbClr val="6196D1"/>
    <a:srgbClr val="0000CC"/>
    <a:srgbClr val="E3DCEB"/>
    <a:srgbClr val="D6E0F0"/>
    <a:srgbClr val="ECF0F8"/>
    <a:srgbClr val="469C94"/>
    <a:srgbClr val="C670B6"/>
    <a:srgbClr val="BADCDA"/>
    <a:srgbClr val="448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755" autoAdjust="0"/>
  </p:normalViewPr>
  <p:slideViewPr>
    <p:cSldViewPr>
      <p:cViewPr varScale="1">
        <p:scale>
          <a:sx n="79" d="100"/>
          <a:sy n="79" d="100"/>
        </p:scale>
        <p:origin x="114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DDC3-C38D-4FC2-A843-1382018557E6}" type="datetimeFigureOut">
              <a:rPr lang="ko-KR" altLang="en-US" smtClean="0"/>
              <a:pPr/>
              <a:t>2019-06-18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ABD4-B1B0-4295-9E4C-A1AF542100E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65" name="Picture 2" descr="C:\Documents and Settings\Administrator\My Documents\Downloads\896244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67" name="액자 6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626"/>
            </a:avLst>
          </a:prstGeom>
          <a:solidFill>
            <a:srgbClr val="AFD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직사각형 67"/>
          <p:cNvSpPr/>
          <p:nvPr userDrawn="1"/>
        </p:nvSpPr>
        <p:spPr>
          <a:xfrm>
            <a:off x="6651354" y="6308336"/>
            <a:ext cx="2385142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o-KR" altLang="en-US" sz="24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휴먼엑스포" pitchFamily="18" charset="-127"/>
                <a:ea typeface="휴먼엑스포" pitchFamily="18" charset="-127"/>
              </a:rPr>
              <a:t>유아음악교육</a:t>
            </a:r>
            <a:endParaRPr lang="ko-KR" altLang="en-US" sz="2400" b="1" dirty="0">
              <a:ln>
                <a:solidFill>
                  <a:srgbClr val="002060"/>
                </a:solidFill>
              </a:ln>
              <a:solidFill>
                <a:schemeClr val="bg1"/>
              </a:solidFill>
              <a:latin typeface="휴먼엑스포" pitchFamily="18" charset="-127"/>
              <a:ea typeface="휴먼엑스포" pitchFamily="18" charset="-127"/>
            </a:endParaRPr>
          </a:p>
        </p:txBody>
      </p:sp>
      <p:pic>
        <p:nvPicPr>
          <p:cNvPr id="69" name="Picture 7" descr="C:\Documents and Settings\Administrator\바탕 화면\음악과 악기\melody-147705_960_720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12" y="2132856"/>
            <a:ext cx="9144000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DDC3-C38D-4FC2-A843-1382018557E6}" type="datetimeFigureOut">
              <a:rPr lang="ko-KR" altLang="en-US" smtClean="0"/>
              <a:pPr/>
              <a:t>2019-06-18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ABD4-B1B0-4295-9E4C-A1AF542100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DDC3-C38D-4FC2-A843-1382018557E6}" type="datetimeFigureOut">
              <a:rPr lang="ko-KR" altLang="en-US" smtClean="0"/>
              <a:pPr/>
              <a:t>2019-06-18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ABD4-B1B0-4295-9E4C-A1AF542100E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64" name="Picture 2" descr="C:\Documents and Settings\Administrator\My Documents\Downloads\896244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65" name="Picture 7" descr="C:\Documents and Settings\Administrator\바탕 화면\음악과 악기\melody-147705_960_720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12" y="2132856"/>
            <a:ext cx="9144000" cy="3168352"/>
          </a:xfrm>
          <a:prstGeom prst="rect">
            <a:avLst/>
          </a:prstGeom>
          <a:noFill/>
        </p:spPr>
      </p:pic>
      <p:sp>
        <p:nvSpPr>
          <p:cNvPr id="66" name="액자 65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626"/>
            </a:avLst>
          </a:prstGeom>
          <a:solidFill>
            <a:srgbClr val="AFD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DDC3-C38D-4FC2-A843-1382018557E6}" type="datetimeFigureOut">
              <a:rPr lang="ko-KR" altLang="en-US" smtClean="0"/>
              <a:pPr/>
              <a:t>2019-06-18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ABD4-B1B0-4295-9E4C-A1AF542100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DDC3-C38D-4FC2-A843-1382018557E6}" type="datetimeFigureOut">
              <a:rPr lang="ko-KR" altLang="en-US" smtClean="0"/>
              <a:pPr/>
              <a:t>2019-06-18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ABD4-B1B0-4295-9E4C-A1AF542100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DDC3-C38D-4FC2-A843-1382018557E6}" type="datetimeFigureOut">
              <a:rPr lang="ko-KR" altLang="en-US" smtClean="0"/>
              <a:pPr/>
              <a:t>2019-06-18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ABD4-B1B0-4295-9E4C-A1AF542100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DDC3-C38D-4FC2-A843-1382018557E6}" type="datetimeFigureOut">
              <a:rPr lang="ko-KR" altLang="en-US" smtClean="0"/>
              <a:pPr/>
              <a:t>2019-06-18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ABD4-B1B0-4295-9E4C-A1AF542100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DDC3-C38D-4FC2-A843-1382018557E6}" type="datetimeFigureOut">
              <a:rPr lang="ko-KR" altLang="en-US" smtClean="0"/>
              <a:pPr/>
              <a:t>2019-06-18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ABD4-B1B0-4295-9E4C-A1AF542100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DDC3-C38D-4FC2-A843-1382018557E6}" type="datetimeFigureOut">
              <a:rPr lang="ko-KR" altLang="en-US" smtClean="0"/>
              <a:pPr/>
              <a:t>2019-06-18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ABD4-B1B0-4295-9E4C-A1AF542100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DDC3-C38D-4FC2-A843-1382018557E6}" type="datetimeFigureOut">
              <a:rPr lang="ko-KR" altLang="en-US" smtClean="0"/>
              <a:pPr/>
              <a:t>2019-06-18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ABD4-B1B0-4295-9E4C-A1AF542100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DDC3-C38D-4FC2-A843-1382018557E6}" type="datetimeFigureOut">
              <a:rPr lang="ko-KR" altLang="en-US" smtClean="0"/>
              <a:pPr/>
              <a:t>2019-06-18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ABD4-B1B0-4295-9E4C-A1AF542100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6DDC3-C38D-4FC2-A843-1382018557E6}" type="datetimeFigureOut">
              <a:rPr lang="ko-KR" altLang="en-US" smtClean="0"/>
              <a:pPr/>
              <a:t>2019-06-18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CABD4-B1B0-4295-9E4C-A1AF542100E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3" name="직사각형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4" name="Picture 2" descr="C:\Documents and Settings\Administrator\My Documents\Downloads\음악-유아 사진, 배경 등\454995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337" y="5829737"/>
            <a:ext cx="1529924" cy="1019151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5" name="액자 14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626"/>
            </a:avLst>
          </a:prstGeom>
          <a:solidFill>
            <a:srgbClr val="AFD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" name="Picture 4" descr="C:\Documents and Settings\Administrator\바탕 화면\음악과 악기\melody-148443_960_720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38620" y="5606996"/>
            <a:ext cx="864096" cy="43204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74888" y="1307800"/>
            <a:ext cx="8568952" cy="5073528"/>
          </a:xfrm>
          <a:prstGeom prst="roundRect">
            <a:avLst>
              <a:gd name="adj" fmla="val 5028"/>
            </a:avLst>
          </a:prstGeom>
          <a:solidFill>
            <a:schemeClr val="accent1">
              <a:lumMod val="60000"/>
              <a:lumOff val="40000"/>
              <a:alpha val="4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algn="ctr" latinLnBrk="0">
              <a:spcAft>
                <a:spcPts val="600"/>
              </a:spcAft>
              <a:buFont typeface="Arial" pitchFamily="34" charset="0"/>
              <a:buChar char="•"/>
            </a:pPr>
            <a:endParaRPr lang="ko-KR" altLang="en-US" sz="2000" dirty="0" smtClean="0">
              <a:latin typeface="+mn-ea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439388" y="1471272"/>
            <a:ext cx="8230368" cy="445560"/>
          </a:xfrm>
          <a:prstGeom prst="roundRect">
            <a:avLst/>
          </a:prstGeom>
          <a:solidFill>
            <a:schemeClr val="accent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buFont typeface="Wingdings" pitchFamily="2" charset="2"/>
              <a:buChar char="§"/>
            </a:pPr>
            <a:r>
              <a:rPr lang="ko-KR" altLang="en-US" sz="2000" b="1" dirty="0" smtClean="0">
                <a:latin typeface="+mn-ea"/>
              </a:rPr>
              <a:t>혼자 혹은 다른 사람과 다양한 레퍼토리의 노래 부르기</a:t>
            </a:r>
            <a:endParaRPr lang="en-US" altLang="ko-KR" sz="2000" b="1" dirty="0" smtClean="0">
              <a:latin typeface="+mn-ea"/>
            </a:endParaRP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323528" y="476672"/>
            <a:ext cx="8496944" cy="720080"/>
          </a:xfrm>
          <a:prstGeom prst="ellipse">
            <a:avLst/>
          </a:prstGeom>
          <a:solidFill>
            <a:srgbClr val="C670B6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36000" tIns="36000" rIns="36000" bIns="36000" anchor="ctr"/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latin typeface="+mn-ea"/>
              </a:rPr>
              <a:t>* </a:t>
            </a:r>
            <a:r>
              <a:rPr lang="ko-KR" altLang="en-US" sz="2000" b="1" dirty="0" smtClean="0">
                <a:solidFill>
                  <a:schemeClr val="bg1"/>
                </a:solidFill>
                <a:latin typeface="+mn-ea"/>
              </a:rPr>
              <a:t>미국 음악교육협회</a:t>
            </a:r>
            <a:r>
              <a:rPr lang="en-US" altLang="ko-KR" sz="2000" b="1" dirty="0" smtClean="0">
                <a:solidFill>
                  <a:schemeClr val="bg1"/>
                </a:solidFill>
                <a:latin typeface="+mn-ea"/>
              </a:rPr>
              <a:t>(NAFMAE)</a:t>
            </a:r>
            <a:r>
              <a:rPr lang="ko-KR" altLang="en-US" sz="2000" b="1" dirty="0" smtClean="0">
                <a:solidFill>
                  <a:schemeClr val="bg1"/>
                </a:solidFill>
                <a:latin typeface="+mn-ea"/>
              </a:rPr>
              <a:t>는 음악교육을 위한 국가적 기준을 다음과 같이 선정하여 제시</a:t>
            </a:r>
            <a:endParaRPr lang="ko-KR" altLang="en-US" sz="2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439388" y="2010048"/>
            <a:ext cx="8230368" cy="44556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buFont typeface="Wingdings" pitchFamily="2" charset="2"/>
              <a:buChar char="§"/>
            </a:pPr>
            <a:r>
              <a:rPr lang="ko-KR" altLang="en-US" sz="2000" b="1" dirty="0" smtClean="0">
                <a:latin typeface="+mn-ea"/>
              </a:rPr>
              <a:t>혼자 혹은 다른 사람과 다양한 레퍼토리의 음악을 악기로 연주하기</a:t>
            </a:r>
            <a:endParaRPr lang="en-US" altLang="ko-KR" sz="2000" b="1" dirty="0" smtClean="0">
              <a:latin typeface="+mn-ea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39388" y="2552204"/>
            <a:ext cx="8230368" cy="445560"/>
          </a:xfrm>
          <a:prstGeom prst="roundRect">
            <a:avLst/>
          </a:prstGeom>
          <a:solidFill>
            <a:schemeClr val="accent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buFont typeface="Wingdings" pitchFamily="2" charset="2"/>
              <a:buChar char="§"/>
            </a:pPr>
            <a:r>
              <a:rPr lang="ko-KR" altLang="en-US" sz="2000" b="1" dirty="0" smtClean="0">
                <a:latin typeface="+mn-ea"/>
              </a:rPr>
              <a:t>멜로디</a:t>
            </a:r>
            <a:r>
              <a:rPr lang="en-US" altLang="ko-KR" sz="2000" b="1" dirty="0" smtClean="0">
                <a:latin typeface="+mn-ea"/>
              </a:rPr>
              <a:t>, </a:t>
            </a:r>
            <a:r>
              <a:rPr lang="ko-KR" altLang="en-US" sz="2000" b="1" dirty="0" smtClean="0">
                <a:latin typeface="+mn-ea"/>
              </a:rPr>
              <a:t>변주곡</a:t>
            </a:r>
            <a:r>
              <a:rPr lang="en-US" altLang="ko-KR" sz="2000" b="1" dirty="0" smtClean="0">
                <a:latin typeface="+mn-ea"/>
              </a:rPr>
              <a:t>, </a:t>
            </a:r>
            <a:r>
              <a:rPr lang="ko-KR" altLang="en-US" sz="2000" b="1" dirty="0" smtClean="0">
                <a:latin typeface="+mn-ea"/>
              </a:rPr>
              <a:t>반주 등을 즉흥연주하기</a:t>
            </a:r>
            <a:endParaRPr lang="en-US" altLang="ko-KR" sz="2000" b="1" dirty="0" smtClean="0">
              <a:latin typeface="+mn-ea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439388" y="3090168"/>
            <a:ext cx="8230368" cy="44556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buFont typeface="Wingdings" pitchFamily="2" charset="2"/>
              <a:buChar char="§"/>
            </a:pPr>
            <a:r>
              <a:rPr lang="ko-KR" altLang="en-US" sz="2000" b="1" dirty="0" smtClean="0">
                <a:latin typeface="+mn-ea"/>
              </a:rPr>
              <a:t>멜로디</a:t>
            </a:r>
            <a:r>
              <a:rPr lang="en-US" altLang="ko-KR" sz="2000" b="1" dirty="0" smtClean="0">
                <a:latin typeface="+mn-ea"/>
              </a:rPr>
              <a:t>, </a:t>
            </a:r>
            <a:r>
              <a:rPr lang="ko-KR" altLang="en-US" sz="2000" b="1" dirty="0" smtClean="0">
                <a:latin typeface="+mn-ea"/>
              </a:rPr>
              <a:t>구체적인 지도안에서 음악을 배열하고 작곡하기</a:t>
            </a:r>
            <a:endParaRPr lang="en-US" altLang="ko-KR" sz="2000" b="1" dirty="0" smtClean="0">
              <a:latin typeface="+mn-ea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439388" y="3632324"/>
            <a:ext cx="8230368" cy="445560"/>
          </a:xfrm>
          <a:prstGeom prst="roundRect">
            <a:avLst/>
          </a:prstGeom>
          <a:solidFill>
            <a:schemeClr val="accent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buFont typeface="Wingdings" pitchFamily="2" charset="2"/>
              <a:buChar char="§"/>
            </a:pPr>
            <a:r>
              <a:rPr lang="ko-KR" altLang="en-US" sz="2000" b="1" dirty="0" smtClean="0">
                <a:latin typeface="+mn-ea"/>
              </a:rPr>
              <a:t>음악을 읽고</a:t>
            </a:r>
            <a:r>
              <a:rPr lang="en-US" altLang="ko-KR" sz="2000" b="1" dirty="0" smtClean="0">
                <a:latin typeface="+mn-ea"/>
              </a:rPr>
              <a:t>, </a:t>
            </a:r>
            <a:r>
              <a:rPr lang="ko-KR" altLang="en-US" sz="2000" b="1" dirty="0" err="1" smtClean="0">
                <a:latin typeface="+mn-ea"/>
              </a:rPr>
              <a:t>기보하기</a:t>
            </a:r>
            <a:endParaRPr lang="en-US" altLang="ko-KR" sz="2000" b="1" dirty="0" smtClean="0">
              <a:latin typeface="+mn-ea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439388" y="4187180"/>
            <a:ext cx="8230368" cy="44556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buFont typeface="Wingdings" pitchFamily="2" charset="2"/>
              <a:buChar char="§"/>
            </a:pPr>
            <a:r>
              <a:rPr lang="ko-KR" altLang="en-US" sz="2000" b="1" dirty="0" smtClean="0">
                <a:latin typeface="+mn-ea"/>
              </a:rPr>
              <a:t>음악을 듣고</a:t>
            </a:r>
            <a:r>
              <a:rPr lang="en-US" altLang="ko-KR" sz="2000" b="1" dirty="0" smtClean="0">
                <a:latin typeface="+mn-ea"/>
              </a:rPr>
              <a:t>, </a:t>
            </a:r>
            <a:r>
              <a:rPr lang="ko-KR" altLang="en-US" sz="2000" b="1" dirty="0" smtClean="0">
                <a:latin typeface="+mn-ea"/>
              </a:rPr>
              <a:t>분석하고</a:t>
            </a:r>
            <a:r>
              <a:rPr lang="en-US" altLang="ko-KR" sz="2000" b="1" dirty="0" smtClean="0">
                <a:latin typeface="+mn-ea"/>
              </a:rPr>
              <a:t>, </a:t>
            </a:r>
            <a:r>
              <a:rPr lang="ko-KR" altLang="en-US" sz="2000" b="1" dirty="0" smtClean="0">
                <a:latin typeface="+mn-ea"/>
              </a:rPr>
              <a:t>묘사하기</a:t>
            </a:r>
            <a:endParaRPr lang="en-US" altLang="ko-KR" sz="2000" b="1" dirty="0" smtClean="0">
              <a:latin typeface="+mn-ea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439388" y="4725144"/>
            <a:ext cx="8230368" cy="445560"/>
          </a:xfrm>
          <a:prstGeom prst="roundRect">
            <a:avLst/>
          </a:prstGeom>
          <a:solidFill>
            <a:schemeClr val="accent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buFont typeface="Wingdings" pitchFamily="2" charset="2"/>
              <a:buChar char="§"/>
            </a:pPr>
            <a:r>
              <a:rPr lang="ko-KR" altLang="en-US" sz="2000" b="1" dirty="0" smtClean="0">
                <a:latin typeface="+mn-ea"/>
              </a:rPr>
              <a:t>음악과 음악 작품을 평가하기</a:t>
            </a:r>
            <a:endParaRPr lang="en-US" altLang="ko-KR" sz="2000" b="1" dirty="0" smtClean="0">
              <a:latin typeface="+mn-ea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439388" y="5263108"/>
            <a:ext cx="8230368" cy="44556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buFont typeface="Wingdings" pitchFamily="2" charset="2"/>
              <a:buChar char="§"/>
            </a:pPr>
            <a:r>
              <a:rPr lang="ko-KR" altLang="en-US" sz="2000" b="1" dirty="0" smtClean="0">
                <a:latin typeface="+mn-ea"/>
              </a:rPr>
              <a:t>음악과 다른 예술 그리고 예술 이외의 학문과의 관계를 이해하기</a:t>
            </a:r>
            <a:endParaRPr lang="en-US" altLang="ko-KR" sz="2000" b="1" dirty="0" smtClean="0">
              <a:latin typeface="+mn-ea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439388" y="5792564"/>
            <a:ext cx="8230368" cy="445560"/>
          </a:xfrm>
          <a:prstGeom prst="roundRect">
            <a:avLst/>
          </a:prstGeom>
          <a:solidFill>
            <a:schemeClr val="accent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buFont typeface="Wingdings" pitchFamily="2" charset="2"/>
              <a:buChar char="§"/>
            </a:pPr>
            <a:r>
              <a:rPr lang="ko-KR" altLang="en-US" sz="2000" b="1" dirty="0" smtClean="0">
                <a:latin typeface="+mn-ea"/>
              </a:rPr>
              <a:t>역사와 문화가 관련된 음악 이해하기</a:t>
            </a:r>
            <a:endParaRPr lang="en-US" altLang="ko-KR" sz="20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제목 1"/>
          <p:cNvSpPr txBox="1">
            <a:spLocks/>
          </p:cNvSpPr>
          <p:nvPr/>
        </p:nvSpPr>
        <p:spPr>
          <a:xfrm>
            <a:off x="899591" y="86809"/>
            <a:ext cx="8136905" cy="692696"/>
          </a:xfrm>
          <a:prstGeom prst="rect">
            <a:avLst/>
          </a:prstGeom>
        </p:spPr>
        <p:txBody>
          <a:bodyPr wrap="none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3600" b="1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소리 탐색하기</a:t>
            </a:r>
          </a:p>
        </p:txBody>
      </p:sp>
      <p:grpSp>
        <p:nvGrpSpPr>
          <p:cNvPr id="2" name="그룹 14"/>
          <p:cNvGrpSpPr/>
          <p:nvPr/>
        </p:nvGrpSpPr>
        <p:grpSpPr>
          <a:xfrm>
            <a:off x="98884" y="60480"/>
            <a:ext cx="725927" cy="665312"/>
            <a:chOff x="98884" y="138304"/>
            <a:chExt cx="725927" cy="665312"/>
          </a:xfrm>
        </p:grpSpPr>
        <p:sp>
          <p:nvSpPr>
            <p:cNvPr id="38" name="타원형 설명선 37"/>
            <p:cNvSpPr/>
            <p:nvPr/>
          </p:nvSpPr>
          <p:spPr>
            <a:xfrm>
              <a:off x="107505" y="158040"/>
              <a:ext cx="717306" cy="645576"/>
            </a:xfrm>
            <a:prstGeom prst="wedgeEllipseCallout">
              <a:avLst>
                <a:gd name="adj1" fmla="val 59179"/>
                <a:gd name="adj2" fmla="val 29350"/>
              </a:avLst>
            </a:prstGeom>
            <a:solidFill>
              <a:srgbClr val="FFFF6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 latinLnBrk="0">
                <a:lnSpc>
                  <a:spcPct val="120000"/>
                </a:lnSpc>
              </a:pPr>
              <a:r>
                <a:rPr lang="en-US" altLang="ko-KR" sz="3600" b="1" dirty="0" smtClean="0">
                  <a:solidFill>
                    <a:srgbClr val="7030A0"/>
                  </a:solidFill>
                  <a:latin typeface="휴먼엑스포" pitchFamily="18" charset="-127"/>
                  <a:ea typeface="휴먼엑스포" pitchFamily="18" charset="-127"/>
                </a:rPr>
                <a:t>1</a:t>
              </a:r>
              <a:endParaRPr lang="ko-KR" altLang="en-US" sz="3600" b="1" dirty="0" smtClean="0">
                <a:solidFill>
                  <a:srgbClr val="7030A0"/>
                </a:solidFill>
                <a:latin typeface="휴먼엑스포" pitchFamily="18" charset="-127"/>
                <a:ea typeface="휴먼엑스포" pitchFamily="18" charset="-127"/>
              </a:endParaRPr>
            </a:p>
          </p:txBody>
        </p:sp>
        <p:pic>
          <p:nvPicPr>
            <p:cNvPr id="39" name="Picture 2" descr="C:\Documents and Settings\Administrator\바탕 화면\음악과 악기\music-896674_960_72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8884" y="138304"/>
              <a:ext cx="152636" cy="305272"/>
            </a:xfrm>
            <a:prstGeom prst="rect">
              <a:avLst/>
            </a:prstGeom>
            <a:noFill/>
          </p:spPr>
        </p:pic>
      </p:grpSp>
      <p:sp>
        <p:nvSpPr>
          <p:cNvPr id="7" name="모서리가 둥근 직사각형 6"/>
          <p:cNvSpPr/>
          <p:nvPr/>
        </p:nvSpPr>
        <p:spPr>
          <a:xfrm>
            <a:off x="454844" y="802140"/>
            <a:ext cx="8208912" cy="86315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algn="ctr" latinLnBrk="0">
              <a:spcAft>
                <a:spcPts val="600"/>
              </a:spcAft>
              <a:buFont typeface="Arial" pitchFamily="34" charset="0"/>
              <a:buChar char="•"/>
            </a:pPr>
            <a:endParaRPr lang="ko-KR" altLang="en-US" sz="2000" dirty="0" smtClean="0">
              <a:latin typeface="+mn-ea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570704" y="885908"/>
            <a:ext cx="8000435" cy="707380"/>
          </a:xfrm>
          <a:prstGeom prst="roundRect">
            <a:avLst/>
          </a:prstGeom>
          <a:solidFill>
            <a:schemeClr val="accent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buFont typeface="Arial" pitchFamily="34" charset="0"/>
              <a:buChar char="•"/>
            </a:pPr>
            <a:r>
              <a:rPr lang="ko-KR" altLang="en-US" sz="1900" b="1" dirty="0" smtClean="0">
                <a:latin typeface="+mn-ea"/>
              </a:rPr>
              <a:t>소리 탐색하기는 유아에게 최초이면서 가장 중요한 듣기 경험으로 다른 음악 내용영역의 기초를 이루는 중요한 내용영역</a:t>
            </a:r>
            <a:endParaRPr lang="en-US" altLang="ko-KR" sz="1900" b="1" dirty="0" smtClean="0"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619672" y="1725742"/>
            <a:ext cx="5904656" cy="380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36000" bIns="3600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rgbClr val="002060"/>
                </a:solidFill>
                <a:latin typeface="+mn-ea"/>
              </a:rPr>
              <a:t>&lt;</a:t>
            </a:r>
            <a:r>
              <a:rPr lang="ko-KR" altLang="en-US" sz="2000" b="1" dirty="0" smtClean="0">
                <a:solidFill>
                  <a:srgbClr val="002060"/>
                </a:solidFill>
                <a:latin typeface="+mn-ea"/>
              </a:rPr>
              <a:t>표 </a:t>
            </a:r>
            <a:r>
              <a:rPr lang="en-US" altLang="ko-KR" sz="2000" b="1" dirty="0" smtClean="0">
                <a:solidFill>
                  <a:srgbClr val="002060"/>
                </a:solidFill>
                <a:latin typeface="+mn-ea"/>
              </a:rPr>
              <a:t>6-1&gt; </a:t>
            </a:r>
            <a:r>
              <a:rPr lang="ko-KR" altLang="en-US" sz="2000" b="1" dirty="0" smtClean="0">
                <a:solidFill>
                  <a:srgbClr val="002060"/>
                </a:solidFill>
                <a:latin typeface="+mn-ea"/>
              </a:rPr>
              <a:t>유아가 탐색하고 들을 수 있는 소리</a:t>
            </a:r>
            <a:endParaRPr lang="ko-KR" altLang="en-US" sz="2000" b="1" dirty="0">
              <a:solidFill>
                <a:srgbClr val="002060"/>
              </a:solidFill>
              <a:latin typeface="+mn-ea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179513" y="2162778"/>
          <a:ext cx="8784975" cy="453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52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334"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700" b="1" kern="1200" baseline="0" dirty="0" smtClean="0"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700" b="1" kern="1200" baseline="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소리영역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700" b="1" kern="1200" baseline="0" dirty="0" smtClean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소리 내용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105">
                <a:tc rowSpan="5">
                  <a:txBody>
                    <a:bodyPr/>
                    <a:lstStyle/>
                    <a:p>
                      <a:pPr algn="ctr" latinLnBrk="0"/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일상소리 탐색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>
                    <a:solidFill>
                      <a:srgbClr val="E3DCE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몸이 내는 소리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손뼉치기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손가락 부딪히기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발 구르기 등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코나 입으로 내는 소리 등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10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자연 속에서 들을 수 있는 소리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새 소리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동물 소리 곤충 소리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물 소리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파도 소리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천둥 소리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빗 소리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낙엽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눈 등의 소리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10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교통기관의 소리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자동차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자전거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오토바이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비행기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전철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기차 소리 등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34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특정 사물이 내는 소리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도마 소리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인형이 내는 소리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사물이 내는 소리 등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10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기계가 내는 소리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청소기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인터폰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전화벨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세탁기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텔레비전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컴퓨터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망치소리 등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34">
                <a:tc rowSpan="2">
                  <a:txBody>
                    <a:bodyPr/>
                    <a:lstStyle/>
                    <a:p>
                      <a:pPr algn="ctr" latinLnBrk="0"/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말소리 탐색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일상적인 언어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ko-KR" altLang="en-US" sz="17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쿠잉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옹알이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이름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색깔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단어 등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10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친근한 노랫말 소리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사물 소리 흉내 내기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아는 노래 재구성하기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자발적 </a:t>
                      </a:r>
                      <a:r>
                        <a:rPr lang="ko-KR" altLang="en-US" sz="17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노래부르기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의성어 따라 부르기 등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105"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악기 소리 탐색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>
                    <a:solidFill>
                      <a:srgbClr val="E3DCE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악기 소리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리듬악기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전자악기 관악기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타악기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현악기</a:t>
                      </a:r>
                      <a:r>
                        <a:rPr lang="en-US" altLang="ko-KR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7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금관악기 소리 등</a:t>
                      </a:r>
                      <a:endParaRPr lang="ko-KR" altLang="en-US" sz="1700" b="1" dirty="0">
                        <a:latin typeface="+mn-ea"/>
                        <a:ea typeface="+mn-ea"/>
                      </a:endParaRP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제목 1"/>
          <p:cNvSpPr txBox="1">
            <a:spLocks/>
          </p:cNvSpPr>
          <p:nvPr/>
        </p:nvSpPr>
        <p:spPr>
          <a:xfrm>
            <a:off x="899591" y="86809"/>
            <a:ext cx="8136905" cy="692696"/>
          </a:xfrm>
          <a:prstGeom prst="rect">
            <a:avLst/>
          </a:prstGeom>
        </p:spPr>
        <p:txBody>
          <a:bodyPr wrap="none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3600" b="1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소리 탐색하기</a:t>
            </a:r>
          </a:p>
        </p:txBody>
      </p:sp>
      <p:grpSp>
        <p:nvGrpSpPr>
          <p:cNvPr id="2" name="그룹 14"/>
          <p:cNvGrpSpPr/>
          <p:nvPr/>
        </p:nvGrpSpPr>
        <p:grpSpPr>
          <a:xfrm>
            <a:off x="98884" y="60480"/>
            <a:ext cx="725927" cy="665312"/>
            <a:chOff x="98884" y="138304"/>
            <a:chExt cx="725927" cy="665312"/>
          </a:xfrm>
        </p:grpSpPr>
        <p:sp>
          <p:nvSpPr>
            <p:cNvPr id="38" name="타원형 설명선 37"/>
            <p:cNvSpPr/>
            <p:nvPr/>
          </p:nvSpPr>
          <p:spPr>
            <a:xfrm>
              <a:off x="107505" y="158040"/>
              <a:ext cx="717306" cy="645576"/>
            </a:xfrm>
            <a:prstGeom prst="wedgeEllipseCallout">
              <a:avLst>
                <a:gd name="adj1" fmla="val 59179"/>
                <a:gd name="adj2" fmla="val 29350"/>
              </a:avLst>
            </a:prstGeom>
            <a:solidFill>
              <a:srgbClr val="FFFF6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 latinLnBrk="0">
                <a:lnSpc>
                  <a:spcPct val="120000"/>
                </a:lnSpc>
              </a:pPr>
              <a:r>
                <a:rPr lang="en-US" altLang="ko-KR" sz="3600" b="1" dirty="0" smtClean="0">
                  <a:solidFill>
                    <a:srgbClr val="7030A0"/>
                  </a:solidFill>
                  <a:latin typeface="휴먼엑스포" pitchFamily="18" charset="-127"/>
                  <a:ea typeface="휴먼엑스포" pitchFamily="18" charset="-127"/>
                </a:rPr>
                <a:t>1</a:t>
              </a:r>
              <a:endParaRPr lang="ko-KR" altLang="en-US" sz="3600" b="1" dirty="0" smtClean="0">
                <a:solidFill>
                  <a:srgbClr val="7030A0"/>
                </a:solidFill>
                <a:latin typeface="휴먼엑스포" pitchFamily="18" charset="-127"/>
                <a:ea typeface="휴먼엑스포" pitchFamily="18" charset="-127"/>
              </a:endParaRPr>
            </a:p>
          </p:txBody>
        </p:sp>
        <p:pic>
          <p:nvPicPr>
            <p:cNvPr id="39" name="Picture 2" descr="C:\Documents and Settings\Administrator\바탕 화면\음악과 악기\music-896674_960_72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8884" y="138304"/>
              <a:ext cx="152636" cy="305272"/>
            </a:xfrm>
            <a:prstGeom prst="rect">
              <a:avLst/>
            </a:prstGeom>
            <a:noFill/>
          </p:spPr>
        </p:pic>
      </p:grpSp>
      <p:grpSp>
        <p:nvGrpSpPr>
          <p:cNvPr id="17" name="그룹 16"/>
          <p:cNvGrpSpPr/>
          <p:nvPr/>
        </p:nvGrpSpPr>
        <p:grpSpPr>
          <a:xfrm>
            <a:off x="1524000" y="1124744"/>
            <a:ext cx="6096000" cy="752895"/>
            <a:chOff x="0" y="11522"/>
            <a:chExt cx="6096000" cy="752895"/>
          </a:xfrm>
        </p:grpSpPr>
        <p:sp>
          <p:nvSpPr>
            <p:cNvPr id="30" name="모서리가 둥근 직사각형 29"/>
            <p:cNvSpPr/>
            <p:nvPr/>
          </p:nvSpPr>
          <p:spPr>
            <a:xfrm>
              <a:off x="0" y="11522"/>
              <a:ext cx="6096000" cy="75289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모서리가 둥근 직사각형 4"/>
            <p:cNvSpPr/>
            <p:nvPr/>
          </p:nvSpPr>
          <p:spPr>
            <a:xfrm>
              <a:off x="36753" y="48275"/>
              <a:ext cx="6022494" cy="6793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360000" tIns="91440" rIns="91440" bIns="91440" numCol="1" spcCol="1270" anchor="ctr" anchorCtr="0">
              <a:noAutofit/>
            </a:bodyPr>
            <a:lstStyle/>
            <a:p>
              <a:pPr lvl="0" algn="l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400" b="1" kern="12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엑스포" pitchFamily="18" charset="-127"/>
                  <a:ea typeface="휴먼엑스포" pitchFamily="18" charset="-127"/>
                </a:rPr>
                <a:t>1) </a:t>
              </a:r>
              <a:r>
                <a:rPr lang="ko-KR" altLang="en-US" sz="2400" b="1" kern="12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엑스포" pitchFamily="18" charset="-127"/>
                  <a:ea typeface="휴먼엑스포" pitchFamily="18" charset="-127"/>
                </a:rPr>
                <a:t>몸에서 나는 소리탐색 카드</a:t>
              </a:r>
              <a:endParaRPr lang="ko-KR" altLang="en-US" sz="2400" kern="1200" dirty="0"/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1524000" y="2014513"/>
            <a:ext cx="6096000" cy="752895"/>
            <a:chOff x="0" y="833537"/>
            <a:chExt cx="6096000" cy="752895"/>
          </a:xfrm>
        </p:grpSpPr>
        <p:sp>
          <p:nvSpPr>
            <p:cNvPr id="28" name="모서리가 둥근 직사각형 27"/>
            <p:cNvSpPr/>
            <p:nvPr/>
          </p:nvSpPr>
          <p:spPr>
            <a:xfrm>
              <a:off x="0" y="833537"/>
              <a:ext cx="6096000" cy="75289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-4014"/>
                <a:satOff val="363"/>
                <a:lumOff val="5472"/>
                <a:alphaOff val="0"/>
              </a:schemeClr>
            </a:fillRef>
            <a:effectRef idx="3">
              <a:schemeClr val="accent2">
                <a:shade val="80000"/>
                <a:hueOff val="-4014"/>
                <a:satOff val="363"/>
                <a:lumOff val="547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모서리가 둥근 직사각형 6"/>
            <p:cNvSpPr/>
            <p:nvPr/>
          </p:nvSpPr>
          <p:spPr>
            <a:xfrm>
              <a:off x="36753" y="870290"/>
              <a:ext cx="6022494" cy="6793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360000" tIns="91440" rIns="91440" bIns="91440" numCol="1" spcCol="1270" anchor="ctr" anchorCtr="0">
              <a:noAutofit/>
            </a:bodyPr>
            <a:lstStyle/>
            <a:p>
              <a:pPr lvl="0" algn="l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400" b="1" kern="12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엑스포" pitchFamily="18" charset="-127"/>
                  <a:ea typeface="휴먼엑스포" pitchFamily="18" charset="-127"/>
                </a:rPr>
                <a:t>2) </a:t>
              </a:r>
              <a:r>
                <a:rPr lang="ko-KR" altLang="en-US" sz="2400" b="1" kern="12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엑스포" pitchFamily="18" charset="-127"/>
                  <a:ea typeface="휴먼엑스포" pitchFamily="18" charset="-127"/>
                </a:rPr>
                <a:t>동물소리 탐색카드</a:t>
              </a:r>
              <a:endParaRPr lang="ko-KR" altLang="en-US" sz="2400" kern="1200" dirty="0"/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1524000" y="2904283"/>
            <a:ext cx="6096000" cy="752895"/>
            <a:chOff x="0" y="1655552"/>
            <a:chExt cx="6096000" cy="752895"/>
          </a:xfrm>
        </p:grpSpPr>
        <p:sp>
          <p:nvSpPr>
            <p:cNvPr id="26" name="모서리가 둥근 직사각형 25"/>
            <p:cNvSpPr/>
            <p:nvPr/>
          </p:nvSpPr>
          <p:spPr>
            <a:xfrm>
              <a:off x="0" y="1655552"/>
              <a:ext cx="6096000" cy="75289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-8029"/>
                <a:satOff val="725"/>
                <a:lumOff val="10945"/>
                <a:alphaOff val="0"/>
              </a:schemeClr>
            </a:fillRef>
            <a:effectRef idx="3">
              <a:schemeClr val="accent2">
                <a:shade val="80000"/>
                <a:hueOff val="-8029"/>
                <a:satOff val="725"/>
                <a:lumOff val="109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모서리가 둥근 직사각형 8"/>
            <p:cNvSpPr/>
            <p:nvPr/>
          </p:nvSpPr>
          <p:spPr>
            <a:xfrm>
              <a:off x="36753" y="1692305"/>
              <a:ext cx="6022494" cy="6793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360000" tIns="91440" rIns="91440" bIns="91440" numCol="1" spcCol="1270" anchor="ctr" anchorCtr="0">
              <a:noAutofit/>
            </a:bodyPr>
            <a:lstStyle/>
            <a:p>
              <a:pPr lvl="0" algn="l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400" b="1" kern="12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엑스포" pitchFamily="18" charset="-127"/>
                  <a:ea typeface="휴먼엑스포" pitchFamily="18" charset="-127"/>
                </a:rPr>
                <a:t>3) </a:t>
              </a:r>
              <a:r>
                <a:rPr lang="ko-KR" altLang="en-US" sz="2400" b="1" kern="12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엑스포" pitchFamily="18" charset="-127"/>
                  <a:ea typeface="휴먼엑스포" pitchFamily="18" charset="-127"/>
                </a:rPr>
                <a:t>소리 모방하기</a:t>
              </a:r>
              <a:endParaRPr lang="ko-KR" altLang="en-US" sz="2400" kern="1200" dirty="0"/>
            </a:p>
          </p:txBody>
        </p:sp>
      </p:grpSp>
      <p:grpSp>
        <p:nvGrpSpPr>
          <p:cNvPr id="20" name="그룹 19"/>
          <p:cNvGrpSpPr/>
          <p:nvPr/>
        </p:nvGrpSpPr>
        <p:grpSpPr>
          <a:xfrm>
            <a:off x="1524000" y="3798306"/>
            <a:ext cx="6096000" cy="752895"/>
            <a:chOff x="0" y="2477567"/>
            <a:chExt cx="6096000" cy="752895"/>
          </a:xfrm>
        </p:grpSpPr>
        <p:sp>
          <p:nvSpPr>
            <p:cNvPr id="24" name="모서리가 둥근 직사각형 23"/>
            <p:cNvSpPr/>
            <p:nvPr/>
          </p:nvSpPr>
          <p:spPr>
            <a:xfrm>
              <a:off x="0" y="2477567"/>
              <a:ext cx="6096000" cy="75289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-12043"/>
                <a:satOff val="1088"/>
                <a:lumOff val="16417"/>
                <a:alphaOff val="0"/>
              </a:schemeClr>
            </a:fillRef>
            <a:effectRef idx="3">
              <a:schemeClr val="accent2">
                <a:shade val="80000"/>
                <a:hueOff val="-12043"/>
                <a:satOff val="1088"/>
                <a:lumOff val="1641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모서리가 둥근 직사각형 10"/>
            <p:cNvSpPr/>
            <p:nvPr/>
          </p:nvSpPr>
          <p:spPr>
            <a:xfrm>
              <a:off x="36753" y="2514320"/>
              <a:ext cx="6022494" cy="6793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360000" tIns="91440" rIns="91440" bIns="91440" numCol="1" spcCol="1270" anchor="ctr" anchorCtr="0">
              <a:noAutofit/>
            </a:bodyPr>
            <a:lstStyle/>
            <a:p>
              <a:pPr lvl="0" algn="l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400" b="1" kern="12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엑스포" pitchFamily="18" charset="-127"/>
                  <a:ea typeface="휴먼엑스포" pitchFamily="18" charset="-127"/>
                </a:rPr>
                <a:t>4) </a:t>
              </a:r>
              <a:r>
                <a:rPr lang="ko-KR" altLang="en-US" sz="2400" b="1" kern="12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엑스포" pitchFamily="18" charset="-127"/>
                  <a:ea typeface="휴먼엑스포" pitchFamily="18" charset="-127"/>
                </a:rPr>
                <a:t>그림 카드를 이용한 소리 만들기</a:t>
              </a:r>
              <a:endParaRPr lang="ko-KR" altLang="en-US" sz="2400" kern="1200" dirty="0"/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1524000" y="4692329"/>
            <a:ext cx="6096000" cy="752895"/>
            <a:chOff x="0" y="3299582"/>
            <a:chExt cx="6096000" cy="752895"/>
          </a:xfrm>
        </p:grpSpPr>
        <p:sp>
          <p:nvSpPr>
            <p:cNvPr id="22" name="모서리가 둥근 직사각형 21"/>
            <p:cNvSpPr/>
            <p:nvPr/>
          </p:nvSpPr>
          <p:spPr>
            <a:xfrm>
              <a:off x="0" y="3299582"/>
              <a:ext cx="6096000" cy="75289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-16057"/>
                <a:satOff val="1450"/>
                <a:lumOff val="21889"/>
                <a:alphaOff val="0"/>
              </a:schemeClr>
            </a:fillRef>
            <a:effectRef idx="3">
              <a:schemeClr val="accent2">
                <a:shade val="80000"/>
                <a:hueOff val="-16057"/>
                <a:satOff val="1450"/>
                <a:lumOff val="2188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모서리가 둥근 직사각형 12"/>
            <p:cNvSpPr/>
            <p:nvPr/>
          </p:nvSpPr>
          <p:spPr>
            <a:xfrm>
              <a:off x="36753" y="3336335"/>
              <a:ext cx="6022494" cy="6793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360000" tIns="91440" rIns="91440" bIns="91440" numCol="1" spcCol="1270" anchor="ctr" anchorCtr="0">
              <a:noAutofit/>
            </a:bodyPr>
            <a:lstStyle/>
            <a:p>
              <a:pPr lvl="0" algn="l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2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엑스포" pitchFamily="18" charset="-127"/>
                  <a:ea typeface="휴먼엑스포" pitchFamily="18" charset="-127"/>
                </a:rPr>
                <a:t>5) </a:t>
              </a:r>
              <a:r>
                <a:rPr lang="ko-KR" altLang="en-US" sz="2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휴먼엑스포" pitchFamily="18" charset="-127"/>
                  <a:ea typeface="휴먼엑스포" pitchFamily="18" charset="-127"/>
                </a:rPr>
                <a:t>소리동화 만들기</a:t>
              </a:r>
              <a:endParaRPr lang="ko-KR" altLang="en-US" sz="2400" kern="1200" dirty="0"/>
            </a:p>
          </p:txBody>
        </p:sp>
      </p:grpSp>
      <p:pic>
        <p:nvPicPr>
          <p:cNvPr id="1028" name="Picture 4" descr="C:\Documents and Settings\Administrator\Local Settings\Temporary Internet Files\Content.IE5\0Q80FHLC\TheStructorr-magnifying-glass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517232"/>
            <a:ext cx="1268760" cy="126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제목 1"/>
          <p:cNvSpPr txBox="1">
            <a:spLocks/>
          </p:cNvSpPr>
          <p:nvPr/>
        </p:nvSpPr>
        <p:spPr>
          <a:xfrm>
            <a:off x="899591" y="86809"/>
            <a:ext cx="8136905" cy="692696"/>
          </a:xfrm>
          <a:prstGeom prst="rect">
            <a:avLst/>
          </a:prstGeom>
        </p:spPr>
        <p:txBody>
          <a:bodyPr wrap="none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3600" b="1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노래 부르기</a:t>
            </a:r>
          </a:p>
        </p:txBody>
      </p:sp>
      <p:grpSp>
        <p:nvGrpSpPr>
          <p:cNvPr id="2" name="그룹 14"/>
          <p:cNvGrpSpPr/>
          <p:nvPr/>
        </p:nvGrpSpPr>
        <p:grpSpPr>
          <a:xfrm>
            <a:off x="98884" y="60480"/>
            <a:ext cx="725927" cy="665312"/>
            <a:chOff x="98884" y="138304"/>
            <a:chExt cx="725927" cy="665312"/>
          </a:xfrm>
        </p:grpSpPr>
        <p:sp>
          <p:nvSpPr>
            <p:cNvPr id="38" name="타원형 설명선 37"/>
            <p:cNvSpPr/>
            <p:nvPr/>
          </p:nvSpPr>
          <p:spPr>
            <a:xfrm>
              <a:off x="107505" y="158040"/>
              <a:ext cx="717306" cy="645576"/>
            </a:xfrm>
            <a:prstGeom prst="wedgeEllipseCallout">
              <a:avLst>
                <a:gd name="adj1" fmla="val 59179"/>
                <a:gd name="adj2" fmla="val 29350"/>
              </a:avLst>
            </a:prstGeom>
            <a:solidFill>
              <a:srgbClr val="FFFF6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 latinLnBrk="0">
                <a:lnSpc>
                  <a:spcPct val="120000"/>
                </a:lnSpc>
              </a:pPr>
              <a:r>
                <a:rPr lang="en-US" altLang="ko-KR" sz="3600" b="1" dirty="0" smtClean="0">
                  <a:solidFill>
                    <a:srgbClr val="7030A0"/>
                  </a:solidFill>
                  <a:latin typeface="휴먼엑스포" pitchFamily="18" charset="-127"/>
                  <a:ea typeface="휴먼엑스포" pitchFamily="18" charset="-127"/>
                </a:rPr>
                <a:t>2</a:t>
              </a:r>
              <a:endParaRPr lang="ko-KR" altLang="en-US" sz="3600" b="1" dirty="0" smtClean="0">
                <a:solidFill>
                  <a:srgbClr val="7030A0"/>
                </a:solidFill>
                <a:latin typeface="휴먼엑스포" pitchFamily="18" charset="-127"/>
                <a:ea typeface="휴먼엑스포" pitchFamily="18" charset="-127"/>
              </a:endParaRPr>
            </a:p>
          </p:txBody>
        </p:sp>
        <p:pic>
          <p:nvPicPr>
            <p:cNvPr id="39" name="Picture 2" descr="C:\Documents and Settings\Administrator\바탕 화면\음악과 악기\music-896674_960_72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8884" y="138304"/>
              <a:ext cx="152636" cy="305272"/>
            </a:xfrm>
            <a:prstGeom prst="rect">
              <a:avLst/>
            </a:prstGeom>
            <a:noFill/>
          </p:spPr>
        </p:pic>
      </p:grpSp>
      <p:grpSp>
        <p:nvGrpSpPr>
          <p:cNvPr id="21" name="그룹 20"/>
          <p:cNvGrpSpPr/>
          <p:nvPr/>
        </p:nvGrpSpPr>
        <p:grpSpPr>
          <a:xfrm>
            <a:off x="683568" y="1196752"/>
            <a:ext cx="7776864" cy="752895"/>
            <a:chOff x="0" y="11522"/>
            <a:chExt cx="6096000" cy="752895"/>
          </a:xfrm>
        </p:grpSpPr>
        <p:sp>
          <p:nvSpPr>
            <p:cNvPr id="32" name="모서리가 둥근 직사각형 31"/>
            <p:cNvSpPr/>
            <p:nvPr/>
          </p:nvSpPr>
          <p:spPr>
            <a:xfrm>
              <a:off x="0" y="11522"/>
              <a:ext cx="6096000" cy="75289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33" name="모서리가 둥근 직사각형 4"/>
            <p:cNvSpPr/>
            <p:nvPr/>
          </p:nvSpPr>
          <p:spPr>
            <a:xfrm>
              <a:off x="36753" y="48275"/>
              <a:ext cx="6022494" cy="6793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91440" tIns="91440" rIns="91440" bIns="91440" numCol="1" spcCol="1270" anchor="ctr" anchorCtr="0">
              <a:noAutofit/>
            </a:bodyPr>
            <a:lstStyle/>
            <a:p>
              <a:pPr marL="108000" lvl="0" defTabSz="1066800" latinLnBrk="0">
                <a:spcBef>
                  <a:spcPct val="0"/>
                </a:spcBef>
              </a:pP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1) 1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단계 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: 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초기 발성기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(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생후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~ 3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개월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)</a:t>
              </a:r>
              <a:endParaRPr lang="ko-KR" altLang="en-US" sz="2000" kern="1200" dirty="0">
                <a:latin typeface="+mn-ea"/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683568" y="2086521"/>
            <a:ext cx="7776864" cy="752895"/>
            <a:chOff x="0" y="833537"/>
            <a:chExt cx="6096000" cy="752895"/>
          </a:xfrm>
        </p:grpSpPr>
        <p:sp>
          <p:nvSpPr>
            <p:cNvPr id="35" name="모서리가 둥근 직사각형 34"/>
            <p:cNvSpPr/>
            <p:nvPr/>
          </p:nvSpPr>
          <p:spPr>
            <a:xfrm>
              <a:off x="0" y="833537"/>
              <a:ext cx="6096000" cy="752895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37" name="모서리가 둥근 직사각형 6"/>
            <p:cNvSpPr/>
            <p:nvPr/>
          </p:nvSpPr>
          <p:spPr>
            <a:xfrm>
              <a:off x="36753" y="870290"/>
              <a:ext cx="6022494" cy="6793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91440" tIns="91440" rIns="91440" bIns="91440" numCol="1" spcCol="1270" anchor="ctr" anchorCtr="0">
              <a:noAutofit/>
            </a:bodyPr>
            <a:lstStyle/>
            <a:p>
              <a:pPr marL="108000" lvl="0" defTabSz="1066800" latinLnBrk="0">
                <a:spcBef>
                  <a:spcPct val="0"/>
                </a:spcBef>
              </a:pP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2) 2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단계 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: 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목소리 실험과 모방하기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(3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개월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~1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년 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6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개월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)</a:t>
              </a:r>
              <a:endParaRPr lang="ko-KR" altLang="en-US" sz="2000" kern="1200" dirty="0">
                <a:latin typeface="+mn-ea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683568" y="2976291"/>
            <a:ext cx="7776864" cy="752895"/>
            <a:chOff x="0" y="1655552"/>
            <a:chExt cx="6096000" cy="752895"/>
          </a:xfrm>
        </p:grpSpPr>
        <p:sp>
          <p:nvSpPr>
            <p:cNvPr id="41" name="모서리가 둥근 직사각형 40"/>
            <p:cNvSpPr/>
            <p:nvPr/>
          </p:nvSpPr>
          <p:spPr>
            <a:xfrm>
              <a:off x="0" y="1655552"/>
              <a:ext cx="6096000" cy="752895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42" name="모서리가 둥근 직사각형 8"/>
            <p:cNvSpPr/>
            <p:nvPr/>
          </p:nvSpPr>
          <p:spPr>
            <a:xfrm>
              <a:off x="36753" y="1692305"/>
              <a:ext cx="6022494" cy="6793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91440" tIns="91440" rIns="91440" bIns="91440" numCol="1" spcCol="1270" anchor="ctr" anchorCtr="0">
              <a:noAutofit/>
            </a:bodyPr>
            <a:lstStyle/>
            <a:p>
              <a:pPr marL="108000" lvl="0" defTabSz="1066800" latinLnBrk="0">
                <a:spcBef>
                  <a:spcPct val="0"/>
                </a:spcBef>
              </a:pP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3) 3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단계 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: 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대략적으로 노래 부르기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(1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년 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6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개월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~3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세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)</a:t>
              </a:r>
              <a:endParaRPr lang="ko-KR" altLang="en-US" sz="2000" kern="1200" dirty="0">
                <a:latin typeface="+mn-ea"/>
              </a:endParaRPr>
            </a:p>
          </p:txBody>
        </p:sp>
      </p:grpSp>
      <p:grpSp>
        <p:nvGrpSpPr>
          <p:cNvPr id="43" name="그룹 42"/>
          <p:cNvGrpSpPr/>
          <p:nvPr/>
        </p:nvGrpSpPr>
        <p:grpSpPr>
          <a:xfrm>
            <a:off x="683568" y="3870314"/>
            <a:ext cx="7776864" cy="752895"/>
            <a:chOff x="0" y="2477567"/>
            <a:chExt cx="6096000" cy="752895"/>
          </a:xfrm>
        </p:grpSpPr>
        <p:sp>
          <p:nvSpPr>
            <p:cNvPr id="44" name="모서리가 둥근 직사각형 43"/>
            <p:cNvSpPr/>
            <p:nvPr/>
          </p:nvSpPr>
          <p:spPr>
            <a:xfrm>
              <a:off x="0" y="2477567"/>
              <a:ext cx="6096000" cy="752895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모서리가 둥근 직사각형 10"/>
            <p:cNvSpPr/>
            <p:nvPr/>
          </p:nvSpPr>
          <p:spPr>
            <a:xfrm>
              <a:off x="36753" y="2514320"/>
              <a:ext cx="6022494" cy="6793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91440" tIns="91440" rIns="91440" bIns="91440" numCol="1" spcCol="1270" anchor="ctr" anchorCtr="0">
              <a:noAutofit/>
            </a:bodyPr>
            <a:lstStyle/>
            <a:p>
              <a:pPr marL="108000" lvl="0" defTabSz="1066800" latinLnBrk="0">
                <a:spcBef>
                  <a:spcPct val="0"/>
                </a:spcBef>
              </a:pP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4) 4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단계 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: 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한정된 범위에서 정확하게 노래 부르기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(3~4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세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)</a:t>
              </a:r>
              <a:endParaRPr lang="ko-KR" altLang="en-US" sz="2000" kern="1200" dirty="0">
                <a:latin typeface="+mn-ea"/>
              </a:endParaRPr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683568" y="4764337"/>
            <a:ext cx="7776864" cy="752895"/>
            <a:chOff x="0" y="3299582"/>
            <a:chExt cx="6096000" cy="752895"/>
          </a:xfrm>
        </p:grpSpPr>
        <p:sp>
          <p:nvSpPr>
            <p:cNvPr id="47" name="모서리가 둥근 직사각형 46"/>
            <p:cNvSpPr/>
            <p:nvPr/>
          </p:nvSpPr>
          <p:spPr>
            <a:xfrm>
              <a:off x="0" y="3299582"/>
              <a:ext cx="6096000" cy="752895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48" name="모서리가 둥근 직사각형 12"/>
            <p:cNvSpPr/>
            <p:nvPr/>
          </p:nvSpPr>
          <p:spPr>
            <a:xfrm>
              <a:off x="36753" y="3336335"/>
              <a:ext cx="6022494" cy="6793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91440" tIns="91440" rIns="91440" bIns="91440" numCol="1" spcCol="1270" anchor="ctr" anchorCtr="0">
              <a:noAutofit/>
            </a:bodyPr>
            <a:lstStyle/>
            <a:p>
              <a:pPr marL="108000" lvl="0" defTabSz="1066800" latinLnBrk="0">
                <a:spcBef>
                  <a:spcPct val="0"/>
                </a:spcBef>
              </a:pP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5) 5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단계 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: 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좀 더 넓은 범위에서 정확하게 노래 부르기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(4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세 이상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)</a:t>
              </a:r>
              <a:endParaRPr lang="ko-KR" altLang="en-US" sz="2000" kern="1200" dirty="0">
                <a:latin typeface="+mn-ea"/>
              </a:endParaRPr>
            </a:p>
          </p:txBody>
        </p:sp>
      </p:grpSp>
      <p:pic>
        <p:nvPicPr>
          <p:cNvPr id="49" name="Picture 18" descr="C:\Documents and Settings\Administrator\Local Settings\Temporary Internet Files\Content.IE5\LY8J1PLI\MC90007876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04664"/>
            <a:ext cx="1656184" cy="135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제목 1"/>
          <p:cNvSpPr txBox="1">
            <a:spLocks/>
          </p:cNvSpPr>
          <p:nvPr/>
        </p:nvSpPr>
        <p:spPr>
          <a:xfrm>
            <a:off x="899591" y="86809"/>
            <a:ext cx="8136905" cy="692696"/>
          </a:xfrm>
          <a:prstGeom prst="rect">
            <a:avLst/>
          </a:prstGeom>
        </p:spPr>
        <p:txBody>
          <a:bodyPr wrap="none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3600" b="1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음악 감상하기</a:t>
            </a:r>
          </a:p>
        </p:txBody>
      </p:sp>
      <p:grpSp>
        <p:nvGrpSpPr>
          <p:cNvPr id="2" name="그룹 14"/>
          <p:cNvGrpSpPr/>
          <p:nvPr/>
        </p:nvGrpSpPr>
        <p:grpSpPr>
          <a:xfrm>
            <a:off x="98884" y="60480"/>
            <a:ext cx="725927" cy="665312"/>
            <a:chOff x="98884" y="138304"/>
            <a:chExt cx="725927" cy="665312"/>
          </a:xfrm>
        </p:grpSpPr>
        <p:sp>
          <p:nvSpPr>
            <p:cNvPr id="38" name="타원형 설명선 37"/>
            <p:cNvSpPr/>
            <p:nvPr/>
          </p:nvSpPr>
          <p:spPr>
            <a:xfrm>
              <a:off x="107505" y="158040"/>
              <a:ext cx="717306" cy="645576"/>
            </a:xfrm>
            <a:prstGeom prst="wedgeEllipseCallout">
              <a:avLst>
                <a:gd name="adj1" fmla="val 59179"/>
                <a:gd name="adj2" fmla="val 29350"/>
              </a:avLst>
            </a:prstGeom>
            <a:solidFill>
              <a:srgbClr val="FFFF6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 latinLnBrk="0">
                <a:lnSpc>
                  <a:spcPct val="120000"/>
                </a:lnSpc>
              </a:pPr>
              <a:r>
                <a:rPr lang="en-US" altLang="ko-KR" sz="3600" b="1" dirty="0" smtClean="0">
                  <a:solidFill>
                    <a:srgbClr val="7030A0"/>
                  </a:solidFill>
                  <a:latin typeface="휴먼엑스포" pitchFamily="18" charset="-127"/>
                  <a:ea typeface="휴먼엑스포" pitchFamily="18" charset="-127"/>
                </a:rPr>
                <a:t>4</a:t>
              </a:r>
              <a:endParaRPr lang="ko-KR" altLang="en-US" sz="3600" b="1" dirty="0" smtClean="0">
                <a:solidFill>
                  <a:srgbClr val="7030A0"/>
                </a:solidFill>
                <a:latin typeface="휴먼엑스포" pitchFamily="18" charset="-127"/>
                <a:ea typeface="휴먼엑스포" pitchFamily="18" charset="-127"/>
              </a:endParaRPr>
            </a:p>
          </p:txBody>
        </p:sp>
        <p:pic>
          <p:nvPicPr>
            <p:cNvPr id="39" name="Picture 2" descr="C:\Documents and Settings\Administrator\바탕 화면\음악과 악기\music-896674_960_72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8884" y="138304"/>
              <a:ext cx="152636" cy="305272"/>
            </a:xfrm>
            <a:prstGeom prst="rect">
              <a:avLst/>
            </a:prstGeom>
            <a:noFill/>
          </p:spPr>
        </p:pic>
      </p:grpSp>
      <p:sp>
        <p:nvSpPr>
          <p:cNvPr id="22" name="세로 텍스트 개체 틀 2"/>
          <p:cNvSpPr txBox="1">
            <a:spLocks/>
          </p:cNvSpPr>
          <p:nvPr/>
        </p:nvSpPr>
        <p:spPr>
          <a:xfrm>
            <a:off x="467544" y="789112"/>
            <a:ext cx="6048672" cy="394838"/>
          </a:xfrm>
          <a:prstGeom prst="roundRect">
            <a:avLst>
              <a:gd name="adj" fmla="val 29377"/>
            </a:avLst>
          </a:prstGeom>
          <a:solidFill>
            <a:srgbClr val="23B9CD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216000" rIns="216000" anchor="ctr"/>
          <a:lstStyle/>
          <a:p>
            <a:pPr marL="252000" lvl="0" indent="-180000"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altLang="ko-KR" sz="2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1) </a:t>
            </a:r>
            <a:r>
              <a:rPr lang="ko-KR" altLang="en-US" sz="2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다양한 기법을 활용한 </a:t>
            </a:r>
            <a:r>
              <a:rPr lang="ko-KR" altLang="en-US" sz="2600" b="1" kern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음악감상곡</a:t>
            </a:r>
            <a:endParaRPr lang="ko-KR" altLang="en-US" sz="26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</p:txBody>
      </p:sp>
      <p:graphicFrame>
        <p:nvGraphicFramePr>
          <p:cNvPr id="25" name="표 24"/>
          <p:cNvGraphicFramePr>
            <a:graphicFrameLocks noGrp="1"/>
          </p:cNvGraphicFramePr>
          <p:nvPr/>
        </p:nvGraphicFramePr>
        <p:xfrm>
          <a:off x="238820" y="1315368"/>
          <a:ext cx="8640960" cy="5091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6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792"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음악감상곡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558"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여러 가지 주법 듣고 구별하기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indent="-180000" latinLnBrk="0">
                        <a:buFont typeface="Arial" pitchFamily="34" charset="0"/>
                        <a:buChar char="•"/>
                      </a:pPr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타레가의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「</a:t>
                      </a:r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알함브라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궁전의 추억」</a:t>
                      </a:r>
                      <a:r>
                        <a:rPr lang="en-US" altLang="ko-KR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기타</a:t>
                      </a:r>
                      <a:r>
                        <a:rPr lang="en-US" altLang="ko-KR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-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트레몰로 주법</a:t>
                      </a:r>
                      <a:r>
                        <a:rPr lang="en-US" altLang="ko-KR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80000" indent="-180000" latinLnBrk="0">
                        <a:buFont typeface="Arial" pitchFamily="34" charset="0"/>
                        <a:buChar char="•"/>
                      </a:pPr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림스키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코르사코프의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「황제 술탄의 이야기」 중 ‘호박벌의 비행’</a:t>
                      </a:r>
                      <a:r>
                        <a:rPr lang="en-US" altLang="ko-KR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바이올린 </a:t>
                      </a:r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피치카토</a:t>
                      </a:r>
                      <a:r>
                        <a:rPr lang="en-US" altLang="ko-KR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558"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간단한 변주곡 듣고 주제곡 알기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indent="-180000" latinLnBrk="0">
                        <a:buFont typeface="Arial" pitchFamily="34" charset="0"/>
                        <a:buChar char="•"/>
                      </a:pP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모차르트의「작은 별에 의한 변주곡」 </a:t>
                      </a:r>
                      <a:r>
                        <a:rPr lang="en-US" altLang="ko-KR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프랑스의 민요 ‘아</a:t>
                      </a:r>
                      <a:r>
                        <a:rPr lang="en-US" altLang="ko-KR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어머니께 </a:t>
                      </a:r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말씀드리죠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’</a:t>
                      </a:r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를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12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개의 변주로 풀어 낸 모차르트 변주곡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7225"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묘사음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듣고 연상해 보기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indent="-180000" latinLnBrk="0">
                        <a:buFont typeface="Arial" pitchFamily="34" charset="0"/>
                        <a:buChar char="•"/>
                      </a:pPr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생상스의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「동물의 사육제」 중 ‘</a:t>
                      </a:r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숲속의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뻐국이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’</a:t>
                      </a:r>
                    </a:p>
                    <a:p>
                      <a:pPr marL="180000" indent="-180000" latinLnBrk="0">
                        <a:buFont typeface="Arial" pitchFamily="34" charset="0"/>
                        <a:buChar char="•"/>
                      </a:pPr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무소르그스키의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「전람회의 그림」 중 ‘계란껍질이 붙인 병아리의 춤’</a:t>
                      </a:r>
                    </a:p>
                    <a:p>
                      <a:pPr marL="180000" indent="-180000" latinLnBrk="0">
                        <a:buFont typeface="Arial" pitchFamily="34" charset="0"/>
                        <a:buChar char="•"/>
                      </a:pPr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앤더슨의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「타이프라이터」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890"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셈여림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변화 느껴 보기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indent="-180000" latinLnBrk="0">
                        <a:buFont typeface="Arial" pitchFamily="34" charset="0"/>
                        <a:buChar char="•"/>
                      </a:pPr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그리그의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「</a:t>
                      </a:r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페르귄트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」 작품 </a:t>
                      </a:r>
                      <a:r>
                        <a:rPr lang="en-US" altLang="ko-KR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46 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중 ‘마왕의 동굴에서’</a:t>
                      </a:r>
                    </a:p>
                    <a:p>
                      <a:pPr marL="180000" indent="-180000" latinLnBrk="0">
                        <a:buFont typeface="Arial" pitchFamily="34" charset="0"/>
                        <a:buChar char="•"/>
                      </a:pP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바그너의「</a:t>
                      </a:r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탄호이저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서곡」 중 ‘순례의 합창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3890"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곡을 듣고 </a:t>
                      </a:r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율동해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보기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indent="-180000" latinLnBrk="0">
                        <a:buFont typeface="Arial" pitchFamily="34" charset="0"/>
                        <a:buChar char="•"/>
                      </a:pP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차이코프스키의「</a:t>
                      </a:r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호두까기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인형」 중 ‘갈대피리의 춤’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표 24"/>
          <p:cNvGraphicFramePr>
            <a:graphicFrameLocks noGrp="1"/>
          </p:cNvGraphicFramePr>
          <p:nvPr/>
        </p:nvGraphicFramePr>
        <p:xfrm>
          <a:off x="238820" y="307256"/>
          <a:ext cx="8640960" cy="626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04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999"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음악감상곡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marL="90000" marR="90000" marT="36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746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서로 다른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느낌의 가락 듣고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느껴 보기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180000" marR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밝은 느낌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비발디의 「사계」 중 ‘봄’</a:t>
                      </a:r>
                    </a:p>
                    <a:p>
                      <a:pPr marL="180000" marR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어두운 느낌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무소르그스키의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 ‘민둥산의 하룻밤’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marL="90000" marR="90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241">
                <a:tc vMerge="1">
                  <a:txBody>
                    <a:bodyPr/>
                    <a:lstStyle/>
                    <a:p>
                      <a:pPr algn="ctr" latinLnBrk="0"/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marR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씩씩한 느낌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요한 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슈트라우스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세의 「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라테츠키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 행진곡」 작품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228, 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베르디의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 「일 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트로바토레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」 중 ‘대장간의 합창’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차이코프스키의 「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호두까기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 인형」 중 ‘행진곡’</a:t>
                      </a:r>
                    </a:p>
                    <a:p>
                      <a:pPr marL="180000" marR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조용한 느낌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엘가의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 ‘사랑의 인사’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드뷔시의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 ‘달빛’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marL="90000" marR="90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241">
                <a:tc vMerge="1">
                  <a:txBody>
                    <a:bodyPr/>
                    <a:lstStyle/>
                    <a:p>
                      <a:pPr algn="ctr" latinLnBrk="0"/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marR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거친 느낌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요한 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슈트라우스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세의 「천둥과 번개 빠른 폴카」 작품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324, 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무소르그스키의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 「전람회의 그림」 중 ‘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닭발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 위의 오두막’</a:t>
                      </a:r>
                    </a:p>
                    <a:p>
                      <a:pPr marL="180000" marR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부드러운 느낌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드뷔시의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 ‘목신의 오후에의 전주곡’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쇼팽의 ‘빗방울 전주곡’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marL="90000" marR="90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241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서로 다른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느낌의</a:t>
                      </a:r>
                      <a:r>
                        <a:rPr lang="ko-KR" altLang="en-US" sz="18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가락을 듣고 느껴 보기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180000" marR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급한 느낌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그리그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 「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페르귄트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」 작품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46 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중 ‘마왕의 동굴에서’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림스키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코르사코프의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 「황제 술탄의 이야기」 중 ‘호박벌의 비행’</a:t>
                      </a:r>
                    </a:p>
                    <a:p>
                      <a:pPr marL="180000" marR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여유 있는 느낌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요한 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슈트라우스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세의 ‘아름답고 푸른 도나우강’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모차르트 피아노 협주곡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No. 21, 2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악장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marL="90000" marR="90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6494">
                <a:tc vMerge="1">
                  <a:txBody>
                    <a:bodyPr/>
                    <a:lstStyle/>
                    <a:p>
                      <a:pPr algn="ctr" latinLnBrk="0"/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marR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무거운 느낌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무소르그스키의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 ‘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소마차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’</a:t>
                      </a:r>
                    </a:p>
                    <a:p>
                      <a:pPr marL="180000" marR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가벼운 느낌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쇼팽의 「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에튀드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」 중 ‘나비’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베토벤의 ‘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G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장조의 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미뉴엣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’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생상스의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 ‘캥거루’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marL="90000" marR="90000" marT="36000" marB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6494">
                <a:tc vMerge="1">
                  <a:txBody>
                    <a:bodyPr/>
                    <a:lstStyle/>
                    <a:p>
                      <a:pPr algn="ctr" latinLnBrk="0"/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marR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화려한 느낌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차이코프스키의 「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호두까기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 인형」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op. 71a 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중 ‘꽃의 왈츠’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리스트의 ‘라 </a:t>
                      </a:r>
                      <a:r>
                        <a:rPr lang="ko-KR" altLang="en-US" sz="1800" b="1" dirty="0" err="1" smtClean="0">
                          <a:latin typeface="+mn-ea"/>
                          <a:ea typeface="+mn-ea"/>
                        </a:rPr>
                        <a:t>캄파넬라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’</a:t>
                      </a:r>
                    </a:p>
                    <a:p>
                      <a:pPr marL="180000" marR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단순한 느낌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바흐의 ‘미뉴에트’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하이든 교향곡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101 ‘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시계’ 중 </a:t>
                      </a:r>
                      <a:r>
                        <a:rPr lang="en-US" altLang="ko-KR" sz="1800" b="1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800" b="1" dirty="0" smtClean="0">
                          <a:latin typeface="+mn-ea"/>
                          <a:ea typeface="+mn-ea"/>
                        </a:rPr>
                        <a:t>악장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marL="90000" marR="90000" marT="36000" marB="36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제목 1"/>
          <p:cNvSpPr txBox="1">
            <a:spLocks/>
          </p:cNvSpPr>
          <p:nvPr/>
        </p:nvSpPr>
        <p:spPr>
          <a:xfrm>
            <a:off x="899591" y="86809"/>
            <a:ext cx="8136905" cy="692696"/>
          </a:xfrm>
          <a:prstGeom prst="rect">
            <a:avLst/>
          </a:prstGeom>
        </p:spPr>
        <p:txBody>
          <a:bodyPr wrap="none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3600" b="1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음악 감상하기</a:t>
            </a:r>
          </a:p>
        </p:txBody>
      </p:sp>
      <p:grpSp>
        <p:nvGrpSpPr>
          <p:cNvPr id="2" name="그룹 14"/>
          <p:cNvGrpSpPr/>
          <p:nvPr/>
        </p:nvGrpSpPr>
        <p:grpSpPr>
          <a:xfrm>
            <a:off x="98884" y="60480"/>
            <a:ext cx="725927" cy="665312"/>
            <a:chOff x="98884" y="138304"/>
            <a:chExt cx="725927" cy="665312"/>
          </a:xfrm>
        </p:grpSpPr>
        <p:sp>
          <p:nvSpPr>
            <p:cNvPr id="38" name="타원형 설명선 37"/>
            <p:cNvSpPr/>
            <p:nvPr/>
          </p:nvSpPr>
          <p:spPr>
            <a:xfrm>
              <a:off x="107505" y="158040"/>
              <a:ext cx="717306" cy="645576"/>
            </a:xfrm>
            <a:prstGeom prst="wedgeEllipseCallout">
              <a:avLst>
                <a:gd name="adj1" fmla="val 59179"/>
                <a:gd name="adj2" fmla="val 29350"/>
              </a:avLst>
            </a:prstGeom>
            <a:solidFill>
              <a:srgbClr val="FFFF6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 latinLnBrk="0">
                <a:lnSpc>
                  <a:spcPct val="120000"/>
                </a:lnSpc>
              </a:pPr>
              <a:r>
                <a:rPr lang="en-US" altLang="ko-KR" sz="3600" b="1" dirty="0" smtClean="0">
                  <a:solidFill>
                    <a:srgbClr val="7030A0"/>
                  </a:solidFill>
                  <a:latin typeface="휴먼엑스포" pitchFamily="18" charset="-127"/>
                  <a:ea typeface="휴먼엑스포" pitchFamily="18" charset="-127"/>
                </a:rPr>
                <a:t>4</a:t>
              </a:r>
              <a:endParaRPr lang="ko-KR" altLang="en-US" sz="3600" b="1" dirty="0" smtClean="0">
                <a:solidFill>
                  <a:srgbClr val="7030A0"/>
                </a:solidFill>
                <a:latin typeface="휴먼엑스포" pitchFamily="18" charset="-127"/>
                <a:ea typeface="휴먼엑스포" pitchFamily="18" charset="-127"/>
              </a:endParaRPr>
            </a:p>
          </p:txBody>
        </p:sp>
        <p:pic>
          <p:nvPicPr>
            <p:cNvPr id="39" name="Picture 2" descr="C:\Documents and Settings\Administrator\바탕 화면\음악과 악기\music-896674_960_72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8884" y="138304"/>
              <a:ext cx="152636" cy="305272"/>
            </a:xfrm>
            <a:prstGeom prst="rect">
              <a:avLst/>
            </a:prstGeom>
            <a:noFill/>
          </p:spPr>
        </p:pic>
      </p:grpSp>
      <p:sp>
        <p:nvSpPr>
          <p:cNvPr id="22" name="세로 텍스트 개체 틀 2"/>
          <p:cNvSpPr txBox="1">
            <a:spLocks/>
          </p:cNvSpPr>
          <p:nvPr/>
        </p:nvSpPr>
        <p:spPr>
          <a:xfrm>
            <a:off x="467544" y="789112"/>
            <a:ext cx="6912768" cy="394838"/>
          </a:xfrm>
          <a:prstGeom prst="roundRect">
            <a:avLst>
              <a:gd name="adj" fmla="val 29377"/>
            </a:avLst>
          </a:prstGeom>
          <a:solidFill>
            <a:srgbClr val="23B9CD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216000" rIns="216000" anchor="ctr"/>
          <a:lstStyle/>
          <a:p>
            <a:pPr marL="252000" lvl="0" indent="-180000"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altLang="ko-KR" sz="2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2) </a:t>
            </a:r>
            <a:r>
              <a:rPr lang="ko-KR" altLang="en-US" sz="2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음악 감상하기의 중요성</a:t>
            </a:r>
            <a:r>
              <a:rPr lang="en-US" altLang="ko-KR" sz="2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(</a:t>
            </a:r>
            <a:r>
              <a:rPr lang="ko-KR" altLang="en-US" sz="2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김인실</a:t>
            </a:r>
            <a:r>
              <a:rPr lang="en-US" altLang="ko-KR" sz="2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, 2001)</a:t>
            </a:r>
            <a:endParaRPr lang="ko-KR" altLang="en-US" sz="26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408236" y="1279428"/>
            <a:ext cx="8352928" cy="902054"/>
          </a:xfrm>
          <a:prstGeom prst="roundRect">
            <a:avLst>
              <a:gd name="adj" fmla="val 22204"/>
            </a:avLst>
          </a:prstGeom>
          <a:solidFill>
            <a:srgbClr val="5CACA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convex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8000" indent="-288000" latinLnBrk="0"/>
            <a:r>
              <a:rPr lang="ko-KR" altLang="en-US" b="1" dirty="0" smtClean="0">
                <a:latin typeface="+mn-ea"/>
              </a:rPr>
              <a:t>① 음악감상 활동은 유아에게 상상력과 관찰력</a:t>
            </a:r>
            <a:r>
              <a:rPr lang="en-US" altLang="ko-KR" b="1" dirty="0" smtClean="0">
                <a:latin typeface="+mn-ea"/>
              </a:rPr>
              <a:t>, </a:t>
            </a:r>
            <a:r>
              <a:rPr lang="ko-KR" altLang="en-US" b="1" dirty="0" smtClean="0">
                <a:latin typeface="+mn-ea"/>
              </a:rPr>
              <a:t>호기심을 유발시켜 독창적인 표현을 할 수 있도록 도와주므로 창의성을 향상시킴</a:t>
            </a:r>
            <a:endParaRPr lang="en-US" altLang="ko-KR" b="1" dirty="0" smtClean="0">
              <a:latin typeface="+mn-ea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08236" y="2268184"/>
            <a:ext cx="8352928" cy="713450"/>
          </a:xfrm>
          <a:prstGeom prst="roundRect">
            <a:avLst>
              <a:gd name="adj" fmla="val 22204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8000" indent="-288000" latinLnBrk="0"/>
            <a:r>
              <a:rPr lang="ko-KR" altLang="en-US" b="1" dirty="0" smtClean="0">
                <a:latin typeface="+mn-ea"/>
              </a:rPr>
              <a:t>② 음악감상을 통한 음악적 경험은 자신의 감정을 표현하고</a:t>
            </a:r>
            <a:r>
              <a:rPr lang="en-US" altLang="ko-KR" b="1" dirty="0" smtClean="0">
                <a:latin typeface="+mn-ea"/>
              </a:rPr>
              <a:t>, </a:t>
            </a:r>
            <a:r>
              <a:rPr lang="ko-KR" altLang="en-US" b="1" dirty="0" smtClean="0">
                <a:latin typeface="+mn-ea"/>
              </a:rPr>
              <a:t>타인의 감정도 인식하게 해 주므로 정서적 안정을 도와줌</a:t>
            </a:r>
            <a:endParaRPr lang="en-US" altLang="ko-KR" b="1" dirty="0" smtClean="0">
              <a:latin typeface="+mn-ea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408236" y="3098420"/>
            <a:ext cx="8352928" cy="902054"/>
          </a:xfrm>
          <a:prstGeom prst="roundRect">
            <a:avLst>
              <a:gd name="adj" fmla="val 22204"/>
            </a:avLst>
          </a:prstGeom>
          <a:solidFill>
            <a:srgbClr val="5CACA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convex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8000" indent="-288000" latinLnBrk="0"/>
            <a:r>
              <a:rPr lang="ko-KR" altLang="en-US" b="1" dirty="0" smtClean="0">
                <a:latin typeface="+mn-ea"/>
              </a:rPr>
              <a:t>③ 유아의 음악적 경험은 음악을 감상하거나 노래 부르기를 통해 말과 소리의 형태를 인식하고 새로운 단어를 습득하게 되므로 언어발달을 도움</a:t>
            </a:r>
            <a:endParaRPr lang="en-US" altLang="ko-KR" b="1" dirty="0" smtClean="0">
              <a:latin typeface="+mn-ea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408236" y="4083702"/>
            <a:ext cx="8352928" cy="713450"/>
          </a:xfrm>
          <a:prstGeom prst="roundRect">
            <a:avLst>
              <a:gd name="adj" fmla="val 22204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8000" indent="-288000" latinLnBrk="0"/>
            <a:r>
              <a:rPr lang="ko-KR" altLang="en-US" b="1" dirty="0" smtClean="0">
                <a:latin typeface="+mn-ea"/>
              </a:rPr>
              <a:t>④ 음악감상을 통한 음악적 경험은 문제를 해결하고 소리에 대한 이해를 발달시키며</a:t>
            </a:r>
            <a:r>
              <a:rPr lang="en-US" altLang="ko-KR" b="1" dirty="0" smtClean="0">
                <a:latin typeface="+mn-ea"/>
              </a:rPr>
              <a:t>, </a:t>
            </a:r>
            <a:r>
              <a:rPr lang="ko-KR" altLang="en-US" b="1" dirty="0" smtClean="0">
                <a:latin typeface="+mn-ea"/>
              </a:rPr>
              <a:t>논리적이고 수학적인 개념을 형성해 주므로 지능을 발달시킴</a:t>
            </a:r>
            <a:endParaRPr lang="en-US" altLang="ko-KR" b="1" dirty="0" smtClean="0">
              <a:latin typeface="+mn-ea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08236" y="4915910"/>
            <a:ext cx="8352928" cy="902054"/>
          </a:xfrm>
          <a:prstGeom prst="roundRect">
            <a:avLst>
              <a:gd name="adj" fmla="val 22204"/>
            </a:avLst>
          </a:prstGeom>
          <a:solidFill>
            <a:srgbClr val="5CACA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convex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8000" indent="-288000" latinLnBrk="0"/>
            <a:r>
              <a:rPr lang="ko-KR" altLang="en-US" b="1" dirty="0" smtClean="0">
                <a:latin typeface="+mn-ea"/>
              </a:rPr>
              <a:t>⑤ 음악감상을 통한 음악적 표현활동은 음악을 듣고 따라 부르고 동작활동을 하므로 </a:t>
            </a:r>
            <a:r>
              <a:rPr lang="ko-KR" altLang="en-US" b="1" dirty="0" err="1" smtClean="0">
                <a:latin typeface="+mn-ea"/>
              </a:rPr>
              <a:t>신체협응과</a:t>
            </a:r>
            <a:r>
              <a:rPr lang="ko-KR" altLang="en-US" b="1" dirty="0" smtClean="0">
                <a:latin typeface="+mn-ea"/>
              </a:rPr>
              <a:t> 조절능력을 발달시켜 신체발달을 도움</a:t>
            </a:r>
            <a:endParaRPr lang="en-US" altLang="ko-KR" b="1" dirty="0" smtClean="0">
              <a:latin typeface="+mn-ea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08236" y="5896602"/>
            <a:ext cx="8352928" cy="713450"/>
          </a:xfrm>
          <a:prstGeom prst="roundRect">
            <a:avLst>
              <a:gd name="adj" fmla="val 22204"/>
            </a:avLst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8000" indent="-288000" latinLnBrk="0"/>
            <a:r>
              <a:rPr lang="ko-KR" altLang="en-US" b="1" dirty="0" smtClean="0">
                <a:latin typeface="+mn-ea"/>
              </a:rPr>
              <a:t>⑥ 음악듣기</a:t>
            </a:r>
            <a:r>
              <a:rPr lang="en-US" altLang="ko-KR" b="1" dirty="0" smtClean="0">
                <a:latin typeface="+mn-ea"/>
              </a:rPr>
              <a:t>, </a:t>
            </a:r>
            <a:r>
              <a:rPr lang="ko-KR" altLang="en-US" b="1" dirty="0" smtClean="0">
                <a:latin typeface="+mn-ea"/>
              </a:rPr>
              <a:t>감상하기</a:t>
            </a:r>
            <a:r>
              <a:rPr lang="en-US" altLang="ko-KR" b="1" dirty="0" smtClean="0">
                <a:latin typeface="+mn-ea"/>
              </a:rPr>
              <a:t>, </a:t>
            </a:r>
            <a:r>
              <a:rPr lang="ko-KR" altLang="en-US" b="1" dirty="0" smtClean="0">
                <a:latin typeface="+mn-ea"/>
              </a:rPr>
              <a:t>악기 다루기</a:t>
            </a:r>
            <a:r>
              <a:rPr lang="en-US" altLang="ko-KR" b="1" dirty="0" smtClean="0">
                <a:latin typeface="+mn-ea"/>
              </a:rPr>
              <a:t>, </a:t>
            </a:r>
            <a:r>
              <a:rPr lang="ko-KR" altLang="en-US" b="1" dirty="0" smtClean="0">
                <a:latin typeface="+mn-ea"/>
              </a:rPr>
              <a:t>신체표현하기 활동을 하며 타인과 타협하고 양보하는 경험을 통해 협동심을 기름</a:t>
            </a:r>
            <a:endParaRPr lang="en-US" altLang="ko-KR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제목 1"/>
          <p:cNvSpPr txBox="1">
            <a:spLocks/>
          </p:cNvSpPr>
          <p:nvPr/>
        </p:nvSpPr>
        <p:spPr>
          <a:xfrm>
            <a:off x="899591" y="86809"/>
            <a:ext cx="8136905" cy="692696"/>
          </a:xfrm>
          <a:prstGeom prst="rect">
            <a:avLst/>
          </a:prstGeom>
        </p:spPr>
        <p:txBody>
          <a:bodyPr wrap="none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3600" b="1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음악 감상하기</a:t>
            </a:r>
          </a:p>
        </p:txBody>
      </p:sp>
      <p:grpSp>
        <p:nvGrpSpPr>
          <p:cNvPr id="2" name="그룹 14"/>
          <p:cNvGrpSpPr/>
          <p:nvPr/>
        </p:nvGrpSpPr>
        <p:grpSpPr>
          <a:xfrm>
            <a:off x="98884" y="60480"/>
            <a:ext cx="725927" cy="665312"/>
            <a:chOff x="98884" y="138304"/>
            <a:chExt cx="725927" cy="665312"/>
          </a:xfrm>
        </p:grpSpPr>
        <p:sp>
          <p:nvSpPr>
            <p:cNvPr id="38" name="타원형 설명선 37"/>
            <p:cNvSpPr/>
            <p:nvPr/>
          </p:nvSpPr>
          <p:spPr>
            <a:xfrm>
              <a:off x="107505" y="158040"/>
              <a:ext cx="717306" cy="645576"/>
            </a:xfrm>
            <a:prstGeom prst="wedgeEllipseCallout">
              <a:avLst>
                <a:gd name="adj1" fmla="val 59179"/>
                <a:gd name="adj2" fmla="val 29350"/>
              </a:avLst>
            </a:prstGeom>
            <a:solidFill>
              <a:srgbClr val="FFFF6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 latinLnBrk="0">
                <a:lnSpc>
                  <a:spcPct val="120000"/>
                </a:lnSpc>
              </a:pPr>
              <a:r>
                <a:rPr lang="en-US" altLang="ko-KR" sz="3600" b="1" dirty="0" smtClean="0">
                  <a:solidFill>
                    <a:srgbClr val="7030A0"/>
                  </a:solidFill>
                  <a:latin typeface="휴먼엑스포" pitchFamily="18" charset="-127"/>
                  <a:ea typeface="휴먼엑스포" pitchFamily="18" charset="-127"/>
                </a:rPr>
                <a:t>4</a:t>
              </a:r>
              <a:endParaRPr lang="ko-KR" altLang="en-US" sz="3600" b="1" dirty="0" smtClean="0">
                <a:solidFill>
                  <a:srgbClr val="7030A0"/>
                </a:solidFill>
                <a:latin typeface="휴먼엑스포" pitchFamily="18" charset="-127"/>
                <a:ea typeface="휴먼엑스포" pitchFamily="18" charset="-127"/>
              </a:endParaRPr>
            </a:p>
          </p:txBody>
        </p:sp>
        <p:pic>
          <p:nvPicPr>
            <p:cNvPr id="39" name="Picture 2" descr="C:\Documents and Settings\Administrator\바탕 화면\음악과 악기\music-896674_960_72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8884" y="138304"/>
              <a:ext cx="152636" cy="305272"/>
            </a:xfrm>
            <a:prstGeom prst="rect">
              <a:avLst/>
            </a:prstGeom>
            <a:noFill/>
          </p:spPr>
        </p:pic>
      </p:grpSp>
      <p:sp>
        <p:nvSpPr>
          <p:cNvPr id="22" name="세로 텍스트 개체 틀 2"/>
          <p:cNvSpPr txBox="1">
            <a:spLocks/>
          </p:cNvSpPr>
          <p:nvPr/>
        </p:nvSpPr>
        <p:spPr>
          <a:xfrm>
            <a:off x="467544" y="789112"/>
            <a:ext cx="6480720" cy="394838"/>
          </a:xfrm>
          <a:prstGeom prst="roundRect">
            <a:avLst>
              <a:gd name="adj" fmla="val 29377"/>
            </a:avLst>
          </a:prstGeom>
          <a:solidFill>
            <a:srgbClr val="23B9CD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216000" rIns="216000" anchor="ctr"/>
          <a:lstStyle/>
          <a:p>
            <a:pPr marL="252000" lvl="0" indent="-180000"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altLang="ko-KR" sz="2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3) </a:t>
            </a:r>
            <a:r>
              <a:rPr lang="ko-KR" altLang="en-US" sz="2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음악 감상하기의 일반적인 지도방법</a:t>
            </a:r>
          </a:p>
        </p:txBody>
      </p:sp>
      <p:sp>
        <p:nvSpPr>
          <p:cNvPr id="8" name="대각선 방향의 모서리가 잘린 사각형 7"/>
          <p:cNvSpPr/>
          <p:nvPr/>
        </p:nvSpPr>
        <p:spPr>
          <a:xfrm>
            <a:off x="433636" y="1317528"/>
            <a:ext cx="8268220" cy="997444"/>
          </a:xfrm>
          <a:prstGeom prst="snip2Diag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convex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buFont typeface="Wingdings" pitchFamily="2" charset="2"/>
              <a:buChar char="§"/>
            </a:pPr>
            <a:r>
              <a:rPr lang="ko-KR" altLang="en-US" sz="2000" b="1" dirty="0" smtClean="0">
                <a:latin typeface="+mn-ea"/>
              </a:rPr>
              <a:t>교사는 유아에게 들려줄 곡의 작곡자</a:t>
            </a:r>
            <a:r>
              <a:rPr lang="en-US" altLang="ko-KR" sz="2000" b="1" dirty="0" smtClean="0">
                <a:latin typeface="+mn-ea"/>
              </a:rPr>
              <a:t>, </a:t>
            </a:r>
            <a:r>
              <a:rPr lang="ko-KR" altLang="en-US" sz="2000" b="1" dirty="0" smtClean="0">
                <a:latin typeface="+mn-ea"/>
              </a:rPr>
              <a:t>음악에 관련된 이야기</a:t>
            </a:r>
            <a:r>
              <a:rPr lang="en-US" altLang="ko-KR" sz="2000" b="1" dirty="0" smtClean="0">
                <a:latin typeface="+mn-ea"/>
              </a:rPr>
              <a:t>, </a:t>
            </a:r>
            <a:r>
              <a:rPr lang="ko-KR" altLang="en-US" sz="2000" b="1" dirty="0" smtClean="0">
                <a:latin typeface="+mn-ea"/>
              </a:rPr>
              <a:t>음악의 분위기</a:t>
            </a:r>
            <a:r>
              <a:rPr lang="en-US" altLang="ko-KR" sz="2000" b="1" dirty="0" smtClean="0">
                <a:latin typeface="+mn-ea"/>
              </a:rPr>
              <a:t>, </a:t>
            </a:r>
            <a:r>
              <a:rPr lang="ko-KR" altLang="en-US" sz="2000" b="1" dirty="0" smtClean="0">
                <a:latin typeface="+mn-ea"/>
              </a:rPr>
              <a:t>연주되는 악기 등을 충분히 이해하고 있어야 함</a:t>
            </a:r>
            <a:endParaRPr lang="en-US" altLang="ko-KR" sz="2000" b="1" dirty="0" smtClean="0">
              <a:latin typeface="+mn-ea"/>
            </a:endParaRPr>
          </a:p>
        </p:txBody>
      </p:sp>
      <p:sp>
        <p:nvSpPr>
          <p:cNvPr id="14" name="대각선 방향의 모서리가 잘린 사각형 13"/>
          <p:cNvSpPr/>
          <p:nvPr/>
        </p:nvSpPr>
        <p:spPr>
          <a:xfrm>
            <a:off x="433636" y="2408188"/>
            <a:ext cx="8268220" cy="648072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convex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buFont typeface="Wingdings" pitchFamily="2" charset="2"/>
              <a:buChar char="§"/>
            </a:pPr>
            <a:r>
              <a:rPr lang="ko-KR" altLang="en-US" sz="2000" b="1" dirty="0" smtClean="0">
                <a:latin typeface="+mn-ea"/>
              </a:rPr>
              <a:t>감상할 곡은 </a:t>
            </a:r>
            <a:r>
              <a:rPr lang="en-US" altLang="ko-KR" sz="2000" b="1" dirty="0" smtClean="0">
                <a:latin typeface="+mn-ea"/>
              </a:rPr>
              <a:t>3~4</a:t>
            </a:r>
            <a:r>
              <a:rPr lang="ko-KR" altLang="en-US" sz="2000" b="1" dirty="0" smtClean="0">
                <a:latin typeface="+mn-ea"/>
              </a:rPr>
              <a:t>분 정도가 적합</a:t>
            </a:r>
            <a:endParaRPr lang="en-US" altLang="ko-KR" sz="2000" b="1" dirty="0" smtClean="0">
              <a:latin typeface="+mn-ea"/>
            </a:endParaRPr>
          </a:p>
        </p:txBody>
      </p:sp>
      <p:sp>
        <p:nvSpPr>
          <p:cNvPr id="15" name="대각선 방향의 모서리가 잘린 사각형 14"/>
          <p:cNvSpPr/>
          <p:nvPr/>
        </p:nvSpPr>
        <p:spPr>
          <a:xfrm>
            <a:off x="433636" y="3162176"/>
            <a:ext cx="8268220" cy="997444"/>
          </a:xfrm>
          <a:prstGeom prst="snip2Diag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convex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buFont typeface="Wingdings" pitchFamily="2" charset="2"/>
              <a:buChar char="§"/>
            </a:pPr>
            <a:r>
              <a:rPr lang="ko-KR" altLang="en-US" sz="2000" b="1" dirty="0" smtClean="0">
                <a:latin typeface="+mn-ea"/>
              </a:rPr>
              <a:t>감상할 곡은 친숙한 것부터 생소한 것으로</a:t>
            </a:r>
            <a:r>
              <a:rPr lang="en-US" altLang="ko-KR" sz="2000" b="1" dirty="0" smtClean="0">
                <a:latin typeface="+mn-ea"/>
              </a:rPr>
              <a:t>, </a:t>
            </a:r>
            <a:r>
              <a:rPr lang="ko-KR" altLang="en-US" sz="2000" b="1" dirty="0" smtClean="0">
                <a:latin typeface="+mn-ea"/>
              </a:rPr>
              <a:t>단순한 것부터 복잡한 것으로 선택하고 다양한 장르의 질 좋은 음악을 제공</a:t>
            </a:r>
            <a:endParaRPr lang="en-US" altLang="ko-KR" sz="2000" b="1" dirty="0" smtClean="0">
              <a:latin typeface="+mn-ea"/>
            </a:endParaRPr>
          </a:p>
        </p:txBody>
      </p:sp>
      <p:sp>
        <p:nvSpPr>
          <p:cNvPr id="16" name="대각선 방향의 모서리가 잘린 사각형 15"/>
          <p:cNvSpPr/>
          <p:nvPr/>
        </p:nvSpPr>
        <p:spPr>
          <a:xfrm>
            <a:off x="433636" y="4263504"/>
            <a:ext cx="8268220" cy="1274936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convex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buFont typeface="Wingdings" pitchFamily="2" charset="2"/>
              <a:buChar char="§"/>
            </a:pPr>
            <a:r>
              <a:rPr lang="ko-KR" altLang="en-US" sz="2000" b="1" dirty="0" smtClean="0">
                <a:latin typeface="+mn-ea"/>
              </a:rPr>
              <a:t>음색이나 빠르기</a:t>
            </a:r>
            <a:r>
              <a:rPr lang="en-US" altLang="ko-KR" sz="2000" b="1" dirty="0" smtClean="0">
                <a:latin typeface="+mn-ea"/>
              </a:rPr>
              <a:t>, </a:t>
            </a:r>
            <a:r>
              <a:rPr lang="ko-KR" altLang="en-US" sz="2000" b="1" dirty="0" smtClean="0">
                <a:latin typeface="+mn-ea"/>
              </a:rPr>
              <a:t>분위기 등 음악적 요소와 </a:t>
            </a:r>
            <a:r>
              <a:rPr lang="ko-KR" altLang="en-US" sz="2000" b="1" dirty="0" err="1" smtClean="0">
                <a:latin typeface="+mn-ea"/>
              </a:rPr>
              <a:t>관련지어</a:t>
            </a:r>
            <a:r>
              <a:rPr lang="ko-KR" altLang="en-US" sz="2000" b="1" dirty="0" smtClean="0">
                <a:latin typeface="+mn-ea"/>
              </a:rPr>
              <a:t> 서로 비교할 수 있는 음악을 그림 자료</a:t>
            </a:r>
            <a:r>
              <a:rPr lang="en-US" altLang="ko-KR" sz="2000" b="1" dirty="0" smtClean="0">
                <a:latin typeface="+mn-ea"/>
              </a:rPr>
              <a:t>, </a:t>
            </a:r>
            <a:r>
              <a:rPr lang="ko-KR" altLang="en-US" sz="2000" b="1" dirty="0" smtClean="0">
                <a:latin typeface="+mn-ea"/>
              </a:rPr>
              <a:t>동영상 등 교수자료와 함께 제공하여 작품에 대한 이해를 돕도록 함</a:t>
            </a:r>
            <a:endParaRPr lang="en-US" altLang="ko-KR" sz="2000" b="1" dirty="0" smtClean="0">
              <a:latin typeface="+mn-ea"/>
            </a:endParaRPr>
          </a:p>
        </p:txBody>
      </p:sp>
      <p:sp>
        <p:nvSpPr>
          <p:cNvPr id="18" name="대각선 방향의 모서리가 잘린 사각형 17"/>
          <p:cNvSpPr/>
          <p:nvPr/>
        </p:nvSpPr>
        <p:spPr>
          <a:xfrm>
            <a:off x="433636" y="5644356"/>
            <a:ext cx="8268220" cy="648072"/>
          </a:xfrm>
          <a:prstGeom prst="snip2DiagRect">
            <a:avLst/>
          </a:prstGeom>
          <a:solidFill>
            <a:schemeClr val="accent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convex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buFont typeface="Wingdings" pitchFamily="2" charset="2"/>
              <a:buChar char="§"/>
            </a:pPr>
            <a:r>
              <a:rPr lang="ko-KR" altLang="en-US" sz="2000" b="1" dirty="0" smtClean="0">
                <a:latin typeface="+mn-ea"/>
              </a:rPr>
              <a:t>음악감상 후 많이 표현하도록 지도</a:t>
            </a:r>
            <a:endParaRPr lang="en-US" altLang="ko-KR" sz="20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8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제목 1"/>
          <p:cNvSpPr txBox="1">
            <a:spLocks/>
          </p:cNvSpPr>
          <p:nvPr/>
        </p:nvSpPr>
        <p:spPr>
          <a:xfrm>
            <a:off x="899591" y="86809"/>
            <a:ext cx="8136905" cy="692696"/>
          </a:xfrm>
          <a:prstGeom prst="rect">
            <a:avLst/>
          </a:prstGeom>
        </p:spPr>
        <p:txBody>
          <a:bodyPr wrap="none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3600" b="1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음악 감상하기</a:t>
            </a:r>
          </a:p>
        </p:txBody>
      </p:sp>
      <p:grpSp>
        <p:nvGrpSpPr>
          <p:cNvPr id="2" name="그룹 14"/>
          <p:cNvGrpSpPr/>
          <p:nvPr/>
        </p:nvGrpSpPr>
        <p:grpSpPr>
          <a:xfrm>
            <a:off x="98884" y="60480"/>
            <a:ext cx="725927" cy="665312"/>
            <a:chOff x="98884" y="138304"/>
            <a:chExt cx="725927" cy="665312"/>
          </a:xfrm>
        </p:grpSpPr>
        <p:sp>
          <p:nvSpPr>
            <p:cNvPr id="38" name="타원형 설명선 37"/>
            <p:cNvSpPr/>
            <p:nvPr/>
          </p:nvSpPr>
          <p:spPr>
            <a:xfrm>
              <a:off x="107505" y="158040"/>
              <a:ext cx="717306" cy="645576"/>
            </a:xfrm>
            <a:prstGeom prst="wedgeEllipseCallout">
              <a:avLst>
                <a:gd name="adj1" fmla="val 59179"/>
                <a:gd name="adj2" fmla="val 29350"/>
              </a:avLst>
            </a:prstGeom>
            <a:solidFill>
              <a:srgbClr val="FFFF6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 latinLnBrk="0">
                <a:lnSpc>
                  <a:spcPct val="120000"/>
                </a:lnSpc>
              </a:pPr>
              <a:r>
                <a:rPr lang="en-US" altLang="ko-KR" sz="3600" b="1" dirty="0" smtClean="0">
                  <a:solidFill>
                    <a:srgbClr val="7030A0"/>
                  </a:solidFill>
                  <a:latin typeface="휴먼엑스포" pitchFamily="18" charset="-127"/>
                  <a:ea typeface="휴먼엑스포" pitchFamily="18" charset="-127"/>
                </a:rPr>
                <a:t>4</a:t>
              </a:r>
              <a:endParaRPr lang="ko-KR" altLang="en-US" sz="3600" b="1" dirty="0" smtClean="0">
                <a:solidFill>
                  <a:srgbClr val="7030A0"/>
                </a:solidFill>
                <a:latin typeface="휴먼엑스포" pitchFamily="18" charset="-127"/>
                <a:ea typeface="휴먼엑스포" pitchFamily="18" charset="-127"/>
              </a:endParaRPr>
            </a:p>
          </p:txBody>
        </p:sp>
        <p:pic>
          <p:nvPicPr>
            <p:cNvPr id="39" name="Picture 2" descr="C:\Documents and Settings\Administrator\바탕 화면\음악과 악기\music-896674_960_72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8884" y="138304"/>
              <a:ext cx="152636" cy="305272"/>
            </a:xfrm>
            <a:prstGeom prst="rect">
              <a:avLst/>
            </a:prstGeom>
            <a:noFill/>
          </p:spPr>
        </p:pic>
      </p:grpSp>
      <p:sp>
        <p:nvSpPr>
          <p:cNvPr id="22" name="세로 텍스트 개체 틀 2"/>
          <p:cNvSpPr txBox="1">
            <a:spLocks/>
          </p:cNvSpPr>
          <p:nvPr/>
        </p:nvSpPr>
        <p:spPr>
          <a:xfrm>
            <a:off x="467544" y="789112"/>
            <a:ext cx="5112568" cy="394838"/>
          </a:xfrm>
          <a:prstGeom prst="roundRect">
            <a:avLst>
              <a:gd name="adj" fmla="val 29377"/>
            </a:avLst>
          </a:prstGeom>
          <a:solidFill>
            <a:srgbClr val="23B9CD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216000" rIns="216000" anchor="ctr"/>
          <a:lstStyle/>
          <a:p>
            <a:pPr marL="252000" lvl="0" indent="-180000"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altLang="ko-KR" sz="2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4) </a:t>
            </a:r>
            <a:r>
              <a:rPr lang="ko-KR" altLang="en-US" sz="2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음악감상 시 활동자료 예시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251520" y="4378167"/>
            <a:ext cx="8640960" cy="635009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convex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48000" indent="-648000" latinLnBrk="0"/>
            <a:r>
              <a:rPr lang="ko-KR" altLang="en-US" sz="2000" b="1" dirty="0" smtClean="0">
                <a:latin typeface="+mn-ea"/>
              </a:rPr>
              <a:t>첫째</a:t>
            </a:r>
            <a:r>
              <a:rPr lang="en-US" altLang="ko-KR" sz="2000" b="1" dirty="0" smtClean="0">
                <a:latin typeface="+mn-ea"/>
              </a:rPr>
              <a:t>, </a:t>
            </a:r>
            <a:r>
              <a:rPr lang="ko-KR" altLang="en-US" sz="2000" b="1" dirty="0" smtClean="0">
                <a:latin typeface="+mn-ea"/>
              </a:rPr>
              <a:t>음악감상 경험이 적은 유아는 먼저 음악을 듣는 것이 즐거워야 함</a:t>
            </a:r>
            <a:endParaRPr lang="en-US" altLang="ko-KR" sz="2000" b="1" dirty="0" smtClean="0">
              <a:latin typeface="+mn-ea"/>
            </a:endParaRPr>
          </a:p>
        </p:txBody>
      </p:sp>
      <p:sp>
        <p:nvSpPr>
          <p:cNvPr id="12" name="오각형 11"/>
          <p:cNvSpPr/>
          <p:nvPr/>
        </p:nvSpPr>
        <p:spPr bwMode="auto">
          <a:xfrm>
            <a:off x="611560" y="1278488"/>
            <a:ext cx="6048672" cy="360040"/>
          </a:xfrm>
          <a:prstGeom prst="homePlate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252000" tIns="45720" rIns="25200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2200" b="1" dirty="0" smtClean="0">
                <a:latin typeface="휴먼모음T" pitchFamily="18" charset="-127"/>
                <a:ea typeface="휴먼모음T" pitchFamily="18" charset="-127"/>
              </a:rPr>
              <a:t>(1) </a:t>
            </a:r>
            <a:r>
              <a:rPr lang="ko-KR" altLang="en-US" sz="2200" b="1" dirty="0" err="1" smtClean="0">
                <a:latin typeface="휴먼모음T" pitchFamily="18" charset="-127"/>
                <a:ea typeface="휴먼모음T" pitchFamily="18" charset="-127"/>
              </a:rPr>
              <a:t>프로코피예프의</a:t>
            </a:r>
            <a:r>
              <a:rPr lang="en-US" altLang="ko-KR" sz="2200" b="1" dirty="0" smtClean="0">
                <a:latin typeface="휴먼모음T" pitchFamily="18" charset="-127"/>
                <a:ea typeface="휴먼모음T" pitchFamily="18" charset="-127"/>
              </a:rPr>
              <a:t>『</a:t>
            </a:r>
            <a:r>
              <a:rPr lang="ko-KR" altLang="en-US" sz="2200" b="1" dirty="0" err="1" smtClean="0">
                <a:latin typeface="휴먼모음T" pitchFamily="18" charset="-127"/>
                <a:ea typeface="휴먼모음T" pitchFamily="18" charset="-127"/>
              </a:rPr>
              <a:t>피터와</a:t>
            </a:r>
            <a:r>
              <a:rPr lang="ko-KR" altLang="en-US" sz="2200" b="1" dirty="0" smtClean="0">
                <a:latin typeface="휴먼모음T" pitchFamily="18" charset="-127"/>
                <a:ea typeface="휴먼모음T" pitchFamily="18" charset="-127"/>
              </a:rPr>
              <a:t> 늑대</a:t>
            </a:r>
            <a:r>
              <a:rPr lang="en-US" altLang="ko-KR" sz="2200" b="1" dirty="0" smtClean="0">
                <a:latin typeface="휴먼모음T" pitchFamily="18" charset="-127"/>
                <a:ea typeface="휴먼모음T" pitchFamily="18" charset="-127"/>
              </a:rPr>
              <a:t>』 </a:t>
            </a:r>
            <a:r>
              <a:rPr lang="ko-KR" altLang="en-US" sz="2200" b="1" dirty="0" smtClean="0">
                <a:latin typeface="휴먼모음T" pitchFamily="18" charset="-127"/>
                <a:ea typeface="휴먼모음T" pitchFamily="18" charset="-127"/>
              </a:rPr>
              <a:t>음악동화</a:t>
            </a:r>
            <a:endParaRPr kumimoji="1" lang="ko-KR" altLang="en-US" sz="22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7" name="오각형 16"/>
          <p:cNvSpPr/>
          <p:nvPr/>
        </p:nvSpPr>
        <p:spPr bwMode="auto">
          <a:xfrm>
            <a:off x="611560" y="2598812"/>
            <a:ext cx="6048672" cy="360040"/>
          </a:xfrm>
          <a:prstGeom prst="homePlate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252000" tIns="45720" rIns="25200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2200" b="1" dirty="0" smtClean="0">
                <a:latin typeface="휴먼모음T" pitchFamily="18" charset="-127"/>
                <a:ea typeface="휴먼모음T" pitchFamily="18" charset="-127"/>
              </a:rPr>
              <a:t>(3) </a:t>
            </a:r>
            <a:r>
              <a:rPr lang="ko-KR" altLang="en-US" sz="2200" b="1" dirty="0" err="1" smtClean="0">
                <a:latin typeface="휴먼모음T" pitchFamily="18" charset="-127"/>
                <a:ea typeface="휴먼모음T" pitchFamily="18" charset="-127"/>
              </a:rPr>
              <a:t>생상스의</a:t>
            </a:r>
            <a:r>
              <a:rPr lang="ko-KR" altLang="en-US" sz="2200" b="1" dirty="0" smtClean="0">
                <a:latin typeface="휴먼모음T" pitchFamily="18" charset="-127"/>
                <a:ea typeface="휴먼모음T" pitchFamily="18" charset="-127"/>
              </a:rPr>
              <a:t>「동물 사육제」 중‘ 거북이’</a:t>
            </a:r>
            <a:endParaRPr kumimoji="1" lang="ko-KR" altLang="en-US" sz="22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9" name="오각형 18"/>
          <p:cNvSpPr/>
          <p:nvPr/>
        </p:nvSpPr>
        <p:spPr bwMode="auto">
          <a:xfrm>
            <a:off x="611560" y="3056260"/>
            <a:ext cx="6048672" cy="360040"/>
          </a:xfrm>
          <a:prstGeom prst="homePlate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252000" tIns="45720" rIns="25200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2200" b="1" dirty="0" smtClean="0">
                <a:latin typeface="휴먼모음T" pitchFamily="18" charset="-127"/>
                <a:ea typeface="휴먼모음T" pitchFamily="18" charset="-127"/>
              </a:rPr>
              <a:t>(4) </a:t>
            </a:r>
            <a:r>
              <a:rPr lang="ko-KR" altLang="en-US" sz="2200" b="1" dirty="0" smtClean="0">
                <a:latin typeface="휴먼모음T" pitchFamily="18" charset="-127"/>
                <a:ea typeface="휴먼모음T" pitchFamily="18" charset="-127"/>
              </a:rPr>
              <a:t>차이코프스키의「백조의 호수」 중‘ 정경’</a:t>
            </a:r>
            <a:endParaRPr kumimoji="1" lang="ko-KR" altLang="en-US" sz="22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20" name="오각형 19"/>
          <p:cNvSpPr/>
          <p:nvPr/>
        </p:nvSpPr>
        <p:spPr bwMode="auto">
          <a:xfrm>
            <a:off x="611560" y="1722016"/>
            <a:ext cx="6048672" cy="779388"/>
          </a:xfrm>
          <a:prstGeom prst="homePlate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252000" tIns="45720" rIns="25200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2200" b="1" dirty="0" smtClean="0">
                <a:latin typeface="휴먼모음T" pitchFamily="18" charset="-127"/>
                <a:ea typeface="휴먼모음T" pitchFamily="18" charset="-127"/>
              </a:rPr>
              <a:t>(2) </a:t>
            </a:r>
            <a:r>
              <a:rPr lang="ko-KR" altLang="en-US" sz="2200" b="1" dirty="0" err="1" smtClean="0">
                <a:latin typeface="휴먼모음T" pitchFamily="18" charset="-127"/>
                <a:ea typeface="휴먼모음T" pitchFamily="18" charset="-127"/>
              </a:rPr>
              <a:t>무소르그스키의</a:t>
            </a:r>
            <a:r>
              <a:rPr lang="ko-KR" altLang="en-US" sz="2200" b="1" dirty="0" smtClean="0">
                <a:latin typeface="휴먼모음T" pitchFamily="18" charset="-127"/>
                <a:ea typeface="휴먼모음T" pitchFamily="18" charset="-127"/>
              </a:rPr>
              <a:t>「전람회의 그림」 중</a:t>
            </a:r>
            <a:endParaRPr lang="en-US" altLang="ko-KR" sz="2200" b="1" dirty="0" smtClean="0">
              <a:latin typeface="휴먼모음T" pitchFamily="18" charset="-127"/>
              <a:ea typeface="휴먼모음T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2200" b="1" dirty="0" smtClean="0"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sz="2200" b="1" dirty="0" smtClean="0">
                <a:latin typeface="휴먼모음T" pitchFamily="18" charset="-127"/>
                <a:ea typeface="휴먼모음T" pitchFamily="18" charset="-127"/>
              </a:rPr>
              <a:t>‘계란껍질을 붙인 병아리의 춤’</a:t>
            </a:r>
            <a:endParaRPr kumimoji="1" lang="ko-KR" altLang="en-US" sz="2200" b="1" baseline="-25000" dirty="0" smtClean="0">
              <a:solidFill>
                <a:schemeClr val="tx1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24" name="빗면 23"/>
          <p:cNvSpPr/>
          <p:nvPr/>
        </p:nvSpPr>
        <p:spPr>
          <a:xfrm>
            <a:off x="395536" y="3573016"/>
            <a:ext cx="8352928" cy="720080"/>
          </a:xfrm>
          <a:prstGeom prst="bevel">
            <a:avLst>
              <a:gd name="adj" fmla="val 12282"/>
            </a:avLst>
          </a:prstGeom>
          <a:solidFill>
            <a:srgbClr val="7174DD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 latinLnBrk="0"/>
            <a:r>
              <a:rPr lang="en-US" altLang="ko-KR" sz="2000" b="1" dirty="0" smtClean="0">
                <a:latin typeface="+mn-ea"/>
              </a:rPr>
              <a:t>* </a:t>
            </a:r>
            <a:r>
              <a:rPr lang="en-US" altLang="ko-KR" sz="2000" b="1" dirty="0" err="1" smtClean="0">
                <a:latin typeface="+mn-ea"/>
              </a:rPr>
              <a:t>Bresler</a:t>
            </a:r>
            <a:r>
              <a:rPr lang="en-US" altLang="ko-KR" sz="2000" b="1" dirty="0" smtClean="0">
                <a:latin typeface="+mn-ea"/>
              </a:rPr>
              <a:t>(2004)</a:t>
            </a:r>
            <a:r>
              <a:rPr lang="ko-KR" altLang="en-US" sz="2000" b="1" dirty="0" smtClean="0">
                <a:latin typeface="+mn-ea"/>
              </a:rPr>
              <a:t>와 </a:t>
            </a:r>
            <a:r>
              <a:rPr lang="en-US" altLang="ko-KR" sz="2000" b="1" dirty="0" err="1" smtClean="0">
                <a:latin typeface="+mn-ea"/>
              </a:rPr>
              <a:t>Piccioni</a:t>
            </a:r>
            <a:r>
              <a:rPr lang="en-US" altLang="ko-KR" sz="2000" b="1" dirty="0" smtClean="0">
                <a:latin typeface="+mn-ea"/>
              </a:rPr>
              <a:t>(2003)</a:t>
            </a:r>
            <a:r>
              <a:rPr lang="ko-KR" altLang="en-US" sz="2000" b="1" dirty="0" smtClean="0">
                <a:latin typeface="+mn-ea"/>
              </a:rPr>
              <a:t>는 유아의 음악감상에 대한 학습의 형태를 </a:t>
            </a:r>
            <a:r>
              <a:rPr lang="en-US" altLang="ko-KR" sz="2000" b="1" dirty="0" smtClean="0">
                <a:latin typeface="+mn-ea"/>
              </a:rPr>
              <a:t>3</a:t>
            </a:r>
            <a:r>
              <a:rPr lang="ko-KR" altLang="en-US" sz="2000" b="1" dirty="0" smtClean="0">
                <a:latin typeface="+mn-ea"/>
              </a:rPr>
              <a:t>단계로 구분</a:t>
            </a:r>
          </a:p>
        </p:txBody>
      </p:sp>
      <p:sp>
        <p:nvSpPr>
          <p:cNvPr id="25" name="모서리가 둥근 직사각형 24"/>
          <p:cNvSpPr/>
          <p:nvPr/>
        </p:nvSpPr>
        <p:spPr>
          <a:xfrm>
            <a:off x="251520" y="5078814"/>
            <a:ext cx="8640960" cy="635009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convex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48000" indent="-648000" latinLnBrk="0"/>
            <a:r>
              <a:rPr lang="ko-KR" altLang="en-US" sz="2000" b="1" dirty="0" smtClean="0">
                <a:latin typeface="+mn-ea"/>
              </a:rPr>
              <a:t>둘째</a:t>
            </a:r>
            <a:r>
              <a:rPr lang="en-US" altLang="ko-KR" sz="2000" b="1" dirty="0" smtClean="0">
                <a:latin typeface="+mn-ea"/>
              </a:rPr>
              <a:t>, </a:t>
            </a:r>
            <a:r>
              <a:rPr lang="ko-KR" altLang="en-US" sz="2000" b="1" dirty="0" smtClean="0">
                <a:latin typeface="+mn-ea"/>
              </a:rPr>
              <a:t>음악 구성에 대한 기본적인 이해를 하는 단계</a:t>
            </a:r>
            <a:endParaRPr lang="en-US" altLang="ko-KR" sz="2000" b="1" dirty="0" smtClean="0">
              <a:latin typeface="+mn-ea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251520" y="5779501"/>
            <a:ext cx="8640960" cy="877159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convex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48000" indent="-648000" latinLnBrk="0"/>
            <a:r>
              <a:rPr lang="ko-KR" altLang="en-US" sz="2000" b="1" spc="-100" dirty="0" smtClean="0">
                <a:latin typeface="+mn-ea"/>
              </a:rPr>
              <a:t>셋째</a:t>
            </a:r>
            <a:r>
              <a:rPr lang="en-US" altLang="ko-KR" sz="2000" b="1" spc="-100" dirty="0" smtClean="0">
                <a:latin typeface="+mn-ea"/>
              </a:rPr>
              <a:t>, </a:t>
            </a:r>
            <a:r>
              <a:rPr lang="ko-KR" altLang="en-US" sz="2000" b="1" spc="-100" dirty="0" smtClean="0">
                <a:latin typeface="+mn-ea"/>
              </a:rPr>
              <a:t>음악적 이해능력을 체득한 단계로서 악곡에 대한 종합적 분석이 가능하며 악곡의 양식</a:t>
            </a:r>
            <a:r>
              <a:rPr lang="en-US" altLang="ko-KR" sz="2000" b="1" spc="-100" dirty="0" smtClean="0">
                <a:latin typeface="+mn-ea"/>
              </a:rPr>
              <a:t>, </a:t>
            </a:r>
            <a:r>
              <a:rPr lang="ko-KR" altLang="en-US" sz="2000" b="1" spc="-100" dirty="0" smtClean="0">
                <a:latin typeface="+mn-ea"/>
              </a:rPr>
              <a:t>음악적 특성과의 통합적 이해와 감상이 형성됨</a:t>
            </a:r>
            <a:endParaRPr lang="en-US" altLang="ko-KR" sz="2000" b="1" spc="-100" dirty="0" smtClean="0">
              <a:latin typeface="+mn-ea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6948264" y="1166851"/>
            <a:ext cx="1303681" cy="2240073"/>
            <a:chOff x="7308304" y="908720"/>
            <a:chExt cx="1453908" cy="2498204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08304" y="2276872"/>
              <a:ext cx="1453908" cy="113005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08304" y="908720"/>
              <a:ext cx="1440160" cy="124589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8" grpId="0" animBg="1"/>
      <p:bldP spid="12" grpId="0" animBg="1"/>
      <p:bldP spid="17" grpId="0" animBg="1"/>
      <p:bldP spid="19" grpId="0" animBg="1"/>
      <p:bldP spid="20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2015-7-6">
      <a:dk1>
        <a:sysClr val="windowText" lastClr="000000"/>
      </a:dk1>
      <a:lt1>
        <a:sysClr val="window" lastClr="FFFFFF"/>
      </a:lt1>
      <a:dk2>
        <a:srgbClr val="DAD346"/>
      </a:dk2>
      <a:lt2>
        <a:srgbClr val="CA747C"/>
      </a:lt2>
      <a:accent1>
        <a:srgbClr val="74A3D6"/>
      </a:accent1>
      <a:accent2>
        <a:srgbClr val="74B8B6"/>
      </a:accent2>
      <a:accent3>
        <a:srgbClr val="E1BE3F"/>
      </a:accent3>
      <a:accent4>
        <a:srgbClr val="AE94C8"/>
      </a:accent4>
      <a:accent5>
        <a:srgbClr val="E38E4F"/>
      </a:accent5>
      <a:accent6>
        <a:srgbClr val="A6C75D"/>
      </a:accent6>
      <a:hlink>
        <a:srgbClr val="B88472"/>
      </a:hlink>
      <a:folHlink>
        <a:srgbClr val="6B56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4416</TotalTime>
  <Words>1063</Words>
  <Application>Microsoft Office PowerPoint</Application>
  <PresentationFormat>화면 슬라이드 쇼(4:3)</PresentationFormat>
  <Paragraphs>117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맑은 고딕</vt:lpstr>
      <vt:lpstr>휴먼모음T</vt:lpstr>
      <vt:lpstr>휴먼엑스포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Owner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System</dc:creator>
  <cp:lastModifiedBy>김 성신</cp:lastModifiedBy>
  <cp:revision>669</cp:revision>
  <dcterms:created xsi:type="dcterms:W3CDTF">2015-05-10T14:23:12Z</dcterms:created>
  <dcterms:modified xsi:type="dcterms:W3CDTF">2019-06-18T14:45:09Z</dcterms:modified>
</cp:coreProperties>
</file>