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notesMasterIdLst>
    <p:notesMasterId r:id="rId17"/>
  </p:notesMasterIdLst>
  <p:sldIdLst>
    <p:sldId id="352" r:id="rId4"/>
    <p:sldId id="347" r:id="rId5"/>
    <p:sldId id="333" r:id="rId6"/>
    <p:sldId id="334" r:id="rId7"/>
    <p:sldId id="335" r:id="rId8"/>
    <p:sldId id="343" r:id="rId9"/>
    <p:sldId id="336" r:id="rId10"/>
    <p:sldId id="337" r:id="rId11"/>
    <p:sldId id="338" r:id="rId12"/>
    <p:sldId id="339" r:id="rId13"/>
    <p:sldId id="340" r:id="rId14"/>
    <p:sldId id="341" r:id="rId15"/>
    <p:sldId id="348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D0D8F4"/>
    <a:srgbClr val="E9ECF9"/>
    <a:srgbClr val="67CA24"/>
    <a:srgbClr val="60BC22"/>
    <a:srgbClr val="E7EFFF"/>
    <a:srgbClr val="CCFF66"/>
    <a:srgbClr val="FFCCCC"/>
    <a:srgbClr val="C381C5"/>
    <a:srgbClr val="C78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24" autoAdjust="0"/>
    <p:restoredTop sz="94660"/>
  </p:normalViewPr>
  <p:slideViewPr>
    <p:cSldViewPr>
      <p:cViewPr varScale="1">
        <p:scale>
          <a:sx n="115" d="100"/>
          <a:sy n="115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A5A22-6DC4-4D5B-8030-E0038CCDDB7B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BD74A-E661-44CE-BD4D-1D0CAAE1CE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7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 userDrawn="1"/>
        </p:nvGrpSpPr>
        <p:grpSpPr>
          <a:xfrm>
            <a:off x="97672" y="126464"/>
            <a:ext cx="8938824" cy="6599389"/>
            <a:chOff x="97672" y="136296"/>
            <a:chExt cx="8938824" cy="6599389"/>
          </a:xfrm>
        </p:grpSpPr>
        <p:sp>
          <p:nvSpPr>
            <p:cNvPr id="9" name="타원 8"/>
            <p:cNvSpPr/>
            <p:nvPr/>
          </p:nvSpPr>
          <p:spPr>
            <a:xfrm>
              <a:off x="97672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899592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1711344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513264" y="136296"/>
              <a:ext cx="720449" cy="72044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3325016" y="136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>
              <a:off x="4149784" y="136296"/>
              <a:ext cx="720449" cy="72044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970999" y="136296"/>
              <a:ext cx="720449" cy="72044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5802784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650031" y="13629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7494463" y="13629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316047" y="136296"/>
              <a:ext cx="720449" cy="72044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672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 userDrawn="1"/>
          </p:nvSpPr>
          <p:spPr>
            <a:xfrm>
              <a:off x="899592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711344" y="6015236"/>
              <a:ext cx="720449" cy="720449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2513264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3325016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149784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70999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802784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650031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7494463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8316047" y="601523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97672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899592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 userDrawn="1"/>
          </p:nvSpPr>
          <p:spPr>
            <a:xfrm>
              <a:off x="1711344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2513264" y="960695"/>
              <a:ext cx="720449" cy="72044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3325016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4149784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4970999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5802784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6650031" y="96069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7494463" y="960695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8316047" y="960695"/>
              <a:ext cx="720449" cy="7204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97672" y="5173672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899592" y="517367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1711344" y="517367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2513264" y="517367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3325016" y="517367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4149784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4970999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802784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6650031" y="517367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7494463" y="5173672"/>
              <a:ext cx="720449" cy="720449"/>
            </a:xfrm>
            <a:prstGeom prst="ellipse">
              <a:avLst/>
            </a:prstGeom>
            <a:solidFill>
              <a:srgbClr val="C6F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8316047" y="517367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97672" y="4289912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899592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1711344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251326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3325016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14978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70999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80278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650031" y="428991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7494463" y="428991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8316047" y="428991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97672" y="3448664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899592" y="34486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7494463" y="34486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8316047" y="3448664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97672" y="2614064"/>
              <a:ext cx="720449" cy="7204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899592" y="26140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7494463" y="26140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8316047" y="2614064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97672" y="1790717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899592" y="1790717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7494463" y="1790717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8316047" y="1790717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1711344" y="3450679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2513264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3325016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149784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4970999" y="3450679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5802784" y="3450679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650031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1711344" y="2626545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513264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325016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4149784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4970999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802784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6650031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1711344" y="1789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251326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325016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414978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4970999" y="1789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580278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650031" y="1789296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7" name="직사각형 96"/>
          <p:cNvSpPr/>
          <p:nvPr userDrawn="1"/>
        </p:nvSpPr>
        <p:spPr bwMode="auto">
          <a:xfrm>
            <a:off x="107504" y="116632"/>
            <a:ext cx="2232248" cy="504056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  <a:round/>
            <a:headEnd/>
            <a:tailEnd/>
          </a:ln>
          <a:effectLst>
            <a:outerShdw dist="88900" dir="2700000" algn="tl" rotWithShape="0">
              <a:schemeClr val="tx1">
                <a:lumMod val="65000"/>
                <a:lumOff val="35000"/>
                <a:alpha val="50000"/>
              </a:schemeClr>
            </a:outerShdw>
          </a:effectLst>
        </p:spPr>
        <p:txBody>
          <a:bodyPr wrap="none" rtlCol="0" anchor="ctr"/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태백B" pitchFamily="18" charset="-127"/>
                <a:ea typeface="HY태백B" pitchFamily="18" charset="-127"/>
              </a:rPr>
              <a:t>영아발달</a:t>
            </a:r>
          </a:p>
        </p:txBody>
      </p:sp>
      <p:pic>
        <p:nvPicPr>
          <p:cNvPr id="99" name="Picture 2" descr="C:\Documents and Settings\Administrator\바탕 화면\OPENAS_611193.jpg"/>
          <p:cNvPicPr>
            <a:picLocks noChangeAspect="1" noChangeArrowheads="1"/>
          </p:cNvPicPr>
          <p:nvPr userDrawn="1"/>
        </p:nvPicPr>
        <p:blipFill>
          <a:blip r:embed="rId2" cstate="print"/>
          <a:srcRect l="15981" r="17492"/>
          <a:stretch>
            <a:fillRect/>
          </a:stretch>
        </p:blipFill>
        <p:spPr bwMode="auto">
          <a:xfrm>
            <a:off x="572232" y="1599304"/>
            <a:ext cx="3744416" cy="3754149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76200">
            <a:solidFill>
              <a:srgbClr val="002060"/>
            </a:solidFill>
          </a:ln>
          <a:effectLst>
            <a:outerShdw dist="88900" dir="7800000" algn="ctr" rotWithShape="0">
              <a:schemeClr val="tx1">
                <a:lumMod val="65000"/>
                <a:lumOff val="35000"/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 userDrawn="1"/>
        </p:nvGrpSpPr>
        <p:grpSpPr>
          <a:xfrm>
            <a:off x="97672" y="126464"/>
            <a:ext cx="8938824" cy="6599389"/>
            <a:chOff x="97672" y="136296"/>
            <a:chExt cx="8938824" cy="6599389"/>
          </a:xfrm>
        </p:grpSpPr>
        <p:sp>
          <p:nvSpPr>
            <p:cNvPr id="9" name="타원 8"/>
            <p:cNvSpPr/>
            <p:nvPr/>
          </p:nvSpPr>
          <p:spPr>
            <a:xfrm>
              <a:off x="97672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899592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1711344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513264" y="136296"/>
              <a:ext cx="720449" cy="72044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3325016" y="136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>
              <a:off x="4149784" y="136296"/>
              <a:ext cx="720449" cy="72044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970999" y="136296"/>
              <a:ext cx="720449" cy="72044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5802784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650031" y="13629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7494463" y="13629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316047" y="136296"/>
              <a:ext cx="720449" cy="72044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672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 userDrawn="1"/>
          </p:nvSpPr>
          <p:spPr>
            <a:xfrm>
              <a:off x="899592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711344" y="6015236"/>
              <a:ext cx="720449" cy="720449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2513264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3325016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149784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70999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802784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650031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7494463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8316047" y="601523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97672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899592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 userDrawn="1"/>
          </p:nvSpPr>
          <p:spPr>
            <a:xfrm>
              <a:off x="1711344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2513264" y="960695"/>
              <a:ext cx="720449" cy="72044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3325016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4149784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4970999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5802784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6650031" y="96069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7494463" y="960695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8316047" y="960695"/>
              <a:ext cx="720449" cy="7204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97672" y="5173672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899592" y="517367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1711344" y="517367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2513264" y="517367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3325016" y="517367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4149784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4970999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802784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6650031" y="517367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7494463" y="5173672"/>
              <a:ext cx="720449" cy="720449"/>
            </a:xfrm>
            <a:prstGeom prst="ellipse">
              <a:avLst/>
            </a:prstGeom>
            <a:solidFill>
              <a:srgbClr val="C6F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8316047" y="517367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97672" y="4289912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899592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1711344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251326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3325016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14978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70999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80278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650031" y="428991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7494463" y="428991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8316047" y="428991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97672" y="3448664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899592" y="34486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7494463" y="34486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8316047" y="3448664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97672" y="2614064"/>
              <a:ext cx="720449" cy="7204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899592" y="26140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7494463" y="26140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8316047" y="2614064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97672" y="1790717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899592" y="1790717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7494463" y="1790717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8316047" y="1790717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1711344" y="3450679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2513264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3325016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149784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4970999" y="3450679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5802784" y="3450679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650031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1711344" y="2626545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513264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325016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4149784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4970999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802784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6650031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1711344" y="1789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251326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325016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414978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4970999" y="1789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580278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650031" y="1789296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7" name="직사각형 96"/>
          <p:cNvSpPr/>
          <p:nvPr userDrawn="1"/>
        </p:nvSpPr>
        <p:spPr bwMode="auto">
          <a:xfrm>
            <a:off x="107504" y="116632"/>
            <a:ext cx="2232248" cy="504056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  <a:round/>
            <a:headEnd/>
            <a:tailEnd/>
          </a:ln>
          <a:effectLst>
            <a:outerShdw dist="88900" dir="2700000" algn="tl" rotWithShape="0">
              <a:schemeClr val="tx1">
                <a:lumMod val="65000"/>
                <a:lumOff val="35000"/>
                <a:alpha val="50000"/>
              </a:schemeClr>
            </a:outerShdw>
          </a:effectLst>
        </p:spPr>
        <p:txBody>
          <a:bodyPr wrap="none" rtlCol="0" anchor="ctr"/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태백B" pitchFamily="18" charset="-127"/>
                <a:ea typeface="HY태백B" pitchFamily="18" charset="-127"/>
              </a:rPr>
              <a:t>영아발달</a:t>
            </a:r>
          </a:p>
        </p:txBody>
      </p:sp>
      <p:pic>
        <p:nvPicPr>
          <p:cNvPr id="99" name="Picture 2" descr="C:\Documents and Settings\Administrator\바탕 화면\OPENAS_611193.jpg"/>
          <p:cNvPicPr>
            <a:picLocks noChangeAspect="1" noChangeArrowheads="1"/>
          </p:cNvPicPr>
          <p:nvPr userDrawn="1"/>
        </p:nvPicPr>
        <p:blipFill>
          <a:blip r:embed="rId2" cstate="print"/>
          <a:srcRect l="15981" r="17492"/>
          <a:stretch>
            <a:fillRect/>
          </a:stretch>
        </p:blipFill>
        <p:spPr bwMode="auto">
          <a:xfrm>
            <a:off x="572232" y="1599304"/>
            <a:ext cx="3744416" cy="3754149"/>
          </a:xfrm>
          <a:prstGeom prst="ellipse">
            <a:avLst/>
          </a:prstGeom>
          <a:noFill/>
          <a:ln w="76200">
            <a:solidFill>
              <a:srgbClr val="002060"/>
            </a:solidFill>
          </a:ln>
          <a:effectLst>
            <a:outerShdw dist="88900" dir="7800000" algn="ctr" rotWithShape="0">
              <a:schemeClr val="tx1">
                <a:lumMod val="65000"/>
                <a:lumOff val="35000"/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 userDrawn="1"/>
        </p:nvGrpSpPr>
        <p:grpSpPr>
          <a:xfrm>
            <a:off x="97672" y="126464"/>
            <a:ext cx="8938824" cy="6599389"/>
            <a:chOff x="97672" y="136296"/>
            <a:chExt cx="8938824" cy="6599389"/>
          </a:xfrm>
        </p:grpSpPr>
        <p:sp>
          <p:nvSpPr>
            <p:cNvPr id="9" name="타원 8"/>
            <p:cNvSpPr/>
            <p:nvPr/>
          </p:nvSpPr>
          <p:spPr>
            <a:xfrm>
              <a:off x="97672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899592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1711344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513264" y="136296"/>
              <a:ext cx="720449" cy="72044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3325016" y="136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>
              <a:off x="4149784" y="136296"/>
              <a:ext cx="720449" cy="72044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970999" y="136296"/>
              <a:ext cx="720449" cy="72044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5802784" y="13629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650031" y="13629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7494463" y="13629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316047" y="136296"/>
              <a:ext cx="720449" cy="72044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672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 userDrawn="1"/>
          </p:nvSpPr>
          <p:spPr>
            <a:xfrm>
              <a:off x="899592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711344" y="6015236"/>
              <a:ext cx="720449" cy="720449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2513264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3325016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149784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70999" y="6015236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802784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650031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7494463" y="6015236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8316047" y="6015236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97672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899592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 userDrawn="1"/>
          </p:nvSpPr>
          <p:spPr>
            <a:xfrm>
              <a:off x="1711344" y="960695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2513264" y="960695"/>
              <a:ext cx="720449" cy="72044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3325016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4149784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4970999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5802784" y="960695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6650031" y="96069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7494463" y="960695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8316047" y="960695"/>
              <a:ext cx="720449" cy="7204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97672" y="5173672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899592" y="517367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1711344" y="517367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2513264" y="517367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3325016" y="517367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4149784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4970999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802784" y="517367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6650031" y="517367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7494463" y="5173672"/>
              <a:ext cx="720449" cy="720449"/>
            </a:xfrm>
            <a:prstGeom prst="ellipse">
              <a:avLst/>
            </a:prstGeom>
            <a:solidFill>
              <a:srgbClr val="C6F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8316047" y="517367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97672" y="4289912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899592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1711344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251326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3325016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14978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70999" y="4289912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802784" y="4289912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650031" y="4289912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7494463" y="4289912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8316047" y="4289912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97672" y="3448664"/>
              <a:ext cx="720449" cy="72044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899592" y="34486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7494463" y="34486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8316047" y="3448664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97672" y="2614064"/>
              <a:ext cx="720449" cy="7204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899592" y="26140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7494463" y="2614064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8316047" y="2614064"/>
              <a:ext cx="720449" cy="7204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97672" y="1790717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899592" y="1790717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7494463" y="1790717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8316047" y="1790717"/>
              <a:ext cx="720449" cy="72044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1711344" y="3450679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2513264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3325016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149784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4970999" y="3450679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5802784" y="3450679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650031" y="3450679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1711344" y="2626545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513264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325016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4149784" y="2626545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4970999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802784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6650031" y="2626545"/>
              <a:ext cx="720449" cy="7204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1711344" y="1789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251326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325016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414978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4970999" y="1789296"/>
              <a:ext cx="720449" cy="720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5802784" y="1789296"/>
              <a:ext cx="720449" cy="7204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650031" y="1789296"/>
              <a:ext cx="720449" cy="720449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7" name="직사각형 96"/>
          <p:cNvSpPr/>
          <p:nvPr userDrawn="1"/>
        </p:nvSpPr>
        <p:spPr bwMode="auto">
          <a:xfrm>
            <a:off x="107504" y="116632"/>
            <a:ext cx="4896544" cy="504056"/>
          </a:xfrm>
          <a:prstGeom prst="rect">
            <a:avLst/>
          </a:prstGeom>
          <a:solidFill>
            <a:srgbClr val="0099FF"/>
          </a:solidFill>
          <a:ln w="12700">
            <a:solidFill>
              <a:srgbClr val="002060"/>
            </a:solidFill>
            <a:round/>
            <a:headEnd/>
            <a:tailEnd/>
          </a:ln>
          <a:effectLst>
            <a:outerShdw dist="88900" dir="2700000" algn="tl" rotWithShape="0">
              <a:schemeClr val="tx1">
                <a:lumMod val="65000"/>
                <a:lumOff val="35000"/>
                <a:alpha val="50000"/>
              </a:schemeClr>
            </a:outerShdw>
          </a:effectLst>
        </p:spPr>
        <p:txBody>
          <a:bodyPr wrap="none" rtlCol="0" anchor="ctr"/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태백B" pitchFamily="18" charset="-127"/>
                <a:ea typeface="HY태백B" pitchFamily="18" charset="-127"/>
              </a:rPr>
              <a:t>유아 동작교육의 이론과 실제</a:t>
            </a:r>
            <a:endParaRPr lang="ko-KR" alt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태백B" pitchFamily="18" charset="-127"/>
              <a:ea typeface="HY태백B" pitchFamily="18" charset="-127"/>
            </a:endParaRPr>
          </a:p>
        </p:txBody>
      </p:sp>
      <p:pic>
        <p:nvPicPr>
          <p:cNvPr id="98" name="Picture 2" descr="C:\Documents and Settings\Administrator\바탕 화면\작업방\이미지\아이들 사진\OPENAS_1159395.jpg"/>
          <p:cNvPicPr>
            <a:picLocks noChangeAspect="1" noChangeArrowheads="1"/>
          </p:cNvPicPr>
          <p:nvPr userDrawn="1"/>
        </p:nvPicPr>
        <p:blipFill>
          <a:blip r:embed="rId2" cstate="print"/>
          <a:srcRect l="8821" t="5906" r="2967"/>
          <a:stretch>
            <a:fillRect/>
          </a:stretch>
        </p:blipFill>
        <p:spPr bwMode="auto">
          <a:xfrm>
            <a:off x="971600" y="1628800"/>
            <a:ext cx="2551557" cy="3886220"/>
          </a:xfrm>
          <a:prstGeom prst="roundRect">
            <a:avLst/>
          </a:prstGeom>
          <a:noFill/>
          <a:ln w="76200">
            <a:solidFill>
              <a:srgbClr val="002060"/>
            </a:solidFill>
          </a:ln>
          <a:effectLst>
            <a:outerShdw dist="127000" dir="7800000" algn="tl" rotWithShape="0">
              <a:schemeClr val="tx1">
                <a:lumMod val="65000"/>
                <a:lumOff val="35000"/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3CFD-67CC-4195-9D0C-9AE24CF1EF8F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B17B-9791-4129-B207-6731F4B12A7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122"/>
          <p:cNvGrpSpPr/>
          <p:nvPr userDrawn="1"/>
        </p:nvGrpSpPr>
        <p:grpSpPr>
          <a:xfrm>
            <a:off x="49636" y="208304"/>
            <a:ext cx="9032555" cy="6454753"/>
            <a:chOff x="-2347780" y="-1442056"/>
            <a:chExt cx="11374849" cy="8128581"/>
          </a:xfrm>
        </p:grpSpPr>
        <p:sp>
          <p:nvSpPr>
            <p:cNvPr id="9" name="타원 8"/>
            <p:cNvSpPr/>
            <p:nvPr/>
          </p:nvSpPr>
          <p:spPr>
            <a:xfrm>
              <a:off x="98077" y="177524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910107" y="177524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1721326" y="177524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533356" y="177524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3343215" y="177524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>
              <a:off x="4155245" y="177524"/>
              <a:ext cx="811624" cy="8116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966463" y="177524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5778494" y="177524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592196" y="177524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7403414" y="177524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215445" y="177524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8077" y="5874901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10107" y="5874901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721326" y="5874901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2533356" y="5874901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3343215" y="5874901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155245" y="5874901"/>
              <a:ext cx="811624" cy="8116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6463" y="5874901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778494" y="5874901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592196" y="5874901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7403414" y="5874901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8215445" y="5874901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98077" y="996065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910107" y="996065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1721326" y="996065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2533356" y="996065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3343215" y="996065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4155245" y="996065"/>
              <a:ext cx="811624" cy="8116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4966463" y="996065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5778494" y="996065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6592196" y="996065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7403414" y="996065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8215445" y="996065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98077" y="5063959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910107" y="5063959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1721326" y="5063959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2533356" y="5063959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3343215" y="5063959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4155245" y="5063959"/>
              <a:ext cx="811624" cy="8116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4966463" y="5063959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778494" y="5063959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6592196" y="5063959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7403414" y="5063959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8215445" y="5063959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98077" y="4253208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910107" y="4253208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1721326" y="4253208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2533356" y="4253208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3343215" y="4253208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155245" y="4253208"/>
              <a:ext cx="811624" cy="8116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6463" y="4253208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778494" y="4253208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592196" y="4253208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7403414" y="4253208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8215445" y="4253208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98077" y="3436356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910107" y="3436356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1721326" y="3436356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533356" y="3436356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3343215" y="3436356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4155245" y="3436356"/>
              <a:ext cx="811624" cy="8116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966463" y="3436356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5778494" y="3436356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6592196" y="3436356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7403414" y="3436356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8215445" y="3436356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98077" y="2622852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910107" y="2622852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1721326" y="2622852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2533356" y="2622852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3343215" y="2622852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4155245" y="2622852"/>
              <a:ext cx="811624" cy="8116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966463" y="2622852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5778494" y="2622852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6592196" y="2622852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03414" y="2622852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8215445" y="2622852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98077" y="1812917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910107" y="1812917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1721326" y="1812917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2533356" y="1812917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3343215" y="1812917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4155245" y="1812917"/>
              <a:ext cx="811624" cy="8116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4966463" y="1812917"/>
              <a:ext cx="811624" cy="811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5778494" y="1812917"/>
              <a:ext cx="811624" cy="8116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2196" y="1812917"/>
              <a:ext cx="811624" cy="81162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03414" y="1812917"/>
              <a:ext cx="811624" cy="811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8215445" y="1812917"/>
              <a:ext cx="811624" cy="8116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-719186" y="177524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-719186" y="5874902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-719186" y="996065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-719186" y="5063959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-719186" y="4253208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-719186" y="3436356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-719186" y="2622852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-719186" y="1812917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-1524127" y="177524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타원 105"/>
            <p:cNvSpPr/>
            <p:nvPr/>
          </p:nvSpPr>
          <p:spPr>
            <a:xfrm>
              <a:off x="-1524127" y="5874902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타원 106"/>
            <p:cNvSpPr/>
            <p:nvPr/>
          </p:nvSpPr>
          <p:spPr>
            <a:xfrm>
              <a:off x="-1524127" y="996065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타원 107"/>
            <p:cNvSpPr/>
            <p:nvPr/>
          </p:nvSpPr>
          <p:spPr>
            <a:xfrm>
              <a:off x="-1524127" y="5063959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타원 108"/>
            <p:cNvSpPr/>
            <p:nvPr/>
          </p:nvSpPr>
          <p:spPr>
            <a:xfrm>
              <a:off x="-1524127" y="4253208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타원 109"/>
            <p:cNvSpPr/>
            <p:nvPr/>
          </p:nvSpPr>
          <p:spPr>
            <a:xfrm>
              <a:off x="-1524127" y="3436356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타원 110"/>
            <p:cNvSpPr/>
            <p:nvPr/>
          </p:nvSpPr>
          <p:spPr>
            <a:xfrm>
              <a:off x="-1524127" y="2622852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타원 111"/>
            <p:cNvSpPr/>
            <p:nvPr/>
          </p:nvSpPr>
          <p:spPr>
            <a:xfrm>
              <a:off x="-1524127" y="1812917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타원 112"/>
            <p:cNvSpPr/>
            <p:nvPr/>
          </p:nvSpPr>
          <p:spPr>
            <a:xfrm>
              <a:off x="-2347780" y="177524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타원 113"/>
            <p:cNvSpPr/>
            <p:nvPr/>
          </p:nvSpPr>
          <p:spPr>
            <a:xfrm>
              <a:off x="-2347780" y="5874902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타원 114"/>
            <p:cNvSpPr/>
            <p:nvPr/>
          </p:nvSpPr>
          <p:spPr>
            <a:xfrm>
              <a:off x="-2347780" y="996065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타원 115"/>
            <p:cNvSpPr/>
            <p:nvPr/>
          </p:nvSpPr>
          <p:spPr>
            <a:xfrm>
              <a:off x="-2347780" y="5063959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타원 116"/>
            <p:cNvSpPr/>
            <p:nvPr/>
          </p:nvSpPr>
          <p:spPr>
            <a:xfrm>
              <a:off x="-2347780" y="4253208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8" name="타원 117"/>
            <p:cNvSpPr/>
            <p:nvPr/>
          </p:nvSpPr>
          <p:spPr>
            <a:xfrm>
              <a:off x="-2347780" y="3436356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타원 118"/>
            <p:cNvSpPr/>
            <p:nvPr/>
          </p:nvSpPr>
          <p:spPr>
            <a:xfrm>
              <a:off x="-2347780" y="2622852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타원 119"/>
            <p:cNvSpPr/>
            <p:nvPr/>
          </p:nvSpPr>
          <p:spPr>
            <a:xfrm>
              <a:off x="-2347780" y="1812917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타원 120"/>
            <p:cNvSpPr/>
            <p:nvPr/>
          </p:nvSpPr>
          <p:spPr>
            <a:xfrm>
              <a:off x="98077" y="-631114"/>
              <a:ext cx="811623" cy="81162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타원 121"/>
            <p:cNvSpPr/>
            <p:nvPr/>
          </p:nvSpPr>
          <p:spPr>
            <a:xfrm>
              <a:off x="910106" y="-631114"/>
              <a:ext cx="811623" cy="8116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타원 122"/>
            <p:cNvSpPr/>
            <p:nvPr/>
          </p:nvSpPr>
          <p:spPr>
            <a:xfrm>
              <a:off x="1721327" y="-631114"/>
              <a:ext cx="811623" cy="81162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타원 123"/>
            <p:cNvSpPr/>
            <p:nvPr/>
          </p:nvSpPr>
          <p:spPr>
            <a:xfrm>
              <a:off x="2533356" y="-631114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타원 124"/>
            <p:cNvSpPr/>
            <p:nvPr/>
          </p:nvSpPr>
          <p:spPr>
            <a:xfrm>
              <a:off x="3343215" y="-631114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타원 125"/>
            <p:cNvSpPr/>
            <p:nvPr/>
          </p:nvSpPr>
          <p:spPr>
            <a:xfrm>
              <a:off x="4155244" y="-631114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타원 126"/>
            <p:cNvSpPr/>
            <p:nvPr/>
          </p:nvSpPr>
          <p:spPr>
            <a:xfrm>
              <a:off x="4966463" y="-631114"/>
              <a:ext cx="811623" cy="81162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타원 127"/>
            <p:cNvSpPr/>
            <p:nvPr/>
          </p:nvSpPr>
          <p:spPr>
            <a:xfrm>
              <a:off x="5778494" y="-631114"/>
              <a:ext cx="811623" cy="8116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타원 128"/>
            <p:cNvSpPr/>
            <p:nvPr/>
          </p:nvSpPr>
          <p:spPr>
            <a:xfrm>
              <a:off x="6592196" y="-631114"/>
              <a:ext cx="811623" cy="81162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타원 129"/>
            <p:cNvSpPr/>
            <p:nvPr/>
          </p:nvSpPr>
          <p:spPr>
            <a:xfrm>
              <a:off x="7403414" y="-631114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타원 130"/>
            <p:cNvSpPr/>
            <p:nvPr/>
          </p:nvSpPr>
          <p:spPr>
            <a:xfrm>
              <a:off x="8215446" y="-631114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타원 131"/>
            <p:cNvSpPr/>
            <p:nvPr/>
          </p:nvSpPr>
          <p:spPr>
            <a:xfrm>
              <a:off x="98077" y="-1442056"/>
              <a:ext cx="811623" cy="81162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타원 132"/>
            <p:cNvSpPr/>
            <p:nvPr/>
          </p:nvSpPr>
          <p:spPr>
            <a:xfrm>
              <a:off x="910106" y="-1442056"/>
              <a:ext cx="811623" cy="8116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타원 133"/>
            <p:cNvSpPr/>
            <p:nvPr/>
          </p:nvSpPr>
          <p:spPr>
            <a:xfrm>
              <a:off x="1721327" y="-1442056"/>
              <a:ext cx="811623" cy="811625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타원 134"/>
            <p:cNvSpPr/>
            <p:nvPr/>
          </p:nvSpPr>
          <p:spPr>
            <a:xfrm>
              <a:off x="2533356" y="-1442056"/>
              <a:ext cx="811623" cy="81162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타원 135"/>
            <p:cNvSpPr/>
            <p:nvPr/>
          </p:nvSpPr>
          <p:spPr>
            <a:xfrm>
              <a:off x="3343215" y="-1442056"/>
              <a:ext cx="811623" cy="8116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타원 136"/>
            <p:cNvSpPr/>
            <p:nvPr/>
          </p:nvSpPr>
          <p:spPr>
            <a:xfrm>
              <a:off x="4155244" y="-1442056"/>
              <a:ext cx="811623" cy="8116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타원 137"/>
            <p:cNvSpPr/>
            <p:nvPr/>
          </p:nvSpPr>
          <p:spPr>
            <a:xfrm>
              <a:off x="4966463" y="-1442056"/>
              <a:ext cx="811623" cy="81162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타원 138"/>
            <p:cNvSpPr/>
            <p:nvPr/>
          </p:nvSpPr>
          <p:spPr>
            <a:xfrm>
              <a:off x="5778494" y="-1442056"/>
              <a:ext cx="811623" cy="8116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타원 139"/>
            <p:cNvSpPr/>
            <p:nvPr/>
          </p:nvSpPr>
          <p:spPr>
            <a:xfrm>
              <a:off x="6592196" y="-1442056"/>
              <a:ext cx="811623" cy="811625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타원 140"/>
            <p:cNvSpPr/>
            <p:nvPr/>
          </p:nvSpPr>
          <p:spPr>
            <a:xfrm>
              <a:off x="7403414" y="-1442056"/>
              <a:ext cx="811623" cy="81162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타원 141"/>
            <p:cNvSpPr/>
            <p:nvPr/>
          </p:nvSpPr>
          <p:spPr>
            <a:xfrm>
              <a:off x="8215446" y="-1442056"/>
              <a:ext cx="811623" cy="8116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타원 142"/>
            <p:cNvSpPr/>
            <p:nvPr/>
          </p:nvSpPr>
          <p:spPr>
            <a:xfrm>
              <a:off x="-719186" y="-631114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타원 143"/>
            <p:cNvSpPr/>
            <p:nvPr/>
          </p:nvSpPr>
          <p:spPr>
            <a:xfrm>
              <a:off x="-719186" y="-1442056"/>
              <a:ext cx="811623" cy="811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타원 144"/>
            <p:cNvSpPr/>
            <p:nvPr/>
          </p:nvSpPr>
          <p:spPr>
            <a:xfrm>
              <a:off x="-1524126" y="-631114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타원 145"/>
            <p:cNvSpPr/>
            <p:nvPr/>
          </p:nvSpPr>
          <p:spPr>
            <a:xfrm>
              <a:off x="-1524126" y="-1442056"/>
              <a:ext cx="811623" cy="8116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타원 146"/>
            <p:cNvSpPr/>
            <p:nvPr/>
          </p:nvSpPr>
          <p:spPr>
            <a:xfrm>
              <a:off x="-2347780" y="-631114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타원 147"/>
            <p:cNvSpPr/>
            <p:nvPr/>
          </p:nvSpPr>
          <p:spPr>
            <a:xfrm>
              <a:off x="-2347780" y="-1442056"/>
              <a:ext cx="811623" cy="81162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9" name="모서리가 둥근 사각형 설명선 148"/>
          <p:cNvSpPr/>
          <p:nvPr userDrawn="1"/>
        </p:nvSpPr>
        <p:spPr>
          <a:xfrm>
            <a:off x="4355976" y="620688"/>
            <a:ext cx="4320480" cy="2448272"/>
          </a:xfrm>
          <a:prstGeom prst="wedgeRoundRectCallout">
            <a:avLst>
              <a:gd name="adj1" fmla="val 750"/>
              <a:gd name="adj2" fmla="val 80852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kern="1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울릉도M" pitchFamily="18" charset="-127"/>
                <a:ea typeface="HY울릉도M" pitchFamily="18" charset="-127"/>
                <a:cs typeface="Verdana"/>
              </a:rPr>
              <a:t>Thank You!</a:t>
            </a:r>
            <a:endParaRPr lang="ko-KR" alt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50" name="Picture 4" descr="C:\Documents and Settings\Administrator\바탕 화면\작업방\이미지\미술 관련 외\OPENAS_1039667.jpg"/>
          <p:cNvPicPr>
            <a:picLocks noChangeAspect="1" noChangeArrowheads="1"/>
          </p:cNvPicPr>
          <p:nvPr userDrawn="1"/>
        </p:nvPicPr>
        <p:blipFill>
          <a:blip r:embed="rId2" cstate="print"/>
          <a:srcRect l="5906" t="15097" r="5502" b="6200"/>
          <a:stretch>
            <a:fillRect/>
          </a:stretch>
        </p:blipFill>
        <p:spPr bwMode="auto">
          <a:xfrm>
            <a:off x="1547664" y="3429000"/>
            <a:ext cx="4536504" cy="2684097"/>
          </a:xfrm>
          <a:prstGeom prst="roundRect">
            <a:avLst/>
          </a:prstGeom>
          <a:noFill/>
          <a:ln w="76200">
            <a:solidFill>
              <a:srgbClr val="002060"/>
            </a:solidFill>
          </a:ln>
          <a:effectLst>
            <a:outerShdw dist="88900" dir="7800000" algn="tl" rotWithShape="0">
              <a:schemeClr val="tx1">
                <a:lumMod val="65000"/>
                <a:lumOff val="35000"/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48"/>
          <p:cNvGrpSpPr/>
          <p:nvPr userDrawn="1"/>
        </p:nvGrpSpPr>
        <p:grpSpPr>
          <a:xfrm>
            <a:off x="49636" y="31038"/>
            <a:ext cx="9032555" cy="644496"/>
            <a:chOff x="49636" y="208304"/>
            <a:chExt cx="9032555" cy="644496"/>
          </a:xfrm>
        </p:grpSpPr>
        <p:sp>
          <p:nvSpPr>
            <p:cNvPr id="9" name="타원 8"/>
            <p:cNvSpPr/>
            <p:nvPr/>
          </p:nvSpPr>
          <p:spPr>
            <a:xfrm>
              <a:off x="1991845" y="208304"/>
              <a:ext cx="644495" cy="644495"/>
            </a:xfrm>
            <a:prstGeom prst="ellipse">
              <a:avLst/>
            </a:prstGeom>
            <a:solidFill>
              <a:srgbClr val="EBF2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636662" y="208304"/>
              <a:ext cx="644495" cy="644496"/>
            </a:xfrm>
            <a:prstGeom prst="ellipse">
              <a:avLst/>
            </a:prstGeom>
            <a:solidFill>
              <a:srgbClr val="FDE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3280838" y="208304"/>
              <a:ext cx="644495" cy="644496"/>
            </a:xfrm>
            <a:prstGeom prst="ellipse">
              <a:avLst/>
            </a:prstGeom>
            <a:solidFill>
              <a:srgbClr val="EBE5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3925655" y="208304"/>
              <a:ext cx="644495" cy="644496"/>
            </a:xfrm>
            <a:prstGeom prst="ellipse">
              <a:avLst/>
            </a:prstGeom>
            <a:solidFill>
              <a:srgbClr val="E7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568749" y="208304"/>
              <a:ext cx="644495" cy="644496"/>
            </a:xfrm>
            <a:prstGeom prst="ellipse">
              <a:avLst/>
            </a:prstGeom>
            <a:solidFill>
              <a:srgbClr val="F5E4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>
              <a:off x="5213566" y="208304"/>
              <a:ext cx="644495" cy="644496"/>
            </a:xfrm>
            <a:prstGeom prst="ellipse">
              <a:avLst/>
            </a:prstGeom>
            <a:solidFill>
              <a:srgbClr val="E9EF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5857740" y="208304"/>
              <a:ext cx="644495" cy="644496"/>
            </a:xfrm>
            <a:prstGeom prst="ellipse">
              <a:avLst/>
            </a:prstGeom>
            <a:solidFill>
              <a:srgbClr val="EBF2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6502558" y="208304"/>
              <a:ext cx="644495" cy="644496"/>
            </a:xfrm>
            <a:prstGeom prst="ellipse">
              <a:avLst/>
            </a:prstGeom>
            <a:solidFill>
              <a:srgbClr val="FDE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7148704" y="208304"/>
              <a:ext cx="644495" cy="644496"/>
            </a:xfrm>
            <a:prstGeom prst="ellipse">
              <a:avLst/>
            </a:prstGeom>
            <a:solidFill>
              <a:srgbClr val="EBE5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7792877" y="208304"/>
              <a:ext cx="644495" cy="644496"/>
            </a:xfrm>
            <a:prstGeom prst="ellipse">
              <a:avLst/>
            </a:prstGeom>
            <a:solidFill>
              <a:srgbClr val="E7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437696" y="208304"/>
              <a:ext cx="644495" cy="644496"/>
            </a:xfrm>
            <a:prstGeom prst="ellipse">
              <a:avLst/>
            </a:prstGeom>
            <a:blipFill dpi="0" rotWithShape="1">
              <a:blip r:embed="rId13" cstate="print"/>
              <a:srcRect/>
              <a:stretch>
                <a:fillRect t="6000" r="-51000" b="2000"/>
              </a:stretch>
            </a:blipFill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1342872" y="208304"/>
              <a:ext cx="644495" cy="644495"/>
            </a:xfrm>
            <a:prstGeom prst="ellipse">
              <a:avLst/>
            </a:prstGeom>
            <a:solidFill>
              <a:srgbClr val="E9EF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703684" y="208304"/>
              <a:ext cx="644495" cy="644495"/>
            </a:xfrm>
            <a:prstGeom prst="ellipse">
              <a:avLst/>
            </a:prstGeom>
            <a:solidFill>
              <a:srgbClr val="F5E4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49636" y="208304"/>
              <a:ext cx="644495" cy="644495"/>
            </a:xfrm>
            <a:prstGeom prst="ellipse">
              <a:avLst/>
            </a:prstGeom>
            <a:blipFill dpi="0" rotWithShape="1">
              <a:blip r:embed="rId14" cstate="print"/>
              <a:srcRect/>
              <a:stretch>
                <a:fillRect l="12000" r="34000"/>
              </a:stretch>
            </a:blipFill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직사각형 6"/>
          <p:cNvSpPr/>
          <p:nvPr userDrawn="1"/>
        </p:nvSpPr>
        <p:spPr>
          <a:xfrm>
            <a:off x="0" y="692696"/>
            <a:ext cx="9144000" cy="6165304"/>
          </a:xfrm>
          <a:prstGeom prst="rect">
            <a:avLst/>
          </a:prstGeom>
          <a:gradFill flip="none" rotWithShape="1">
            <a:gsLst>
              <a:gs pos="0">
                <a:srgbClr val="F5F9F1"/>
              </a:gs>
              <a:gs pos="39000">
                <a:srgbClr val="EBF7E1"/>
              </a:gs>
              <a:gs pos="100000">
                <a:srgbClr val="DEEDC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288000" rtlCol="0" anchor="ctr"/>
          <a:lstStyle/>
          <a:p>
            <a:pPr marL="180000" indent="-180000" algn="ctr" latinLnBrk="0">
              <a:spcAft>
                <a:spcPts val="600"/>
              </a:spcAft>
            </a:pPr>
            <a:endParaRPr lang="ko-KR" altLang="en-US" sz="2000" dirty="0"/>
          </a:p>
        </p:txBody>
      </p:sp>
      <p:grpSp>
        <p:nvGrpSpPr>
          <p:cNvPr id="24" name="그룹 63"/>
          <p:cNvGrpSpPr/>
          <p:nvPr userDrawn="1"/>
        </p:nvGrpSpPr>
        <p:grpSpPr>
          <a:xfrm>
            <a:off x="107504" y="5785600"/>
            <a:ext cx="8928992" cy="996176"/>
            <a:chOff x="-3294453" y="5317708"/>
            <a:chExt cx="12058755" cy="1345349"/>
          </a:xfrm>
        </p:grpSpPr>
        <p:sp>
          <p:nvSpPr>
            <p:cNvPr id="25" name="타원 24"/>
            <p:cNvSpPr/>
            <p:nvPr/>
          </p:nvSpPr>
          <p:spPr>
            <a:xfrm>
              <a:off x="561018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346896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2112448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2879938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3640422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392755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130428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5882761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6633546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7369021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8119807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561018" y="5317708"/>
              <a:ext cx="644495" cy="64449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1346896" y="5317708"/>
              <a:ext cx="644495" cy="6444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2112448" y="5317708"/>
              <a:ext cx="644495" cy="64449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2879938" y="5317708"/>
              <a:ext cx="644495" cy="64449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3640422" y="5317708"/>
              <a:ext cx="644495" cy="64449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392755" y="5317708"/>
              <a:ext cx="644495" cy="64449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30428" y="5317708"/>
              <a:ext cx="644495" cy="64449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5882761" y="5317708"/>
              <a:ext cx="644495" cy="644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633546" y="5317708"/>
              <a:ext cx="644495" cy="64449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369021" y="5317708"/>
              <a:ext cx="644495" cy="644494"/>
            </a:xfrm>
            <a:prstGeom prst="ellipse">
              <a:avLst/>
            </a:prstGeom>
            <a:solidFill>
              <a:srgbClr val="C6F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8119806" y="5317708"/>
              <a:ext cx="644495" cy="64449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-239929" y="6018562"/>
              <a:ext cx="644495" cy="64449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-239929" y="5317708"/>
              <a:ext cx="644495" cy="64449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-1026892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-1026892" y="5317708"/>
              <a:ext cx="644495" cy="64449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-1793374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-1793374" y="5317708"/>
              <a:ext cx="644495" cy="6444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-3294453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-2543668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-3294453" y="5317708"/>
              <a:ext cx="644495" cy="6444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-2543668" y="5317708"/>
              <a:ext cx="644495" cy="64449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48"/>
          <p:cNvGrpSpPr/>
          <p:nvPr userDrawn="1"/>
        </p:nvGrpSpPr>
        <p:grpSpPr>
          <a:xfrm>
            <a:off x="49636" y="31038"/>
            <a:ext cx="9032555" cy="644496"/>
            <a:chOff x="49636" y="208304"/>
            <a:chExt cx="9032555" cy="644496"/>
          </a:xfrm>
        </p:grpSpPr>
        <p:sp>
          <p:nvSpPr>
            <p:cNvPr id="57" name="타원 56"/>
            <p:cNvSpPr/>
            <p:nvPr/>
          </p:nvSpPr>
          <p:spPr>
            <a:xfrm>
              <a:off x="1991845" y="208304"/>
              <a:ext cx="644495" cy="644495"/>
            </a:xfrm>
            <a:prstGeom prst="ellipse">
              <a:avLst/>
            </a:prstGeom>
            <a:solidFill>
              <a:srgbClr val="EBF2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2636662" y="208304"/>
              <a:ext cx="644495" cy="644496"/>
            </a:xfrm>
            <a:prstGeom prst="ellipse">
              <a:avLst/>
            </a:prstGeom>
            <a:solidFill>
              <a:srgbClr val="FDE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3280838" y="208304"/>
              <a:ext cx="644495" cy="644496"/>
            </a:xfrm>
            <a:prstGeom prst="ellipse">
              <a:avLst/>
            </a:prstGeom>
            <a:solidFill>
              <a:srgbClr val="EBE5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3925655" y="208304"/>
              <a:ext cx="644495" cy="644496"/>
            </a:xfrm>
            <a:prstGeom prst="ellipse">
              <a:avLst/>
            </a:prstGeom>
            <a:solidFill>
              <a:srgbClr val="E7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4568749" y="208304"/>
              <a:ext cx="644495" cy="644496"/>
            </a:xfrm>
            <a:prstGeom prst="ellipse">
              <a:avLst/>
            </a:prstGeom>
            <a:solidFill>
              <a:srgbClr val="F5E4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213566" y="208304"/>
              <a:ext cx="644495" cy="644496"/>
            </a:xfrm>
            <a:prstGeom prst="ellipse">
              <a:avLst/>
            </a:prstGeom>
            <a:solidFill>
              <a:srgbClr val="E9EF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5857740" y="208304"/>
              <a:ext cx="644495" cy="644496"/>
            </a:xfrm>
            <a:prstGeom prst="ellipse">
              <a:avLst/>
            </a:prstGeom>
            <a:solidFill>
              <a:srgbClr val="EBF2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6502558" y="208304"/>
              <a:ext cx="644495" cy="644496"/>
            </a:xfrm>
            <a:prstGeom prst="ellipse">
              <a:avLst/>
            </a:prstGeom>
            <a:solidFill>
              <a:srgbClr val="FDE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7148704" y="208304"/>
              <a:ext cx="644495" cy="644496"/>
            </a:xfrm>
            <a:prstGeom prst="ellipse">
              <a:avLst/>
            </a:prstGeom>
            <a:solidFill>
              <a:srgbClr val="EBE5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7792877" y="208304"/>
              <a:ext cx="644495" cy="644496"/>
            </a:xfrm>
            <a:prstGeom prst="ellipse">
              <a:avLst/>
            </a:prstGeom>
            <a:solidFill>
              <a:srgbClr val="E7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8437696" y="208304"/>
              <a:ext cx="644495" cy="644496"/>
            </a:xfrm>
            <a:prstGeom prst="ellipse">
              <a:avLst/>
            </a:prstGeom>
            <a:blipFill dpi="0" rotWithShape="1">
              <a:blip r:embed="rId13" cstate="print"/>
              <a:srcRect/>
              <a:stretch>
                <a:fillRect t="6000" r="-51000" b="2000"/>
              </a:stretch>
            </a:blipFill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1342872" y="208304"/>
              <a:ext cx="644495" cy="644495"/>
            </a:xfrm>
            <a:prstGeom prst="ellipse">
              <a:avLst/>
            </a:prstGeom>
            <a:solidFill>
              <a:srgbClr val="E9EF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703684" y="208304"/>
              <a:ext cx="644495" cy="644495"/>
            </a:xfrm>
            <a:prstGeom prst="ellipse">
              <a:avLst/>
            </a:prstGeom>
            <a:solidFill>
              <a:srgbClr val="F5E4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9636" y="208304"/>
              <a:ext cx="644495" cy="644495"/>
            </a:xfrm>
            <a:prstGeom prst="ellipse">
              <a:avLst/>
            </a:prstGeom>
            <a:blipFill dpi="0" rotWithShape="1">
              <a:blip r:embed="rId14" cstate="print"/>
              <a:srcRect/>
              <a:stretch>
                <a:fillRect l="12000" r="34000"/>
              </a:stretch>
            </a:blipFill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직사각형 6"/>
          <p:cNvSpPr/>
          <p:nvPr userDrawn="1"/>
        </p:nvSpPr>
        <p:spPr>
          <a:xfrm>
            <a:off x="0" y="692696"/>
            <a:ext cx="9144000" cy="6165304"/>
          </a:xfrm>
          <a:prstGeom prst="rect">
            <a:avLst/>
          </a:prstGeom>
          <a:gradFill flip="none" rotWithShape="1">
            <a:gsLst>
              <a:gs pos="0">
                <a:srgbClr val="EBF6F9"/>
              </a:gs>
              <a:gs pos="39000">
                <a:srgbClr val="E5F3F7"/>
              </a:gs>
              <a:gs pos="100000">
                <a:srgbClr val="C5E4E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288000" rtlCol="0" anchor="ctr"/>
          <a:lstStyle/>
          <a:p>
            <a:pPr marL="180000" indent="-180000" algn="ctr" latinLnBrk="0">
              <a:spcAft>
                <a:spcPts val="600"/>
              </a:spcAft>
            </a:pPr>
            <a:endParaRPr lang="ko-KR" altLang="en-US" sz="2000" dirty="0"/>
          </a:p>
        </p:txBody>
      </p:sp>
      <p:grpSp>
        <p:nvGrpSpPr>
          <p:cNvPr id="23" name="그룹 22"/>
          <p:cNvGrpSpPr/>
          <p:nvPr userDrawn="1"/>
        </p:nvGrpSpPr>
        <p:grpSpPr>
          <a:xfrm>
            <a:off x="107504" y="5785600"/>
            <a:ext cx="8928992" cy="996176"/>
            <a:chOff x="-3294453" y="5317708"/>
            <a:chExt cx="12058755" cy="1345349"/>
          </a:xfrm>
        </p:grpSpPr>
        <p:sp>
          <p:nvSpPr>
            <p:cNvPr id="24" name="타원 23"/>
            <p:cNvSpPr/>
            <p:nvPr/>
          </p:nvSpPr>
          <p:spPr>
            <a:xfrm>
              <a:off x="561018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346896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2112448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2879938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3640422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4392755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5130428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882761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6633546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7369021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8119807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561018" y="5317708"/>
              <a:ext cx="644495" cy="64449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1346896" y="5317708"/>
              <a:ext cx="644495" cy="6444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112448" y="5317708"/>
              <a:ext cx="644495" cy="64449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2879938" y="5317708"/>
              <a:ext cx="644495" cy="64449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3640422" y="5317708"/>
              <a:ext cx="644495" cy="64449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392755" y="5317708"/>
              <a:ext cx="644495" cy="64449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5130428" y="5317708"/>
              <a:ext cx="644495" cy="64449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882761" y="5317708"/>
              <a:ext cx="644495" cy="644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633546" y="5317708"/>
              <a:ext cx="644495" cy="644494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7369021" y="5317708"/>
              <a:ext cx="644495" cy="644494"/>
            </a:xfrm>
            <a:prstGeom prst="ellipse">
              <a:avLst/>
            </a:prstGeom>
            <a:solidFill>
              <a:srgbClr val="C6F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8119806" y="5317708"/>
              <a:ext cx="644495" cy="64449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-239929" y="6018562"/>
              <a:ext cx="644495" cy="64449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-239929" y="5317708"/>
              <a:ext cx="644495" cy="64449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-1026892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-1026892" y="5317708"/>
              <a:ext cx="644495" cy="64449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-1793374" y="6018562"/>
              <a:ext cx="644495" cy="6444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-1793374" y="5317708"/>
              <a:ext cx="644495" cy="6444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-3294453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-2543668" y="6018562"/>
              <a:ext cx="644495" cy="64449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-3294453" y="5317708"/>
              <a:ext cx="644495" cy="6444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-2543668" y="5317708"/>
              <a:ext cx="644495" cy="644493"/>
            </a:xfrm>
            <a:prstGeom prst="ellipse">
              <a:avLst/>
            </a:prstGeom>
            <a:solidFill>
              <a:srgbClr val="DBD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C15E-9982-4158-ACB8-B974BCBA492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861F1-B3A2-441D-BBAF-099870E2A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DCDDB-21D9-4FBA-AB88-E069E58E32D3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1F5E4-7EF2-4084-A833-F147875C589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7" descr="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" y="16048"/>
            <a:ext cx="913765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87624" y="1556792"/>
            <a:ext cx="6696744" cy="381642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latinLnBrk="0">
              <a:spcBef>
                <a:spcPts val="0"/>
              </a:spcBef>
            </a:pPr>
            <a:r>
              <a:rPr lang="ko-KR" altLang="en-US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아동</a:t>
            </a:r>
            <a:r>
              <a:rPr lang="ko-KR" altLang="en-US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2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동작교육</a:t>
            </a:r>
            <a:endParaRPr lang="en-US" altLang="ko-KR" sz="32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B" pitchFamily="18" charset="-127"/>
              <a:ea typeface="HY수평선B" pitchFamily="18" charset="-127"/>
            </a:endParaRPr>
          </a:p>
          <a:p>
            <a:pPr algn="ctr" latinLnBrk="0">
              <a:spcBef>
                <a:spcPts val="0"/>
              </a:spcBef>
            </a:pPr>
            <a:endParaRPr lang="en-US" altLang="ko-KR" sz="3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B" pitchFamily="18" charset="-127"/>
              <a:ea typeface="HY수평선B" pitchFamily="18" charset="-127"/>
            </a:endParaRPr>
          </a:p>
          <a:p>
            <a:pPr algn="ctr" latinLnBrk="0">
              <a:spcBef>
                <a:spcPts val="0"/>
              </a:spcBef>
            </a:pPr>
            <a:r>
              <a:rPr lang="ko-KR" altLang="en-US" sz="28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김성신교수</a:t>
            </a:r>
            <a:endParaRPr lang="en-US" altLang="ko-KR" sz="28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963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3. </a:t>
            </a:r>
            <a:r>
              <a:rPr lang="ko-KR" altLang="en-US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누리과정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1898468" y="764705"/>
            <a:ext cx="5400600" cy="36003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marL="180000" indent="-180000" algn="ctr" latinLnBrk="0">
              <a:spcAft>
                <a:spcPts val="1800"/>
              </a:spcAft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신체운동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·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건강 영역의 연령별 세부 내용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52591"/>
              </p:ext>
            </p:extLst>
          </p:nvPr>
        </p:nvGraphicFramePr>
        <p:xfrm>
          <a:off x="144448" y="1211633"/>
          <a:ext cx="8820041" cy="4553632"/>
        </p:xfrm>
        <a:graphic>
          <a:graphicData uri="http://schemas.openxmlformats.org/drawingml/2006/table">
            <a:tbl>
              <a:tblPr firstRow="1" bandRow="1">
                <a:effectLst>
                  <a:outerShdw dist="88900" dir="3000000" algn="ctr" rotWithShape="0">
                    <a:schemeClr val="tx1">
                      <a:lumMod val="65000"/>
                      <a:lumOff val="35000"/>
                      <a:alpha val="40000"/>
                    </a:schemeClr>
                  </a:outerShdw>
                </a:effectLst>
                <a:tableStyleId>{C4B1156A-380E-4F78-BDF5-A606A8083BF9}</a:tableStyleId>
              </a:tblPr>
              <a:tblGrid>
                <a:gridCol w="683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5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609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</a:p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범주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3∼5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 연령별 누리과정 세부 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646">
                <a:tc rowSpan="7"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안전하게 생활하기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rowSpan="3"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안전하게 놀이하기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놀이기구나 </a:t>
                      </a:r>
                      <a:r>
                        <a:rPr lang="ko-KR" altLang="en-US" sz="1400" dirty="0" err="1" smtClean="0">
                          <a:latin typeface="+mn-ea"/>
                          <a:ea typeface="+mn-ea"/>
                        </a:rPr>
                        <a:t>놀잇감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도구를 안전하게 사용한다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놀이기구나 </a:t>
                      </a:r>
                      <a:r>
                        <a:rPr lang="ko-KR" altLang="en-US" sz="1400" dirty="0" err="1" smtClean="0">
                          <a:latin typeface="+mn-ea"/>
                          <a:ea typeface="+mn-ea"/>
                        </a:rPr>
                        <a:t>놀잇감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도구의 바른 사용법을 알고</a:t>
                      </a:r>
                      <a:r>
                        <a:rPr lang="ko-KR" altLang="en-US" sz="14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안전하게 사용한다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안전한 놀이 장소를 안다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안전한 장소를 알고 안전하게 놀이한다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6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TV,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인터넷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통신기기 등을 바르게 사용한다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TV,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인터넷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통신기기 등의 위해성을 알고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바르게 사용한다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교통안전 규칙 지키기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교통안전 규칙을 안다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교통안전 규칙을</a:t>
                      </a:r>
                      <a:r>
                        <a:rPr lang="ko-KR" altLang="en-US" sz="14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알고 지킨다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교통수단을 안전하게 이용한다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0634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36000" marR="36000" anchor="ctr"/>
                </a:tc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비상시</a:t>
                      </a:r>
                    </a:p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적절히</a:t>
                      </a:r>
                    </a:p>
                    <a:p>
                      <a:pPr algn="ctr" latinLnBrk="0">
                        <a:lnSpc>
                          <a:spcPct val="90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대처하기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학대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성폭력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실종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유괴 상황을 알고 도움을 요청한다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학대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성폭력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실종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유괴 상황 시 도움을 요청하는 방법을 알고 행동한다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06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재난 및 사고 등 비상시 적절하게 대처하는 방법을</a:t>
                      </a:r>
                      <a:r>
                        <a:rPr lang="ko-KR" altLang="en-US" sz="14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안다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solidFill>
                      <a:srgbClr val="EDEA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재난 및 사고 등 비상시 적절하게 대처하는 방법을 알고 행동한다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3</a:t>
            </a:r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. </a:t>
            </a:r>
            <a:r>
              <a:rPr lang="ko-KR" altLang="en-US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표준보육과정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529502" y="3941307"/>
            <a:ext cx="8352928" cy="18002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marL="180000" indent="-180000" latinLnBrk="0">
              <a:buFont typeface="Arial" pitchFamily="34" charset="0"/>
              <a:buChar char="•"/>
            </a:pPr>
            <a:r>
              <a:rPr lang="ko-KR" alt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목표</a:t>
            </a:r>
            <a:r>
              <a:rPr lang="ko-KR" altLang="en-US" sz="1900" dirty="0" smtClean="0">
                <a:latin typeface="+mn-ea"/>
              </a:rPr>
              <a:t> </a:t>
            </a:r>
            <a:r>
              <a:rPr lang="en-US" altLang="ko-KR" sz="1900" dirty="0" smtClean="0">
                <a:latin typeface="+mn-ea"/>
              </a:rPr>
              <a:t>:</a:t>
            </a:r>
            <a:r>
              <a:rPr lang="ko-KR" altLang="en-US" sz="1900" dirty="0" smtClean="0">
                <a:latin typeface="+mn-ea"/>
              </a:rPr>
              <a:t>“감각 및 기본 신체운동 능력을 기른다</a:t>
            </a:r>
            <a:r>
              <a:rPr lang="en-US" altLang="ko-KR" sz="1900" dirty="0" smtClean="0">
                <a:latin typeface="+mn-ea"/>
              </a:rPr>
              <a:t>.”</a:t>
            </a:r>
          </a:p>
          <a:p>
            <a:pPr marL="324000" indent="-252000" latinLnBrk="0">
              <a:buFont typeface="Wingdings" pitchFamily="2" charset="2"/>
              <a:buChar char="Ø"/>
            </a:pPr>
            <a:r>
              <a:rPr lang="ko-KR" altLang="en-US" sz="1900" dirty="0" smtClean="0">
                <a:latin typeface="+mn-ea"/>
              </a:rPr>
              <a:t>감각기능을 발달시키고 자신의 신체를 탐색한다</a:t>
            </a:r>
            <a:r>
              <a:rPr lang="en-US" altLang="ko-KR" sz="1900" dirty="0" smtClean="0">
                <a:latin typeface="+mn-ea"/>
              </a:rPr>
              <a:t>.</a:t>
            </a:r>
          </a:p>
          <a:p>
            <a:pPr marL="324000" indent="-252000" latinLnBrk="0">
              <a:buFont typeface="Wingdings" pitchFamily="2" charset="2"/>
              <a:buChar char="Ø"/>
            </a:pPr>
            <a:r>
              <a:rPr lang="ko-KR" altLang="en-US" sz="1900" dirty="0" smtClean="0">
                <a:latin typeface="+mn-ea"/>
              </a:rPr>
              <a:t>대소근육을 조절하고 걷기 등의 능력을 기른다</a:t>
            </a:r>
            <a:r>
              <a:rPr lang="en-US" altLang="ko-KR" sz="1900" dirty="0" smtClean="0">
                <a:latin typeface="+mn-ea"/>
              </a:rPr>
              <a:t>.</a:t>
            </a:r>
          </a:p>
          <a:p>
            <a:pPr marL="324000" indent="-252000" latinLnBrk="0">
              <a:buFont typeface="Wingdings" pitchFamily="2" charset="2"/>
              <a:buChar char="Ø"/>
            </a:pPr>
            <a:r>
              <a:rPr lang="ko-KR" altLang="en-US" sz="1900" dirty="0" smtClean="0">
                <a:latin typeface="+mn-ea"/>
              </a:rPr>
              <a:t>규칙적으로 신체활동에 참여한다</a:t>
            </a:r>
            <a:r>
              <a:rPr lang="en-US" altLang="ko-KR" sz="1900" dirty="0" smtClean="0">
                <a:latin typeface="+mn-ea"/>
              </a:rPr>
              <a:t>.</a:t>
            </a:r>
            <a:endParaRPr lang="ko-KR" altLang="en-US" sz="1900" dirty="0">
              <a:latin typeface="+mn-ea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13551" y="1556792"/>
            <a:ext cx="8352928" cy="15841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marL="180000" indent="-180000" latinLnBrk="0">
              <a:spcAft>
                <a:spcPts val="1800"/>
              </a:spcAft>
              <a:buFont typeface="Arial" pitchFamily="34" charset="0"/>
              <a:buChar char="•"/>
            </a:pPr>
            <a:r>
              <a:rPr lang="ko-KR" altLang="en-US" sz="19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성격</a:t>
            </a:r>
            <a:r>
              <a:rPr lang="ko-KR" altLang="en-US" sz="1900" dirty="0" smtClean="0">
                <a:latin typeface="+mn-ea"/>
              </a:rPr>
              <a:t> </a:t>
            </a:r>
            <a:r>
              <a:rPr lang="en-US" altLang="ko-KR" sz="1900" dirty="0" smtClean="0">
                <a:latin typeface="+mn-ea"/>
              </a:rPr>
              <a:t>: </a:t>
            </a:r>
            <a:r>
              <a:rPr lang="ko-KR" altLang="en-US" sz="1900" dirty="0" smtClean="0">
                <a:latin typeface="+mn-ea"/>
              </a:rPr>
              <a:t>다양한 신체 활동을 통하여 자신의 신체에 대해 긍정적으로 인식하고</a:t>
            </a:r>
            <a:r>
              <a:rPr lang="en-US" altLang="ko-KR" sz="1900" dirty="0" smtClean="0">
                <a:latin typeface="+mn-ea"/>
              </a:rPr>
              <a:t>, </a:t>
            </a:r>
            <a:r>
              <a:rPr lang="ko-KR" altLang="en-US" sz="1900" dirty="0" smtClean="0">
                <a:latin typeface="+mn-ea"/>
              </a:rPr>
              <a:t>일상생활에 필요한 기본 운동 능력을 기르기 위한 신체운동 영역은‘감각과 신체 인식하기’</a:t>
            </a:r>
            <a:r>
              <a:rPr lang="en-US" altLang="ko-KR" sz="1900" dirty="0" smtClean="0">
                <a:latin typeface="+mn-ea"/>
              </a:rPr>
              <a:t>,‘ </a:t>
            </a:r>
            <a:r>
              <a:rPr lang="ko-KR" altLang="en-US" sz="1900" dirty="0" smtClean="0">
                <a:latin typeface="+mn-ea"/>
              </a:rPr>
              <a:t>신체 조절과 기본 운동하기’</a:t>
            </a:r>
            <a:r>
              <a:rPr lang="en-US" altLang="ko-KR" sz="1900" dirty="0" smtClean="0">
                <a:latin typeface="+mn-ea"/>
              </a:rPr>
              <a:t>,‘ </a:t>
            </a:r>
            <a:r>
              <a:rPr lang="ko-KR" altLang="en-US" sz="1900" dirty="0" smtClean="0">
                <a:latin typeface="+mn-ea"/>
              </a:rPr>
              <a:t>신체활동에 참여하기’의 세 가지 내용범주로 구성</a:t>
            </a:r>
            <a:endParaRPr lang="ko-KR" altLang="en-US" sz="19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3</a:t>
            </a:r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. </a:t>
            </a:r>
            <a:r>
              <a:rPr lang="ko-KR" altLang="en-US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표준보육과정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1898468" y="764705"/>
            <a:ext cx="5400600" cy="36003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marL="180000" indent="-180000" algn="ctr" latinLnBrk="0">
              <a:spcAft>
                <a:spcPts val="1800"/>
              </a:spcAft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신체운동 영역의 연령별 내용 체계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98674"/>
              </p:ext>
            </p:extLst>
          </p:nvPr>
        </p:nvGraphicFramePr>
        <p:xfrm>
          <a:off x="284770" y="1196752"/>
          <a:ext cx="8568951" cy="5010982"/>
        </p:xfrm>
        <a:graphic>
          <a:graphicData uri="http://schemas.openxmlformats.org/drawingml/2006/table">
            <a:tbl>
              <a:tblPr firstRow="1" bandRow="1">
                <a:effectLst>
                  <a:outerShdw dist="88900" dir="3000000" algn="ctr" rotWithShape="0">
                    <a:schemeClr val="tx1">
                      <a:lumMod val="65000"/>
                      <a:lumOff val="35000"/>
                      <a:alpha val="40000"/>
                    </a:schemeClr>
                  </a:outerShdw>
                </a:effectLst>
                <a:tableStyleId>{22838BEF-8BB2-4498-84A7-C5851F593DF1}</a:tableStyleId>
              </a:tblPr>
              <a:tblGrid>
                <a:gridCol w="176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5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338"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 범주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0∼1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 보육과정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 보육과정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38">
                <a:tc rowSpan="3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감각과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신체 인식하기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감각적 자극에 반응하기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감각 능력 기르기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3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감각기관으로 탐색하기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감각기관 활용하기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3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신체 탐색하기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신체를 인식하고 움직이기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38">
                <a:tc rowSpan="4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신체 조절과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기본 운동하기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신체 균형 잡기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신체 균형 잡기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3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대근육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조절하기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대근육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조절하기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33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소근육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조절하기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소근육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조절하기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33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기본 운동하기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기본 운동하기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338">
                <a:tc rowSpan="3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신체활동에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참여하기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몸 움직임 즐기기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신체활동에 참여하기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33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바깥에서 신체 움직이기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바깥에서 신체활동하기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9184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기구를 이용하여 신체활동 시도하기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기구를 이용하여 신체활동하기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27687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600" dirty="0" smtClean="0"/>
              <a:t>Thank you</a:t>
            </a:r>
            <a:endParaRPr lang="ko-KR" alt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75656" y="2492896"/>
            <a:ext cx="6696744" cy="31683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latinLnBrk="0">
              <a:spcBef>
                <a:spcPts val="0"/>
              </a:spcBef>
            </a:pPr>
            <a:endParaRPr lang="en-US" altLang="ko-KR" sz="32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B" pitchFamily="18" charset="-127"/>
              <a:ea typeface="HY수평선B" pitchFamily="18" charset="-127"/>
            </a:endParaRPr>
          </a:p>
          <a:p>
            <a:pPr algn="ctr" latinLnBrk="0">
              <a:spcBef>
                <a:spcPts val="0"/>
              </a:spcBef>
            </a:pPr>
            <a:r>
              <a:rPr lang="ko-KR" altLang="en-US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우리나라의 </a:t>
            </a:r>
            <a:r>
              <a:rPr lang="ko-KR" altLang="en-US" sz="32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동작교육</a:t>
            </a:r>
            <a:endParaRPr lang="en-US" altLang="ko-KR" sz="32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B" pitchFamily="18" charset="-127"/>
              <a:ea typeface="HY수평선B" pitchFamily="18" charset="-127"/>
            </a:endParaRPr>
          </a:p>
          <a:p>
            <a:pPr algn="ctr" latinLnBrk="0">
              <a:spcBef>
                <a:spcPts val="0"/>
              </a:spcBef>
            </a:pPr>
            <a:r>
              <a:rPr lang="ko-KR" altLang="en-US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표준보육과정과 </a:t>
            </a:r>
            <a:r>
              <a:rPr lang="en-US" altLang="ko-KR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3-5</a:t>
            </a:r>
            <a:r>
              <a:rPr lang="ko-KR" altLang="en-US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세 누리과정</a:t>
            </a:r>
            <a:endParaRPr lang="en-US" altLang="zh-CN" sz="3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pc="-15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1</a:t>
            </a:r>
            <a:r>
              <a:rPr lang="en-US" altLang="ko-KR" sz="3600" spc="-15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. </a:t>
            </a:r>
            <a:r>
              <a:rPr lang="ko-KR" altLang="en-US" sz="3600" spc="-15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유치원 교육과정 제정 이후와 동작교육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52221"/>
              </p:ext>
            </p:extLst>
          </p:nvPr>
        </p:nvGraphicFramePr>
        <p:xfrm>
          <a:off x="179512" y="762824"/>
          <a:ext cx="8784976" cy="5688632"/>
        </p:xfrm>
        <a:graphic>
          <a:graphicData uri="http://schemas.openxmlformats.org/drawingml/2006/table">
            <a:tbl>
              <a:tblPr firstRow="1" bandRow="1">
                <a:effectLst>
                  <a:outerShdw dist="88900" dir="3000000" algn="ctr" rotWithShape="0">
                    <a:schemeClr val="tx1">
                      <a:lumMod val="65000"/>
                      <a:lumOff val="35000"/>
                      <a:alpha val="40000"/>
                    </a:schemeClr>
                  </a:outerShdw>
                </a:effectLst>
                <a:tableStyleId>{D7AC3CCA-C797-4891-BE02-D94E43425B78}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388"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1969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년 문교부가 제정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공포한‘유치원 </a:t>
                      </a:r>
                      <a:r>
                        <a:rPr lang="ko-KR" altLang="en-US" sz="1900" b="0" dirty="0" err="1" smtClean="0">
                          <a:latin typeface="+mn-ea"/>
                          <a:ea typeface="+mn-ea"/>
                        </a:rPr>
                        <a:t>교육령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’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건강 영역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예능 영역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388"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1979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년 제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차 유치원 교육과정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9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사회정서 발달 영역에서 심미 및 창의를 교육 내용으로 제시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130"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1981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년 제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차 교육과정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9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건강과 안전을 통합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130">
                <a:tc gridSpan="2"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1987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년 제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차 유치원 교육과정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388">
                <a:tc>
                  <a:txBody>
                    <a:bodyPr/>
                    <a:lstStyle/>
                    <a:p>
                      <a:pPr marL="108000" indent="-108000">
                        <a:buFont typeface="Arial" pitchFamily="34" charset="0"/>
                        <a:buChar char="•"/>
                      </a:pPr>
                      <a:r>
                        <a:rPr lang="en-US" altLang="ko-KR" sz="19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1992</a:t>
                      </a:r>
                      <a:r>
                        <a:rPr lang="ko-KR" altLang="en-US" sz="19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년 제</a:t>
                      </a:r>
                      <a:r>
                        <a:rPr lang="en-US" altLang="ko-KR" sz="19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9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차 유치원 교육과정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동작교육과 주로 관련된 부분은 건강생활 영역과 표현생활 영역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208"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차 유치원 교육과정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감각을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통해 사물의 </a:t>
                      </a:r>
                      <a:r>
                        <a:rPr lang="ko-KR" altLang="en-US" sz="1900" b="0" dirty="0" err="1" smtClean="0">
                          <a:latin typeface="+mn-ea"/>
                          <a:ea typeface="+mn-ea"/>
                        </a:rPr>
                        <a:t>차이식별</a:t>
                      </a:r>
                      <a:endParaRPr lang="en-US" altLang="ko-KR" sz="1900" b="0" dirty="0" smtClean="0">
                        <a:latin typeface="+mn-ea"/>
                        <a:ea typeface="+mn-ea"/>
                      </a:endParaRPr>
                    </a:p>
                    <a:p>
                      <a:pPr latinLnBrk="0"/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감각기관을 </a:t>
                      </a:r>
                      <a:r>
                        <a:rPr lang="ko-KR" altLang="en-US" sz="1900" b="0" dirty="0" err="1" smtClean="0">
                          <a:latin typeface="+mn-ea"/>
                          <a:ea typeface="+mn-ea"/>
                        </a:rPr>
                        <a:t>협응하여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활동하기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900" b="0" dirty="0" smtClean="0">
                        <a:latin typeface="+mn-ea"/>
                        <a:ea typeface="+mn-ea"/>
                      </a:endParaRPr>
                    </a:p>
                    <a:p>
                      <a:pPr latinLnBrk="0"/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신체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각 기관에 대한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관심과 </a:t>
                      </a:r>
                      <a:r>
                        <a:rPr lang="ko-KR" altLang="en-US" sz="1900" b="0" dirty="0" err="1" smtClean="0">
                          <a:latin typeface="+mn-ea"/>
                          <a:ea typeface="+mn-ea"/>
                        </a:rPr>
                        <a:t>협응하기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latinLnBrk="0"/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지각과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운동을 </a:t>
                      </a:r>
                      <a:r>
                        <a:rPr lang="ko-KR" altLang="en-US" sz="1900" b="0" dirty="0" err="1" smtClean="0">
                          <a:latin typeface="+mn-ea"/>
                          <a:ea typeface="+mn-ea"/>
                        </a:rPr>
                        <a:t>협응하여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활동하기</a:t>
                      </a:r>
                      <a:endParaRPr lang="en-US" altLang="ko-KR" sz="1900" b="0" dirty="0" smtClean="0">
                        <a:latin typeface="+mn-ea"/>
                        <a:ea typeface="+mn-ea"/>
                      </a:endParaRPr>
                    </a:p>
                    <a:p>
                      <a:pPr latinLnBrk="0"/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대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900" b="0" dirty="0" err="1" smtClean="0">
                          <a:latin typeface="+mn-ea"/>
                          <a:ea typeface="+mn-ea"/>
                        </a:rPr>
                        <a:t>소근육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 활용하기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latinLnBrk="0"/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신체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활동에 적극적으로 참여하기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latinLnBrk="0"/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놀이기구를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이용하여 신체 활동하기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latinLnBrk="0"/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안전하게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놀기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탐색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표현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감상 등 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가지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838707" y="60954"/>
            <a:ext cx="7693733" cy="646331"/>
            <a:chOff x="838707" y="60954"/>
            <a:chExt cx="7693733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1187624" y="60954"/>
              <a:ext cx="73448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600" dirty="0" smtClean="0">
                  <a:ln>
                    <a:solidFill>
                      <a:srgbClr val="002060"/>
                    </a:solidFill>
                  </a:ln>
                  <a:solidFill>
                    <a:srgbClr val="7030A0"/>
                  </a:solidFill>
                  <a:latin typeface="HY수평선B" pitchFamily="18" charset="-127"/>
                  <a:ea typeface="HY수평선B" pitchFamily="18" charset="-127"/>
                </a:rPr>
                <a:t>2007</a:t>
              </a:r>
              <a:r>
                <a:rPr lang="ko-KR" altLang="en-US" sz="3600" dirty="0" smtClean="0">
                  <a:ln>
                    <a:solidFill>
                      <a:srgbClr val="002060"/>
                    </a:solidFill>
                  </a:ln>
                  <a:solidFill>
                    <a:srgbClr val="7030A0"/>
                  </a:solidFill>
                  <a:latin typeface="HY수평선B" pitchFamily="18" charset="-127"/>
                  <a:ea typeface="HY수평선B" pitchFamily="18" charset="-127"/>
                </a:rPr>
                <a:t>년 개정 유치원 교육과정</a:t>
              </a:r>
            </a:p>
          </p:txBody>
        </p:sp>
        <p:pic>
          <p:nvPicPr>
            <p:cNvPr id="6" name="Picture 29" descr="공"/>
            <p:cNvPicPr>
              <a:picLocks noChangeAspect="1" noChangeArrowheads="1"/>
            </p:cNvPicPr>
            <p:nvPr/>
          </p:nvPicPr>
          <p:blipFill>
            <a:blip r:embed="rId2" cstate="print">
              <a:lum bright="-6000" contrast="36000"/>
            </a:blip>
            <a:srcRect/>
            <a:stretch>
              <a:fillRect/>
            </a:stretch>
          </p:blipFill>
          <p:spPr bwMode="auto">
            <a:xfrm>
              <a:off x="838707" y="188640"/>
              <a:ext cx="402453" cy="376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모서리가 둥근 직사각형 8"/>
          <p:cNvSpPr/>
          <p:nvPr/>
        </p:nvSpPr>
        <p:spPr>
          <a:xfrm>
            <a:off x="644810" y="836712"/>
            <a:ext cx="7848872" cy="2232248"/>
          </a:xfrm>
          <a:prstGeom prst="roundRect">
            <a:avLst/>
          </a:prstGeom>
          <a:solidFill>
            <a:srgbClr val="5F88E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288000" rtlCol="0" anchor="ctr"/>
          <a:lstStyle/>
          <a:p>
            <a:pPr marL="180000" indent="-180000" latinLnBrk="0">
              <a:lnSpc>
                <a:spcPct val="11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개정의 중점은 감각 경험 및 신체에 대한 긍정적 인식 강조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기본 운동 기능 강조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정기적인 바깥놀이 활동 강조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건강한 생활 태도 형성 강조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안전한 생활 습관 형성 강조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초등학교 교육과정과의 연계성 고려이다</a:t>
            </a:r>
            <a:r>
              <a:rPr lang="en-US" altLang="ko-KR" sz="2000" dirty="0" smtClean="0">
                <a:latin typeface="+mn-ea"/>
              </a:rPr>
              <a:t>.</a:t>
            </a:r>
            <a:endParaRPr lang="ko-KR" altLang="en-US" sz="2000" dirty="0"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644810" y="3212976"/>
            <a:ext cx="7848872" cy="194421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288000" rtlCol="0" anchor="ctr"/>
          <a:lstStyle/>
          <a:p>
            <a:pPr marL="180000" indent="-180000" latinLnBrk="0">
              <a:lnSpc>
                <a:spcPct val="11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유아는 자연 속에서 자유롭게 뛰어놀며 몸과 마음이 건강해질 수 있도록 하는 것이 </a:t>
            </a:r>
            <a:r>
              <a:rPr lang="ko-KR" altLang="en-US" sz="2000" dirty="0" smtClean="0">
                <a:latin typeface="+mn-ea"/>
              </a:rPr>
              <a:t>바람직하다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2</a:t>
            </a:r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. </a:t>
            </a:r>
            <a:r>
              <a:rPr lang="ko-KR" altLang="en-US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누리과정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39552" y="1844824"/>
            <a:ext cx="8352928" cy="285818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288000" rtlCol="0" anchor="ctr"/>
          <a:lstStyle/>
          <a:p>
            <a:pPr marL="180000" indent="-180000" latinLnBrk="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ko-KR" alt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목표 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“기본 운동 능력과 건강하고 안전한 생활 습관을 기른다</a:t>
            </a:r>
            <a:r>
              <a:rPr lang="en-US" altLang="ko-KR" sz="2000" dirty="0" smtClean="0">
                <a:latin typeface="+mn-ea"/>
              </a:rPr>
              <a:t>.”</a:t>
            </a:r>
          </a:p>
          <a:p>
            <a:pPr marL="324000" indent="-252000" latinLnBrk="0">
              <a:lnSpc>
                <a:spcPct val="11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신체운동</a:t>
            </a:r>
            <a:r>
              <a:rPr lang="en-US" altLang="ko-KR" sz="2000" dirty="0" smtClean="0">
                <a:latin typeface="+mn-ea"/>
              </a:rPr>
              <a:t>·</a:t>
            </a:r>
            <a:r>
              <a:rPr lang="ko-KR" altLang="en-US" sz="2000" dirty="0" smtClean="0">
                <a:latin typeface="+mn-ea"/>
              </a:rPr>
              <a:t>건강 영역의 목표는 일상생활에서 자신의 신체를 긍정적으로 인식하고 즐겁게 신체 활동에 참여함으로써 유아기에 필요한 기초 체력과 기본 운동 능력을 기르고 건강하고 안전한 생활 습관을 </a:t>
            </a:r>
            <a:r>
              <a:rPr lang="ko-KR" altLang="en-US" sz="2000" dirty="0" smtClean="0">
                <a:latin typeface="+mn-ea"/>
              </a:rPr>
              <a:t>기른다</a:t>
            </a:r>
            <a:r>
              <a:rPr lang="en-US" altLang="ko-KR" sz="2000" dirty="0" smtClean="0">
                <a:latin typeface="+mn-ea"/>
              </a:rPr>
              <a:t>.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3. </a:t>
            </a:r>
            <a:r>
              <a:rPr lang="ko-KR" altLang="en-US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누리과정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1898468" y="764705"/>
            <a:ext cx="5400600" cy="36003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marL="180000" indent="-180000" algn="ctr" latinLnBrk="0">
              <a:spcAft>
                <a:spcPts val="1800"/>
              </a:spcAft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신체운동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·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건강 영역의 연령별 세부 내용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13788"/>
              </p:ext>
            </p:extLst>
          </p:nvPr>
        </p:nvGraphicFramePr>
        <p:xfrm>
          <a:off x="323531" y="1211632"/>
          <a:ext cx="8496940" cy="5105811"/>
        </p:xfrm>
        <a:graphic>
          <a:graphicData uri="http://schemas.openxmlformats.org/drawingml/2006/table">
            <a:tbl>
              <a:tblPr firstRow="1" bandRow="1">
                <a:effectLst>
                  <a:outerShdw dist="88900" dir="3000000" algn="ctr" rotWithShape="0">
                    <a:schemeClr val="tx1">
                      <a:lumMod val="65000"/>
                      <a:lumOff val="35000"/>
                      <a:alpha val="40000"/>
                    </a:schemeClr>
                  </a:outerShdw>
                </a:effectLst>
                <a:tableStyleId>{C4B1156A-380E-4F78-BDF5-A606A8083BF9}</a:tableStyleId>
              </a:tblPr>
              <a:tblGrid>
                <a:gridCol w="720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7685"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</a:p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범주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3∼5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 연령별 누리과정 세부 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6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990">
                <a:tc rowSpan="4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인식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감각 능력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기르고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활용하기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감각적 차이를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경험한다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감각적 차이를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구분한다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감각으로 대상이나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사물의 특성과 차이를 구분한다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42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감각기관을 인식하고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활용해 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여러 감각기관을 </a:t>
                      </a:r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협응하여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활용한다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247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신체를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인식하고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움직이기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 각 부분의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명칭을 알고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움직임에 관심을 갖는다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 각 부분의 특성을 이해하고 활용하여 움직인다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764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자신의 신체를 긍정적으로 인식하고 움직인다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3. </a:t>
            </a:r>
            <a:r>
              <a:rPr lang="ko-KR" altLang="en-US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누리과정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1898468" y="764705"/>
            <a:ext cx="5400600" cy="36003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marL="180000" indent="-180000" algn="ctr" latinLnBrk="0">
              <a:spcAft>
                <a:spcPts val="1800"/>
              </a:spcAft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신체운동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·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건강 영역의 연령별 세부 내용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45080"/>
              </p:ext>
            </p:extLst>
          </p:nvPr>
        </p:nvGraphicFramePr>
        <p:xfrm>
          <a:off x="144448" y="1211632"/>
          <a:ext cx="8829807" cy="4596014"/>
        </p:xfrm>
        <a:graphic>
          <a:graphicData uri="http://schemas.openxmlformats.org/drawingml/2006/table">
            <a:tbl>
              <a:tblPr firstRow="1" bandRow="1">
                <a:effectLst>
                  <a:outerShdw dist="88900" dir="3000000" algn="ctr" rotWithShape="0">
                    <a:schemeClr val="tx1">
                      <a:lumMod val="65000"/>
                      <a:lumOff val="35000"/>
                      <a:alpha val="40000"/>
                    </a:schemeClr>
                  </a:outerShdw>
                </a:effectLst>
                <a:tableStyleId>{C4B1156A-380E-4F78-BDF5-A606A8083BF9}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9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641"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</a:p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범주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3∼5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 연령별 누리과정 세부 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22">
                <a:tc rowSpan="7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조절과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기본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운동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조절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 균형을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유지해 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다양한 자세와 움직임에서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 균형을 유지한다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0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공간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힘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시간 등의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움직임 요소를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경험한다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공간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힘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시간 등의 움직임 요소를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활용하여 움직인다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 각 부분의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움직임을 조절해 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 각 부분을 </a:t>
                      </a:r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협응하여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움직임을 조절한다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눈과 손을 </a:t>
                      </a:r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협응하여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소근육을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조절해 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6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도구를 활용하여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여러 가지 조작운동을 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12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기본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운동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걷기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달리기 등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이동운동을 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걷기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달리기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뛰기 등 다양한 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이동운동을 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12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제자리에서 몸을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움직여 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제자리에서 몸을 다양하게</a:t>
                      </a:r>
                    </a:p>
                    <a:p>
                      <a:pPr algn="ctr" latinLnBrk="0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움직인다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3. </a:t>
            </a:r>
            <a:r>
              <a:rPr lang="ko-KR" altLang="en-US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누리과정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1898468" y="764705"/>
            <a:ext cx="5400600" cy="36003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marL="180000" indent="-180000" algn="ctr" latinLnBrk="0">
              <a:spcAft>
                <a:spcPts val="1800"/>
              </a:spcAft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신체운동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·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건강 영역의 연령별 세부 내용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5765"/>
              </p:ext>
            </p:extLst>
          </p:nvPr>
        </p:nvGraphicFramePr>
        <p:xfrm>
          <a:off x="144448" y="1211631"/>
          <a:ext cx="8906823" cy="5241704"/>
        </p:xfrm>
        <a:graphic>
          <a:graphicData uri="http://schemas.openxmlformats.org/drawingml/2006/table">
            <a:tbl>
              <a:tblPr firstRow="1" bandRow="1">
                <a:effectLst>
                  <a:outerShdw dist="88900" dir="3000000" algn="ctr" rotWithShape="0">
                    <a:schemeClr val="tx1">
                      <a:lumMod val="65000"/>
                      <a:lumOff val="35000"/>
                      <a:alpha val="40000"/>
                    </a:schemeClr>
                  </a:outerShdw>
                </a:effectLst>
                <a:tableStyleId>{C4B1156A-380E-4F78-BDF5-A606A8083BF9}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9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215"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</a:p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범주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3∼5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 연령별 누리과정 세부 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2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037">
                <a:tc rowSpan="5">
                  <a:txBody>
                    <a:bodyPr/>
                    <a:lstStyle/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활동에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참여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자발적으로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신체활동에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참여하기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신체활동에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자발적으로 참여한다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신체활동에 자발적이고 지속적으로 참여한다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21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다른 사람과 함께 하는 신체활동에 참여한다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3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자신과 다른 사람의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운동 능력의 차이에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관심을 갖는다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자신과 다른 사람의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운동 능력의 차이를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이해한다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3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바깥에서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신체활동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규칙적으로 바깥에서 신체활동을 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894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기구를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이용하여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신체활동</a:t>
                      </a:r>
                    </a:p>
                    <a:p>
                      <a:pPr algn="ctr"/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여러 가지 기구를 이용하여 신체활동을 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095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3. </a:t>
            </a:r>
            <a:r>
              <a:rPr lang="ko-KR" altLang="en-US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HY수평선B" pitchFamily="18" charset="-127"/>
                <a:ea typeface="HY수평선B" pitchFamily="18" charset="-127"/>
              </a:rPr>
              <a:t>누리과정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1898468" y="764705"/>
            <a:ext cx="5400600" cy="36003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marL="180000" indent="-180000" algn="ctr" latinLnBrk="0">
              <a:spcAft>
                <a:spcPts val="1800"/>
              </a:spcAft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신체운동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·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건강 영역의 연령별 세부 내용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07906"/>
              </p:ext>
            </p:extLst>
          </p:nvPr>
        </p:nvGraphicFramePr>
        <p:xfrm>
          <a:off x="144448" y="1211633"/>
          <a:ext cx="8820041" cy="4537152"/>
        </p:xfrm>
        <a:graphic>
          <a:graphicData uri="http://schemas.openxmlformats.org/drawingml/2006/table">
            <a:tbl>
              <a:tblPr firstRow="1" bandRow="1">
                <a:effectLst>
                  <a:outerShdw dist="88900" dir="3000000" algn="ctr" rotWithShape="0">
                    <a:schemeClr val="tx1">
                      <a:lumMod val="65000"/>
                      <a:lumOff val="35000"/>
                      <a:alpha val="40000"/>
                    </a:schemeClr>
                  </a:outerShdw>
                </a:effectLst>
                <a:tableStyleId>{C4B1156A-380E-4F78-BDF5-A606A8083BF9}</a:tableStyleId>
              </a:tblPr>
              <a:tblGrid>
                <a:gridCol w="683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0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7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105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범주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3∼5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 연령별 누리과정 세부 내용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en-US" altLang="ko-KR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  <a:cs typeface="+mn-cs"/>
                        </a:rPr>
                        <a:t>세</a:t>
                      </a:r>
                      <a:endParaRPr lang="ko-KR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5">
                <a:tc rowSpan="10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건강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하게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생활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몸과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주변을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깨끗이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손과 이를 깨끗이 하는 방법을 알고 실천한다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스스로 몸을 깨끗이 하는 습관을 기른다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3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주변을 깨끗이 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주변을 깨끗이 하는 습관을 기른다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바른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식생활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음식을 골고루 먹는다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적당량의 음식을 골고루 먹는다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몸에 좋은 음식에 관심을 갖는다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몸에 좋은 음식을 알아본다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몸에 좋은 음식을 선택할 수 있다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바른 태도로 식사한다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음식을 소중히 여기고 식사예절을 지킨다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건강한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일상생활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규칙적으로 잠을 자고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적당한 휴식을 취한다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1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하루 일과에 즐겁게 참여한다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7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스스로 화장실에서 배변한다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바른 배변습관을 가진다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규칙적인 배변습관을 가진다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78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질병</a:t>
                      </a:r>
                    </a:p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예방하기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질병의 위험을 알고 주의한다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질병을 예방하는 방법을 알고 실천한다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7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날씨에 맞게 옷을 입는다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85000"/>
                        </a:lnSpc>
                      </a:pP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날씨와 상황에 알맞게 옷을 입는다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디자인 사용자 지정">
  <a:themeElements>
    <a:clrScheme name="choi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17EE1"/>
      </a:accent1>
      <a:accent2>
        <a:srgbClr val="C0504D"/>
      </a:accent2>
      <a:accent3>
        <a:srgbClr val="529F1D"/>
      </a:accent3>
      <a:accent4>
        <a:srgbClr val="8064A2"/>
      </a:accent4>
      <a:accent5>
        <a:srgbClr val="0099FF"/>
      </a:accent5>
      <a:accent6>
        <a:srgbClr val="B561B7"/>
      </a:accent6>
      <a:hlink>
        <a:srgbClr val="0000FF"/>
      </a:hlink>
      <a:folHlink>
        <a:srgbClr val="800080"/>
      </a:folHlink>
    </a:clrScheme>
    <a:fontScheme name="사용자 지정 1">
      <a:majorFont>
        <a:latin typeface="HY울릉도M"/>
        <a:ea typeface="HY울릉도M"/>
        <a:cs typeface=""/>
      </a:majorFont>
      <a:minorFont>
        <a:latin typeface="HY강B"/>
        <a:ea typeface="HY울릉도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울릉도M"/>
        <a:ea typeface="HY울릉도M"/>
        <a:cs typeface=""/>
      </a:majorFont>
      <a:minorFont>
        <a:latin typeface="HY강B"/>
        <a:ea typeface="HY울릉도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984</Words>
  <Application>Microsoft Office PowerPoint</Application>
  <PresentationFormat>화면 슬라이드 쇼(4:3)</PresentationFormat>
  <Paragraphs>251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13</vt:i4>
      </vt:variant>
    </vt:vector>
  </HeadingPairs>
  <TitlesOfParts>
    <vt:vector size="24" baseType="lpstr">
      <vt:lpstr>HY강B</vt:lpstr>
      <vt:lpstr>HY수평선B</vt:lpstr>
      <vt:lpstr>HY울릉도M</vt:lpstr>
      <vt:lpstr>HY태백B</vt:lpstr>
      <vt:lpstr>맑은 고딕</vt:lpstr>
      <vt:lpstr>Arial</vt:lpstr>
      <vt:lpstr>Verdana</vt:lpstr>
      <vt:lpstr>Wingdings</vt:lpstr>
      <vt:lpstr>디자인 사용자 지정</vt:lpstr>
      <vt:lpstr>1_디자인 사용자 지정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Owner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유아 동작교육의 이론과 실제</dc:title>
  <dc:creator>CHOI</dc:creator>
  <cp:lastModifiedBy>김 성신</cp:lastModifiedBy>
  <cp:revision>282</cp:revision>
  <dcterms:created xsi:type="dcterms:W3CDTF">2013-07-05T03:01:51Z</dcterms:created>
  <dcterms:modified xsi:type="dcterms:W3CDTF">2019-06-11T13:09:25Z</dcterms:modified>
</cp:coreProperties>
</file>