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유아음악교육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즉흥연주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2250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 smtClean="0"/>
              <a:t>음악과  유아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경이</a:t>
            </a:r>
            <a:r>
              <a:rPr lang="en-US" altLang="ko-KR" sz="3600" dirty="0" smtClean="0"/>
              <a:t>.       </a:t>
            </a:r>
            <a:r>
              <a:rPr lang="ko-KR" altLang="en-US" sz="3600" dirty="0" smtClean="0"/>
              <a:t>웃음</a:t>
            </a:r>
            <a:r>
              <a:rPr lang="en-US" altLang="ko-KR" sz="3600" dirty="0" smtClean="0"/>
              <a:t>.       </a:t>
            </a:r>
            <a:r>
              <a:rPr lang="ko-KR" altLang="en-US" sz="3600" dirty="0" smtClean="0"/>
              <a:t>기쁨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         움직임</a:t>
            </a:r>
            <a:r>
              <a:rPr lang="en-US" altLang="ko-KR" sz="3600" dirty="0" smtClean="0"/>
              <a:t>. </a:t>
            </a:r>
          </a:p>
          <a:p>
            <a:endParaRPr lang="en-US" altLang="ko-KR" sz="3600" dirty="0" smtClean="0"/>
          </a:p>
          <a:p>
            <a:r>
              <a:rPr lang="en-US" altLang="ko-KR" sz="3600" dirty="0"/>
              <a:t> </a:t>
            </a:r>
            <a:r>
              <a:rPr lang="ko-KR" altLang="en-US" sz="3600" dirty="0" smtClean="0"/>
              <a:t>자유</a:t>
            </a:r>
            <a:r>
              <a:rPr lang="en-US" altLang="ko-KR" sz="3600" dirty="0" smtClean="0"/>
              <a:t>.     </a:t>
            </a:r>
            <a:r>
              <a:rPr lang="ko-KR" altLang="en-US" sz="3600" dirty="0" smtClean="0"/>
              <a:t>창의력</a:t>
            </a:r>
            <a:r>
              <a:rPr lang="en-US" altLang="ko-KR" sz="3600" dirty="0" smtClean="0"/>
              <a:t>.    </a:t>
            </a:r>
            <a:r>
              <a:rPr lang="ko-KR" altLang="en-US" sz="3600" dirty="0" smtClean="0"/>
              <a:t>표현의  의미를 제시 함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9311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유아음악교육의 목표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.........  </a:t>
            </a:r>
            <a:r>
              <a:rPr lang="ko-KR" altLang="en-US" sz="3200" dirty="0" smtClean="0">
                <a:latin typeface="+mn-ea"/>
              </a:rPr>
              <a:t>음악성과 </a:t>
            </a:r>
            <a:r>
              <a:rPr lang="ko-KR" altLang="en-US" sz="3200" dirty="0">
                <a:latin typeface="+mn-ea"/>
              </a:rPr>
              <a:t>심미적 </a:t>
            </a:r>
            <a:r>
              <a:rPr lang="ko-KR" altLang="en-US" sz="3200" dirty="0" smtClean="0">
                <a:latin typeface="+mn-ea"/>
              </a:rPr>
              <a:t>성장을 </a:t>
            </a:r>
            <a:r>
              <a:rPr lang="ko-KR" altLang="en-US" sz="3200" dirty="0">
                <a:latin typeface="+mn-ea"/>
              </a:rPr>
              <a:t>위한 음악의 </a:t>
            </a:r>
            <a:r>
              <a:rPr lang="ko-KR" altLang="en-US" sz="3200" dirty="0" smtClean="0">
                <a:latin typeface="+mn-ea"/>
              </a:rPr>
              <a:t>역할</a:t>
            </a:r>
            <a:r>
              <a:rPr lang="en-US" altLang="ko-KR" sz="3200" dirty="0" smtClean="0">
                <a:latin typeface="+mn-ea"/>
              </a:rPr>
              <a:t>…</a:t>
            </a:r>
          </a:p>
          <a:p>
            <a:pPr marL="0" indent="0">
              <a:buNone/>
            </a:pPr>
            <a:endParaRPr lang="en-US" altLang="ko-KR" sz="3200" dirty="0">
              <a:latin typeface="+mn-ea"/>
            </a:endParaRPr>
          </a:p>
          <a:p>
            <a:pPr marL="0" indent="0">
              <a:buNone/>
            </a:pPr>
            <a:r>
              <a:rPr lang="en-US" altLang="ko-KR" sz="3200" dirty="0" smtClean="0"/>
              <a:t>. …….</a:t>
            </a:r>
            <a:r>
              <a:rPr lang="ko-KR" altLang="en-US" sz="3200" dirty="0" smtClean="0"/>
              <a:t>유아의 심미적 잠재력을 개발함</a:t>
            </a:r>
            <a:r>
              <a:rPr lang="en-US" altLang="ko-KR" sz="3200" dirty="0" smtClean="0"/>
              <a:t>……….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6923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1898" y="249549"/>
            <a:ext cx="10364451" cy="1097987"/>
          </a:xfrm>
        </p:spPr>
        <p:txBody>
          <a:bodyPr/>
          <a:lstStyle/>
          <a:p>
            <a:r>
              <a:rPr lang="en-US" altLang="ko-KR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</a:rPr>
              <a:t>. </a:t>
            </a:r>
            <a:r>
              <a:rPr lang="ko-KR" altLang="en-US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HY태백B" pitchFamily="18" charset="-127"/>
                <a:ea typeface="HY태백B" pitchFamily="18" charset="-127"/>
              </a:rPr>
              <a:t>즉흥연주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3"/>
          </p:nvPr>
        </p:nvSpPr>
        <p:spPr>
          <a:xfrm>
            <a:off x="623141" y="1604211"/>
            <a:ext cx="10363200" cy="1572125"/>
          </a:xfrm>
          <a:prstGeom prst="round2DiagRect">
            <a:avLst>
              <a:gd name="adj1" fmla="val 44637"/>
              <a:gd name="adj2" fmla="val 0"/>
            </a:avLst>
          </a:prstGeom>
          <a:solidFill>
            <a:srgbClr val="818AAD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즉흥연주는 유아교육현장에서 음악 만들기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음악 창조하기 등의 용어와 혼용</a:t>
            </a:r>
          </a:p>
        </p:txBody>
      </p:sp>
      <p:sp>
        <p:nvSpPr>
          <p:cNvPr id="5" name="대각선 방향의 모서리가 둥근 사각형 4"/>
          <p:cNvSpPr/>
          <p:nvPr/>
        </p:nvSpPr>
        <p:spPr>
          <a:xfrm>
            <a:off x="465221" y="3587588"/>
            <a:ext cx="10521120" cy="1658180"/>
          </a:xfrm>
          <a:prstGeom prst="round2DiagRect">
            <a:avLst>
              <a:gd name="adj1" fmla="val 44637"/>
              <a:gd name="adj2" fmla="val 0"/>
            </a:avLst>
          </a:prstGeom>
          <a:solidFill>
            <a:srgbClr val="616C95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미리 준비된 악보나 기억에 의존하지 않고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연주자의 </a:t>
            </a:r>
            <a:r>
              <a:rPr lang="ko-KR" altLang="en-US" sz="2000" dirty="0" smtClean="0">
                <a:latin typeface="+mn-ea"/>
              </a:rPr>
              <a:t>자발적이며 </a:t>
            </a:r>
            <a:endParaRPr lang="en-US" altLang="ko-KR" sz="2000" dirty="0" smtClean="0">
              <a:latin typeface="+mn-ea"/>
            </a:endParaRPr>
          </a:p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endParaRPr lang="en-US" altLang="ko-KR" sz="2000" dirty="0" smtClean="0">
              <a:latin typeface="+mn-ea"/>
            </a:endParaRPr>
          </a:p>
          <a:p>
            <a:pPr marL="216000" indent="-216000" latinLnBrk="0"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순간적인 </a:t>
            </a:r>
            <a:r>
              <a:rPr lang="ko-KR" altLang="en-US" sz="2000" dirty="0" smtClean="0">
                <a:latin typeface="+mn-ea"/>
              </a:rPr>
              <a:t>음악적 감흥에 의해 이루어지는 연주표현 형태</a:t>
            </a:r>
          </a:p>
        </p:txBody>
      </p:sp>
    </p:spTree>
    <p:extLst>
      <p:ext uri="{BB962C8B-B14F-4D97-AF65-F5344CB8AC3E}">
        <p14:creationId xmlns:p14="http://schemas.microsoft.com/office/powerpoint/2010/main" val="39253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721895" y="2367092"/>
            <a:ext cx="10555705" cy="4370592"/>
          </a:xfrm>
        </p:spPr>
        <p:txBody>
          <a:bodyPr>
            <a:normAutofit/>
          </a:bodyPr>
          <a:lstStyle/>
          <a:p>
            <a:r>
              <a:rPr lang="ko-KR" altLang="en-US" sz="2800" dirty="0" err="1" smtClean="0"/>
              <a:t>달크로즈</a:t>
            </a:r>
            <a:r>
              <a:rPr lang="ko-KR" altLang="en-US" sz="2800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sz="2800" dirty="0" smtClean="0"/>
              <a:t>-&gt; </a:t>
            </a:r>
            <a:r>
              <a:rPr lang="ko-KR" altLang="en-US" sz="2800" dirty="0" smtClean="0"/>
              <a:t>음악을 만드는 박자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강세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길이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빠르기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음높이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음계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화음의 요소들을 창의적으로 </a:t>
            </a:r>
            <a:r>
              <a:rPr lang="ko-KR" altLang="en-US" sz="2800" dirty="0" err="1" smtClean="0"/>
              <a:t>개성있게</a:t>
            </a:r>
            <a:r>
              <a:rPr lang="ko-KR" altLang="en-US" sz="2800" dirty="0" smtClean="0"/>
              <a:t> 결합 표현하는 능력을 기르도록 함</a:t>
            </a:r>
            <a:endParaRPr lang="en-US" altLang="ko-KR" sz="2800" dirty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2800" dirty="0" err="1" smtClean="0"/>
              <a:t>코다이</a:t>
            </a:r>
            <a:r>
              <a:rPr lang="ko-KR" altLang="en-US" dirty="0" smtClean="0"/>
              <a:t> 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-&gt; </a:t>
            </a:r>
          </a:p>
          <a:p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58409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185865" y="5101391"/>
            <a:ext cx="10693262" cy="1352611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atinLnBrk="0">
              <a:lnSpc>
                <a:spcPct val="110000"/>
              </a:lnSpc>
              <a:spcAft>
                <a:spcPts val="600"/>
              </a:spcAft>
            </a:pPr>
            <a:r>
              <a:rPr lang="ko-KR" altLang="en-US" sz="2400" dirty="0" smtClean="0">
                <a:latin typeface="+mn-ea"/>
              </a:rPr>
              <a:t>유아 스스로 지은 노래에 맞추어 </a:t>
            </a:r>
            <a:r>
              <a:rPr lang="ko-KR" altLang="en-US" sz="2400" dirty="0" err="1" smtClean="0">
                <a:latin typeface="+mn-ea"/>
              </a:rPr>
              <a:t>율동하는</a:t>
            </a:r>
            <a:r>
              <a:rPr lang="ko-KR" altLang="en-US" sz="2400" dirty="0" smtClean="0">
                <a:latin typeface="+mn-ea"/>
              </a:rPr>
              <a:t> 것을 음악교육의 주요 내용으로 </a:t>
            </a:r>
            <a:r>
              <a:rPr lang="ko-KR" altLang="en-US" sz="2400" dirty="0" smtClean="0">
                <a:latin typeface="+mn-ea"/>
              </a:rPr>
              <a:t>제시</a:t>
            </a:r>
            <a:endParaRPr lang="ko-KR" altLang="en-US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94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3149" y="329760"/>
            <a:ext cx="10364451" cy="1081946"/>
          </a:xfrm>
        </p:spPr>
        <p:txBody>
          <a:bodyPr/>
          <a:lstStyle/>
          <a:p>
            <a:r>
              <a:rPr lang="ko-KR" altLang="en-US" dirty="0" smtClean="0"/>
              <a:t>즉흥연주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913149" y="1636295"/>
            <a:ext cx="10363826" cy="4491789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오르프</a:t>
            </a:r>
            <a:endParaRPr lang="en-US" altLang="ko-KR" dirty="0" smtClean="0"/>
          </a:p>
          <a:p>
            <a:r>
              <a:rPr lang="en-US" altLang="ko-KR" dirty="0" smtClean="0"/>
              <a:t>-&gt; </a:t>
            </a:r>
            <a:r>
              <a:rPr lang="ko-KR" altLang="en-US" dirty="0" smtClean="0"/>
              <a:t>리듬과 멜로디를 선택하여 서로 주고받으면서 이루어지는  즉흥연주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고든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-&gt; </a:t>
            </a:r>
            <a:r>
              <a:rPr lang="ko-KR" altLang="en-US" dirty="0" err="1" smtClean="0"/>
              <a:t>음악학습의</a:t>
            </a:r>
            <a:r>
              <a:rPr lang="ko-KR" altLang="en-US" dirty="0" smtClean="0"/>
              <a:t> 거의 마지막 단계에서 즉흥연주를 함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달크로즈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코다이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오르프는</a:t>
            </a:r>
            <a:r>
              <a:rPr lang="ko-KR" altLang="en-US" dirty="0" smtClean="0"/>
              <a:t> 유아음악교육에서 즉흥연주를 강조함 </a:t>
            </a:r>
            <a:endParaRPr lang="en-US" altLang="ko-KR" dirty="0" smtClean="0"/>
          </a:p>
          <a:p>
            <a:r>
              <a:rPr lang="ko-KR" altLang="en-US" dirty="0" smtClean="0"/>
              <a:t>즉흥연주는 음악의 마지</a:t>
            </a:r>
            <a:r>
              <a:rPr lang="ko-KR" altLang="en-US" dirty="0" smtClean="0"/>
              <a:t>막 </a:t>
            </a:r>
            <a:r>
              <a:rPr lang="ko-KR" altLang="en-US" dirty="0" smtClean="0"/>
              <a:t>단계로 모든 </a:t>
            </a:r>
            <a:r>
              <a:rPr lang="ko-KR" altLang="en-US" dirty="0" err="1" smtClean="0"/>
              <a:t>음악행위의</a:t>
            </a:r>
            <a:r>
              <a:rPr lang="ko-KR" altLang="en-US" dirty="0" smtClean="0"/>
              <a:t> 통합된 상태로서 어려운 </a:t>
            </a:r>
            <a:r>
              <a:rPr lang="ko-KR" altLang="en-US" dirty="0" err="1" smtClean="0"/>
              <a:t>작업임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848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즉흥연주의 내용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3947"/>
              </p:ext>
            </p:extLst>
          </p:nvPr>
        </p:nvGraphicFramePr>
        <p:xfrm>
          <a:off x="827584" y="1825773"/>
          <a:ext cx="10450642" cy="468732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9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7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7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노래 부르기</a:t>
                      </a:r>
                    </a:p>
                  </a:txBody>
                  <a:tcPr marL="108000" marR="108000" marT="36000" marB="3600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err="1" smtClean="0">
                          <a:latin typeface="+mn-ea"/>
                          <a:ea typeface="+mn-ea"/>
                        </a:rPr>
                        <a:t>멜로디선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그리며 노래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err="1" smtClean="0">
                          <a:latin typeface="+mn-ea"/>
                          <a:ea typeface="+mn-ea"/>
                        </a:rPr>
                        <a:t>셈여림을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창의적으로 표현하여 노래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err="1" smtClean="0">
                          <a:latin typeface="+mn-ea"/>
                          <a:ea typeface="+mn-ea"/>
                        </a:rPr>
                        <a:t>손유희하며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노래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계이름으로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부르기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악기연주</a:t>
                      </a:r>
                    </a:p>
                  </a:txBody>
                  <a:tcPr marL="108000" marR="108000" marT="36000" marB="3600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err="1" smtClean="0">
                          <a:latin typeface="+mn-ea"/>
                          <a:ea typeface="+mn-ea"/>
                        </a:rPr>
                        <a:t>리듬반주에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 맞춰 노래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화음 반주에 맞춰 노래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err="1" smtClean="0">
                          <a:latin typeface="+mn-ea"/>
                          <a:ea typeface="+mn-ea"/>
                        </a:rPr>
                        <a:t>오스티나토에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 맞춰 노래 부르기</a:t>
                      </a: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, </a:t>
                      </a:r>
                      <a:endParaRPr lang="ko-KR" altLang="en-US" sz="1800" dirty="0" smtClean="0"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입소리로 리코더 따라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err="1" smtClean="0">
                          <a:latin typeface="+mn-ea"/>
                          <a:ea typeface="+mn-ea"/>
                        </a:rPr>
                        <a:t>셈여림과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 빠르기를 달리하여 연주하기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음악 만들기</a:t>
                      </a:r>
                    </a:p>
                  </a:txBody>
                  <a:tcPr marL="108000" marR="108000" marT="36000" marB="3600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노랫말을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바꾸어 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가락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바꾸기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음악 감상</a:t>
                      </a:r>
                    </a:p>
                  </a:txBody>
                  <a:tcPr marL="108000" marR="108000" marT="36000" marB="3600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음악을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듣고 주제 부분을 악기로 연주하기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허밍으로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부르기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ko-KR" altLang="en-US" sz="1800" dirty="0" smtClean="0">
                          <a:latin typeface="+mn-ea"/>
                          <a:ea typeface="+mn-ea"/>
                        </a:rPr>
                        <a:t>신체로 </a:t>
                      </a:r>
                      <a:r>
                        <a:rPr lang="ko-KR" altLang="en-US" sz="1800" dirty="0">
                          <a:latin typeface="+mn-ea"/>
                          <a:ea typeface="+mn-ea"/>
                        </a:rPr>
                        <a:t>반응하기</a:t>
                      </a:r>
                      <a:endParaRPr lang="ko-KR" altLang="en-US" sz="18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물방울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TM04033925[[fn=물방울]]</Template>
  <TotalTime>52</TotalTime>
  <Words>217</Words>
  <Application>Microsoft Office PowerPoint</Application>
  <PresentationFormat>와이드스크린</PresentationFormat>
  <Paragraphs>49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HY태백B</vt:lpstr>
      <vt:lpstr>맑은 고딕</vt:lpstr>
      <vt:lpstr>Arial</vt:lpstr>
      <vt:lpstr>Tw Cen MT</vt:lpstr>
      <vt:lpstr>물방울</vt:lpstr>
      <vt:lpstr>유아음악교육</vt:lpstr>
      <vt:lpstr>음악과  유아</vt:lpstr>
      <vt:lpstr>유아음악교육의 목표</vt:lpstr>
      <vt:lpstr>. 즉흥연주</vt:lpstr>
      <vt:lpstr>PowerPoint 프레젠테이션</vt:lpstr>
      <vt:lpstr>즉흥연주</vt:lpstr>
      <vt:lpstr>즉흥연주의 내용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유아음악교육</dc:title>
  <dc:creator>김 성신</dc:creator>
  <cp:lastModifiedBy>김 성신</cp:lastModifiedBy>
  <cp:revision>7</cp:revision>
  <dcterms:created xsi:type="dcterms:W3CDTF">2019-06-10T14:27:27Z</dcterms:created>
  <dcterms:modified xsi:type="dcterms:W3CDTF">2019-06-13T13:23:35Z</dcterms:modified>
</cp:coreProperties>
</file>