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9" r:id="rId2"/>
    <p:sldId id="283" r:id="rId3"/>
    <p:sldId id="285" r:id="rId4"/>
    <p:sldId id="356" r:id="rId5"/>
    <p:sldId id="288" r:id="rId6"/>
    <p:sldId id="331" r:id="rId7"/>
    <p:sldId id="332" r:id="rId8"/>
    <p:sldId id="372" r:id="rId9"/>
    <p:sldId id="364" r:id="rId10"/>
    <p:sldId id="363" r:id="rId11"/>
    <p:sldId id="371" r:id="rId12"/>
    <p:sldId id="336" r:id="rId13"/>
    <p:sldId id="337" r:id="rId14"/>
    <p:sldId id="358" r:id="rId15"/>
    <p:sldId id="339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A945"/>
    <a:srgbClr val="B3C45C"/>
    <a:srgbClr val="A0BF61"/>
    <a:srgbClr val="FAB916"/>
    <a:srgbClr val="F99645"/>
    <a:srgbClr val="A5C26A"/>
    <a:srgbClr val="7F9E40"/>
    <a:srgbClr val="F9B305"/>
    <a:srgbClr val="F89606"/>
    <a:srgbClr val="FCB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9878" autoAdjust="0"/>
  </p:normalViewPr>
  <p:slideViewPr>
    <p:cSldViewPr>
      <p:cViewPr varScale="1">
        <p:scale>
          <a:sx n="115" d="100"/>
          <a:sy n="115" d="100"/>
        </p:scale>
        <p:origin x="148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528"/>
    </p:cViewPr>
  </p:sorter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FA92-D1D8-45BF-91EC-CC61EC29122F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6BA3-F368-460E-B505-BFEC8E304D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33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9064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2038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0623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690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5544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8937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03105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73764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6179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78173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20899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4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 rot="21222469">
            <a:off x="822152" y="2474404"/>
            <a:ext cx="4556684" cy="798962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TextBox 3"/>
          <p:cNvSpPr txBox="1"/>
          <p:nvPr/>
        </p:nvSpPr>
        <p:spPr>
          <a:xfrm rot="21222469">
            <a:off x="845225" y="2561200"/>
            <a:ext cx="451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3200" b="1" dirty="0" smtClean="0">
                <a:latin typeface="HY강B" pitchFamily="18" charset="-127"/>
                <a:ea typeface="HY강B" pitchFamily="18" charset="-127"/>
              </a:rPr>
              <a:t>유아 동작교육의 내용</a:t>
            </a:r>
            <a:endParaRPr lang="ko-KR" altLang="en-US" sz="32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4" name="타원형 설명선 13"/>
          <p:cNvSpPr/>
          <p:nvPr/>
        </p:nvSpPr>
        <p:spPr>
          <a:xfrm>
            <a:off x="467544" y="908720"/>
            <a:ext cx="1490464" cy="1476744"/>
          </a:xfrm>
          <a:prstGeom prst="wedgeEllipseCallout">
            <a:avLst>
              <a:gd name="adj1" fmla="val 34613"/>
              <a:gd name="adj2" fmla="val 65678"/>
            </a:avLst>
          </a:prstGeom>
          <a:solidFill>
            <a:srgbClr val="ADA36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730682" y="1313472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HY강B" pitchFamily="18" charset="-127"/>
                <a:ea typeface="HY강B" pitchFamily="18" charset="-127"/>
              </a:rPr>
              <a:t>2</a:t>
            </a:r>
            <a:r>
              <a:rPr lang="ko-KR" altLang="en-US" sz="4000" b="1" dirty="0" smtClean="0">
                <a:latin typeface="HY강B" pitchFamily="18" charset="-127"/>
                <a:ea typeface="HY강B" pitchFamily="18" charset="-127"/>
              </a:rPr>
              <a:t>부</a:t>
            </a:r>
            <a:endParaRPr lang="ko-KR" altLang="en-US" sz="40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 rot="286706">
            <a:off x="2618830" y="3424877"/>
            <a:ext cx="5926122" cy="133384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7" name="TextBox 6"/>
          <p:cNvSpPr txBox="1"/>
          <p:nvPr/>
        </p:nvSpPr>
        <p:spPr>
          <a:xfrm rot="294072">
            <a:off x="2630015" y="3745656"/>
            <a:ext cx="5842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4</a:t>
            </a:r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장</a:t>
            </a:r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동작의 기초영역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2374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99592" y="5064285"/>
            <a:ext cx="6264696" cy="1029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신체가 도달할 수 없는 주변 영역</a:t>
            </a:r>
            <a:endParaRPr lang="en-US" altLang="ko-KR" sz="22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이동하면서 집단이 함께 사용하는 공간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2339752" y="620688"/>
            <a:ext cx="6336703" cy="3956104"/>
            <a:chOff x="5746176" y="699287"/>
            <a:chExt cx="2758968" cy="1944216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5746176" y="699287"/>
              <a:ext cx="2758968" cy="1944216"/>
            </a:xfrm>
            <a:prstGeom prst="roundRect">
              <a:avLst>
                <a:gd name="adj" fmla="val 4253"/>
              </a:avLst>
            </a:prstGeom>
            <a:solidFill>
              <a:srgbClr val="F6641B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5777528" y="726583"/>
              <a:ext cx="2700321" cy="1872208"/>
            </a:xfrm>
            <a:prstGeom prst="roundRect">
              <a:avLst>
                <a:gd name="adj" fmla="val 42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547664" y="4149260"/>
            <a:ext cx="7193560" cy="569293"/>
            <a:chOff x="628083" y="3861048"/>
            <a:chExt cx="2801072" cy="569293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 flipH="1">
              <a:off x="628083" y="3861048"/>
              <a:ext cx="2801072" cy="569293"/>
            </a:xfrm>
            <a:custGeom>
              <a:avLst/>
              <a:gdLst>
                <a:gd name="T0" fmla="*/ 2781 w 2781"/>
                <a:gd name="T1" fmla="*/ 0 h 633"/>
                <a:gd name="T2" fmla="*/ 0 w 2781"/>
                <a:gd name="T3" fmla="*/ 0 h 633"/>
                <a:gd name="T4" fmla="*/ 0 w 2781"/>
                <a:gd name="T5" fmla="*/ 633 h 633"/>
                <a:gd name="T6" fmla="*/ 2781 w 2781"/>
                <a:gd name="T7" fmla="*/ 633 h 633"/>
                <a:gd name="T8" fmla="*/ 2464 w 2781"/>
                <a:gd name="T9" fmla="*/ 317 h 633"/>
                <a:gd name="T10" fmla="*/ 2781 w 2781"/>
                <a:gd name="T1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1" h="633">
                  <a:moveTo>
                    <a:pt x="2781" y="0"/>
                  </a:moveTo>
                  <a:lnTo>
                    <a:pt x="0" y="0"/>
                  </a:lnTo>
                  <a:lnTo>
                    <a:pt x="0" y="633"/>
                  </a:lnTo>
                  <a:lnTo>
                    <a:pt x="2781" y="633"/>
                  </a:lnTo>
                  <a:lnTo>
                    <a:pt x="2464" y="317"/>
                  </a:lnTo>
                  <a:lnTo>
                    <a:pt x="2781" y="0"/>
                  </a:lnTo>
                  <a:close/>
                </a:path>
              </a:pathLst>
            </a:custGeom>
            <a:solidFill>
              <a:srgbClr val="FB672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 flipH="1">
              <a:off x="1520261" y="3903439"/>
              <a:ext cx="13589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일반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공간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 / </a:t>
              </a:r>
              <a:r>
                <a:rPr lang="ko-KR" altLang="en-US" sz="2400" b="1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공유된 </a:t>
              </a:r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공간</a:t>
              </a:r>
              <a:endParaRPr lang="en-US" altLang="ko-KR" sz="2400" b="1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pic>
        <p:nvPicPr>
          <p:cNvPr id="13" name="Picture 2" descr="C:\Users\김은심\Desktop\0. 창지사 동작교육개정\2013 동작교육\색칠(2.4)1\공간인식-일반공간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11760" y="877952"/>
            <a:ext cx="6192688" cy="320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 rot="21222469">
            <a:off x="229944" y="345369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 rot="21222469">
            <a:off x="264949" y="385478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공간요소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8094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23928" y="5861884"/>
            <a:ext cx="144016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방향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31" name="직사각형 30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공간 인식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5" name="그룹 62"/>
          <p:cNvGrpSpPr/>
          <p:nvPr/>
        </p:nvGrpSpPr>
        <p:grpSpPr>
          <a:xfrm>
            <a:off x="3347864" y="3541078"/>
            <a:ext cx="2622630" cy="2317830"/>
            <a:chOff x="1655676" y="2304049"/>
            <a:chExt cx="2767214" cy="2445611"/>
          </a:xfrm>
        </p:grpSpPr>
        <p:sp>
          <p:nvSpPr>
            <p:cNvPr id="64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4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38100">
                <a:schemeClr val="accent4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직사각형 69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직사각형 70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73" name="그림 72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74" name="그림 73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75" name="그림 74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grpSp>
        <p:nvGrpSpPr>
          <p:cNvPr id="6" name="그룹 76"/>
          <p:cNvGrpSpPr/>
          <p:nvPr/>
        </p:nvGrpSpPr>
        <p:grpSpPr>
          <a:xfrm>
            <a:off x="1331640" y="2377075"/>
            <a:ext cx="2622630" cy="2317830"/>
            <a:chOff x="1655676" y="2304049"/>
            <a:chExt cx="2767214" cy="2445611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innerShdw blurRad="38100">
                <a:srgbClr val="0F9ECB">
                  <a:lumMod val="60000"/>
                  <a:lumOff val="4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>
              <a:innerShdw blurRad="38100">
                <a:srgbClr val="0F9ECB">
                  <a:lumMod val="60000"/>
                  <a:lumOff val="4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pic>
          <p:nvPicPr>
            <p:cNvPr id="87" name="그림 86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88" name="그림 87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89" name="그림 88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pic>
        <p:nvPicPr>
          <p:cNvPr id="91" name="Picture 3" descr="C:\Users\SAMSUNG\Desktop\그림1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8869" y="2521874"/>
            <a:ext cx="1325602" cy="1944217"/>
          </a:xfrm>
          <a:prstGeom prst="rect">
            <a:avLst/>
          </a:prstGeom>
          <a:noFill/>
        </p:spPr>
      </p:pic>
      <p:pic>
        <p:nvPicPr>
          <p:cNvPr id="93" name="Picture 7" descr="C:\Users\SAMSUNG\Desktop\그림3.pn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1190" y="4031258"/>
            <a:ext cx="1656184" cy="1454763"/>
          </a:xfrm>
          <a:prstGeom prst="rect">
            <a:avLst/>
          </a:prstGeom>
          <a:noFill/>
        </p:spPr>
      </p:pic>
      <p:sp>
        <p:nvSpPr>
          <p:cNvPr id="76" name="TextBox 75"/>
          <p:cNvSpPr txBox="1"/>
          <p:nvPr/>
        </p:nvSpPr>
        <p:spPr>
          <a:xfrm>
            <a:off x="3419872" y="777511"/>
            <a:ext cx="2345633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수준 혹은 높낮이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52120" y="4641435"/>
            <a:ext cx="212960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경로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grpSp>
        <p:nvGrpSpPr>
          <p:cNvPr id="7" name="그룹 33"/>
          <p:cNvGrpSpPr/>
          <p:nvPr/>
        </p:nvGrpSpPr>
        <p:grpSpPr>
          <a:xfrm>
            <a:off x="3347024" y="1198058"/>
            <a:ext cx="2622630" cy="2317830"/>
            <a:chOff x="1655676" y="2304049"/>
            <a:chExt cx="2767214" cy="2445611"/>
          </a:xfrm>
        </p:grpSpPr>
        <p:sp>
          <p:nvSpPr>
            <p:cNvPr id="95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2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6"/>
                </a:gs>
                <a:gs pos="0">
                  <a:schemeClr val="accent6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2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직사각형 101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직사각형 102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4" name="그림 103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105" name="그림 104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106" name="그림 105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grpSp>
        <p:nvGrpSpPr>
          <p:cNvPr id="8" name="그룹 47"/>
          <p:cNvGrpSpPr/>
          <p:nvPr/>
        </p:nvGrpSpPr>
        <p:grpSpPr>
          <a:xfrm>
            <a:off x="5368285" y="2373541"/>
            <a:ext cx="2622630" cy="2317830"/>
            <a:chOff x="1655676" y="2304049"/>
            <a:chExt cx="2767214" cy="2445611"/>
          </a:xfrm>
        </p:grpSpPr>
        <p:sp>
          <p:nvSpPr>
            <p:cNvPr id="108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3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38100">
                <a:schemeClr val="accent3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직사각형 113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직사각형 114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직사각형 115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17" name="그림 116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118" name="그림 117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119" name="그림 118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pic>
        <p:nvPicPr>
          <p:cNvPr id="120" name="Picture 5" descr="C:\Users\SAMSUNG\Desktop\그림2.pn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088" y="1414082"/>
            <a:ext cx="1584176" cy="1725129"/>
          </a:xfrm>
          <a:prstGeom prst="rect">
            <a:avLst/>
          </a:prstGeom>
          <a:noFill/>
        </p:spPr>
      </p:pic>
      <p:pic>
        <p:nvPicPr>
          <p:cNvPr id="121" name="Picture 7" descr="C:\Users\SAMSUNG\Desktop\그림3.pn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31990">
            <a:off x="5835167" y="2712141"/>
            <a:ext cx="1587754" cy="167412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595577" y="4654851"/>
            <a:ext cx="212960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넓이</a:t>
            </a:r>
            <a:r>
              <a:rPr lang="en-US" altLang="ko-KR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, </a:t>
            </a: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범위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공간 인식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2339752" y="699287"/>
            <a:ext cx="6336703" cy="3956104"/>
            <a:chOff x="5746176" y="699287"/>
            <a:chExt cx="2758968" cy="1944216"/>
          </a:xfrm>
        </p:grpSpPr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5746176" y="699287"/>
              <a:ext cx="2758968" cy="1944216"/>
            </a:xfrm>
            <a:prstGeom prst="roundRect">
              <a:avLst>
                <a:gd name="adj" fmla="val 4253"/>
              </a:avLst>
            </a:prstGeom>
            <a:solidFill>
              <a:srgbClr val="F6641B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777528" y="726583"/>
              <a:ext cx="2700321" cy="1872208"/>
            </a:xfrm>
            <a:prstGeom prst="roundRect">
              <a:avLst>
                <a:gd name="adj" fmla="val 42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99592" y="5454516"/>
            <a:ext cx="756084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</a:t>
            </a:r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동작이 어느 쪽으로 이동하는가를 나타내는 것</a:t>
            </a:r>
            <a:endParaRPr lang="en-US" altLang="ko-KR" sz="24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pic>
        <p:nvPicPr>
          <p:cNvPr id="25" name="Picture 7" descr="C:\Users\SAMSUNG\Desktop\그림3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1196752"/>
            <a:ext cx="3807317" cy="3312368"/>
          </a:xfrm>
          <a:prstGeom prst="rect">
            <a:avLst/>
          </a:prstGeom>
          <a:noFill/>
        </p:spPr>
      </p:pic>
      <p:grpSp>
        <p:nvGrpSpPr>
          <p:cNvPr id="38" name="그룹 37"/>
          <p:cNvGrpSpPr/>
          <p:nvPr/>
        </p:nvGrpSpPr>
        <p:grpSpPr>
          <a:xfrm flipH="1">
            <a:off x="2267744" y="3867819"/>
            <a:ext cx="1872208" cy="569293"/>
            <a:chOff x="1556947" y="3861048"/>
            <a:chExt cx="1872208" cy="569293"/>
          </a:xfrm>
        </p:grpSpPr>
        <p:sp>
          <p:nvSpPr>
            <p:cNvPr id="39" name="Freeform 17"/>
            <p:cNvSpPr>
              <a:spLocks/>
            </p:cNvSpPr>
            <p:nvPr/>
          </p:nvSpPr>
          <p:spPr bwMode="auto">
            <a:xfrm flipH="1">
              <a:off x="1556947" y="3861048"/>
              <a:ext cx="1872208" cy="569293"/>
            </a:xfrm>
            <a:custGeom>
              <a:avLst/>
              <a:gdLst>
                <a:gd name="T0" fmla="*/ 2781 w 2781"/>
                <a:gd name="T1" fmla="*/ 0 h 633"/>
                <a:gd name="T2" fmla="*/ 0 w 2781"/>
                <a:gd name="T3" fmla="*/ 0 h 633"/>
                <a:gd name="T4" fmla="*/ 0 w 2781"/>
                <a:gd name="T5" fmla="*/ 633 h 633"/>
                <a:gd name="T6" fmla="*/ 2781 w 2781"/>
                <a:gd name="T7" fmla="*/ 633 h 633"/>
                <a:gd name="T8" fmla="*/ 2464 w 2781"/>
                <a:gd name="T9" fmla="*/ 317 h 633"/>
                <a:gd name="T10" fmla="*/ 2781 w 2781"/>
                <a:gd name="T1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1" h="633">
                  <a:moveTo>
                    <a:pt x="2781" y="0"/>
                  </a:moveTo>
                  <a:lnTo>
                    <a:pt x="0" y="0"/>
                  </a:lnTo>
                  <a:lnTo>
                    <a:pt x="0" y="633"/>
                  </a:lnTo>
                  <a:lnTo>
                    <a:pt x="2781" y="633"/>
                  </a:lnTo>
                  <a:lnTo>
                    <a:pt x="2464" y="317"/>
                  </a:lnTo>
                  <a:lnTo>
                    <a:pt x="2781" y="0"/>
                  </a:lnTo>
                  <a:close/>
                </a:path>
              </a:pathLst>
            </a:custGeom>
            <a:solidFill>
              <a:srgbClr val="FB672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/>
            <p:cNvSpPr/>
            <p:nvPr/>
          </p:nvSpPr>
          <p:spPr>
            <a:xfrm flipH="1">
              <a:off x="2124880" y="3903439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방향</a:t>
              </a:r>
              <a:endParaRPr lang="en-US" altLang="ko-KR" sz="2400" b="1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공간 인식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2339752" y="699287"/>
            <a:ext cx="6336703" cy="3956104"/>
            <a:chOff x="5746176" y="699287"/>
            <a:chExt cx="2758968" cy="1944216"/>
          </a:xfrm>
        </p:grpSpPr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5746176" y="699287"/>
              <a:ext cx="2758968" cy="1944216"/>
            </a:xfrm>
            <a:prstGeom prst="roundRect">
              <a:avLst>
                <a:gd name="adj" fmla="val 4253"/>
              </a:avLst>
            </a:prstGeom>
            <a:solidFill>
              <a:srgbClr val="F6641B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777528" y="726583"/>
              <a:ext cx="2700321" cy="1872208"/>
            </a:xfrm>
            <a:prstGeom prst="roundRect">
              <a:avLst>
                <a:gd name="adj" fmla="val 42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99592" y="5454516"/>
            <a:ext cx="756084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</a:t>
            </a:r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몸이 이동하며 발생하는 길의 모양</a:t>
            </a:r>
            <a:endParaRPr lang="en-US" altLang="ko-KR" sz="24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grpSp>
        <p:nvGrpSpPr>
          <p:cNvPr id="40" name="그룹 39"/>
          <p:cNvGrpSpPr/>
          <p:nvPr/>
        </p:nvGrpSpPr>
        <p:grpSpPr>
          <a:xfrm>
            <a:off x="6876256" y="3867819"/>
            <a:ext cx="1872208" cy="569293"/>
            <a:chOff x="1556947" y="3861048"/>
            <a:chExt cx="1872208" cy="569293"/>
          </a:xfrm>
        </p:grpSpPr>
        <p:sp>
          <p:nvSpPr>
            <p:cNvPr id="41" name="Freeform 17"/>
            <p:cNvSpPr>
              <a:spLocks/>
            </p:cNvSpPr>
            <p:nvPr/>
          </p:nvSpPr>
          <p:spPr bwMode="auto">
            <a:xfrm flipH="1">
              <a:off x="1556947" y="3861048"/>
              <a:ext cx="1872208" cy="569293"/>
            </a:xfrm>
            <a:custGeom>
              <a:avLst/>
              <a:gdLst>
                <a:gd name="T0" fmla="*/ 2781 w 2781"/>
                <a:gd name="T1" fmla="*/ 0 h 633"/>
                <a:gd name="T2" fmla="*/ 0 w 2781"/>
                <a:gd name="T3" fmla="*/ 0 h 633"/>
                <a:gd name="T4" fmla="*/ 0 w 2781"/>
                <a:gd name="T5" fmla="*/ 633 h 633"/>
                <a:gd name="T6" fmla="*/ 2781 w 2781"/>
                <a:gd name="T7" fmla="*/ 633 h 633"/>
                <a:gd name="T8" fmla="*/ 2464 w 2781"/>
                <a:gd name="T9" fmla="*/ 317 h 633"/>
                <a:gd name="T10" fmla="*/ 2781 w 2781"/>
                <a:gd name="T1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1" h="633">
                  <a:moveTo>
                    <a:pt x="2781" y="0"/>
                  </a:moveTo>
                  <a:lnTo>
                    <a:pt x="0" y="0"/>
                  </a:lnTo>
                  <a:lnTo>
                    <a:pt x="0" y="633"/>
                  </a:lnTo>
                  <a:lnTo>
                    <a:pt x="2781" y="633"/>
                  </a:lnTo>
                  <a:lnTo>
                    <a:pt x="2464" y="317"/>
                  </a:lnTo>
                  <a:lnTo>
                    <a:pt x="2781" y="0"/>
                  </a:lnTo>
                  <a:close/>
                </a:path>
              </a:pathLst>
            </a:custGeom>
            <a:solidFill>
              <a:srgbClr val="FB672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 flipH="1">
              <a:off x="2124879" y="3903439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경로</a:t>
              </a:r>
              <a:endParaRPr lang="en-US" altLang="ko-KR" sz="2400" b="1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pic>
        <p:nvPicPr>
          <p:cNvPr id="43" name="Picture 7" descr="C:\Users\SAMSUNG\Desktop\그림3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31990">
            <a:off x="2921595" y="902793"/>
            <a:ext cx="3530555" cy="3722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직사각형 31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3)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노력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2053" y="1958063"/>
            <a:ext cx="212960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F3A903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공간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rgbClr val="F3A903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3888" y="819583"/>
            <a:ext cx="212960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F3A903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시간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rgbClr val="F3A903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3910" y="1989421"/>
            <a:ext cx="192845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F3A903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무게 혹은 힘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rgbClr val="F3A903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9654" y="5903205"/>
            <a:ext cx="212960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F3A903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흐름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rgbClr val="F3A903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grpSp>
        <p:nvGrpSpPr>
          <p:cNvPr id="38" name="그룹 37"/>
          <p:cNvGrpSpPr/>
          <p:nvPr/>
        </p:nvGrpSpPr>
        <p:grpSpPr>
          <a:xfrm>
            <a:off x="3291622" y="1268760"/>
            <a:ext cx="2622630" cy="2317830"/>
            <a:chOff x="1655676" y="2304049"/>
            <a:chExt cx="2767214" cy="2445611"/>
          </a:xfrm>
        </p:grpSpPr>
        <p:sp>
          <p:nvSpPr>
            <p:cNvPr id="39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3A903"/>
                </a:gs>
                <a:gs pos="100000">
                  <a:srgbClr val="E1B33F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2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FD88B"/>
                </a:gs>
                <a:gs pos="0">
                  <a:srgbClr val="FFC000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2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직사각형 46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8" name="그림 47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49" name="그림 48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50" name="그림 49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grpSp>
        <p:nvGrpSpPr>
          <p:cNvPr id="51" name="그룹 50"/>
          <p:cNvGrpSpPr/>
          <p:nvPr/>
        </p:nvGrpSpPr>
        <p:grpSpPr>
          <a:xfrm>
            <a:off x="3295819" y="3594367"/>
            <a:ext cx="2622630" cy="2317830"/>
            <a:chOff x="1655676" y="2304049"/>
            <a:chExt cx="2767214" cy="2445611"/>
          </a:xfrm>
        </p:grpSpPr>
        <p:sp>
          <p:nvSpPr>
            <p:cNvPr id="52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D47D"/>
                </a:gs>
                <a:gs pos="100000">
                  <a:srgbClr val="F3A903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3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1AB3F"/>
                </a:gs>
                <a:gs pos="100000">
                  <a:srgbClr val="FFA725"/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38100">
                <a:schemeClr val="accent3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1" name="그림 60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62" name="그림 61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63" name="그림 62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grpSp>
        <p:nvGrpSpPr>
          <p:cNvPr id="64" name="그룹 63"/>
          <p:cNvGrpSpPr/>
          <p:nvPr/>
        </p:nvGrpSpPr>
        <p:grpSpPr>
          <a:xfrm>
            <a:off x="5322810" y="2434764"/>
            <a:ext cx="2622630" cy="2317830"/>
            <a:chOff x="1655676" y="2304049"/>
            <a:chExt cx="2767214" cy="2445611"/>
          </a:xfrm>
        </p:grpSpPr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DE9B"/>
                </a:gs>
                <a:gs pos="100000">
                  <a:srgbClr val="F3A903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4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100000">
                  <a:srgbClr val="E3B049"/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38100">
                <a:schemeClr val="accent4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직사각형 70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직사각형 72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74" name="그림 73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75" name="그림 74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76" name="그림 75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grpSp>
        <p:nvGrpSpPr>
          <p:cNvPr id="77" name="그룹 76"/>
          <p:cNvGrpSpPr/>
          <p:nvPr/>
        </p:nvGrpSpPr>
        <p:grpSpPr>
          <a:xfrm>
            <a:off x="1259632" y="2436654"/>
            <a:ext cx="2622630" cy="2317830"/>
            <a:chOff x="1655676" y="2304049"/>
            <a:chExt cx="2767214" cy="2445611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100000">
                  <a:srgbClr val="E1AB3F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innerShdw blurRad="38100">
                <a:srgbClr val="0F9ECB">
                  <a:lumMod val="60000"/>
                  <a:lumOff val="4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3A903"/>
                </a:gs>
                <a:gs pos="100000">
                  <a:srgbClr val="E1AB3F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>
              <a:innerShdw blurRad="38100">
                <a:srgbClr val="0F9ECB">
                  <a:lumMod val="60000"/>
                  <a:lumOff val="4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pic>
          <p:nvPicPr>
            <p:cNvPr id="87" name="그림 86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88" name="그림 87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89" name="그림 88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pic>
        <p:nvPicPr>
          <p:cNvPr id="94" name="Picture 3" descr="C:\Users\SAMSUNG\Desktop\그림1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1584176" cy="1296144"/>
          </a:xfrm>
          <a:prstGeom prst="rect">
            <a:avLst/>
          </a:prstGeom>
          <a:noFill/>
        </p:spPr>
      </p:pic>
      <p:pic>
        <p:nvPicPr>
          <p:cNvPr id="95" name="Picture 5" descr="C:\Users\SAMSUNG\Desktop\그림2.pn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628800"/>
            <a:ext cx="1440160" cy="1662014"/>
          </a:xfrm>
          <a:prstGeom prst="rect">
            <a:avLst/>
          </a:prstGeom>
          <a:noFill/>
        </p:spPr>
      </p:pic>
      <p:pic>
        <p:nvPicPr>
          <p:cNvPr id="96" name="Picture 7" descr="C:\Users\SAMSUNG\Desktop\그림3.pn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780928"/>
            <a:ext cx="1440160" cy="1646791"/>
          </a:xfrm>
          <a:prstGeom prst="rect">
            <a:avLst/>
          </a:prstGeom>
          <a:noFill/>
        </p:spPr>
      </p:pic>
      <p:pic>
        <p:nvPicPr>
          <p:cNvPr id="97" name="Picture 7" descr="C:\Users\SAMSUNG\Desktop\그림3.pn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4005064"/>
            <a:ext cx="1440160" cy="14555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5" name="그룹 34"/>
          <p:cNvGrpSpPr/>
          <p:nvPr/>
        </p:nvGrpSpPr>
        <p:grpSpPr>
          <a:xfrm>
            <a:off x="2195736" y="764704"/>
            <a:ext cx="6408713" cy="4320480"/>
            <a:chOff x="788184" y="1769655"/>
            <a:chExt cx="2748408" cy="1944216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788184" y="1769655"/>
              <a:ext cx="2748408" cy="1944216"/>
            </a:xfrm>
            <a:prstGeom prst="roundRect">
              <a:avLst>
                <a:gd name="adj" fmla="val 4253"/>
              </a:avLst>
            </a:prstGeom>
            <a:solidFill>
              <a:srgbClr val="F3A903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3A903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815480" y="1804046"/>
              <a:ext cx="2693816" cy="1872208"/>
            </a:xfrm>
            <a:prstGeom prst="roundRect">
              <a:avLst>
                <a:gd name="adj" fmla="val 42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3A903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pic>
          <p:nvPicPr>
            <p:cNvPr id="23" name="Picture 3" descr="C:\Users\SAMSUNG\Desktop\그림1.pn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1863778"/>
              <a:ext cx="1444377" cy="1591511"/>
            </a:xfrm>
            <a:prstGeom prst="rect">
              <a:avLst/>
            </a:prstGeom>
            <a:noFill/>
          </p:spPr>
        </p:pic>
        <p:pic>
          <p:nvPicPr>
            <p:cNvPr id="34" name="Picture 3" descr="C:\Users\SAMSUNG\Desktop\그림1.pn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823" y="1996480"/>
              <a:ext cx="1224136" cy="1379468"/>
            </a:xfrm>
            <a:prstGeom prst="rect">
              <a:avLst/>
            </a:prstGeom>
            <a:noFill/>
          </p:spPr>
        </p:pic>
      </p:grpSp>
      <p:sp>
        <p:nvSpPr>
          <p:cNvPr id="32" name="직사각형 31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3)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노력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36" name="그룹 35"/>
          <p:cNvGrpSpPr/>
          <p:nvPr/>
        </p:nvGrpSpPr>
        <p:grpSpPr>
          <a:xfrm flipH="1">
            <a:off x="2092196" y="4347165"/>
            <a:ext cx="1872208" cy="569293"/>
            <a:chOff x="1556947" y="3861048"/>
            <a:chExt cx="1872208" cy="569293"/>
          </a:xfrm>
        </p:grpSpPr>
        <p:sp>
          <p:nvSpPr>
            <p:cNvPr id="37" name="Freeform 17"/>
            <p:cNvSpPr>
              <a:spLocks/>
            </p:cNvSpPr>
            <p:nvPr/>
          </p:nvSpPr>
          <p:spPr bwMode="auto">
            <a:xfrm flipH="1">
              <a:off x="1556947" y="3861048"/>
              <a:ext cx="1872208" cy="569293"/>
            </a:xfrm>
            <a:custGeom>
              <a:avLst/>
              <a:gdLst>
                <a:gd name="T0" fmla="*/ 2781 w 2781"/>
                <a:gd name="T1" fmla="*/ 0 h 633"/>
                <a:gd name="T2" fmla="*/ 0 w 2781"/>
                <a:gd name="T3" fmla="*/ 0 h 633"/>
                <a:gd name="T4" fmla="*/ 0 w 2781"/>
                <a:gd name="T5" fmla="*/ 633 h 633"/>
                <a:gd name="T6" fmla="*/ 2781 w 2781"/>
                <a:gd name="T7" fmla="*/ 633 h 633"/>
                <a:gd name="T8" fmla="*/ 2464 w 2781"/>
                <a:gd name="T9" fmla="*/ 317 h 633"/>
                <a:gd name="T10" fmla="*/ 2781 w 2781"/>
                <a:gd name="T1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1" h="633">
                  <a:moveTo>
                    <a:pt x="2781" y="0"/>
                  </a:moveTo>
                  <a:lnTo>
                    <a:pt x="0" y="0"/>
                  </a:lnTo>
                  <a:lnTo>
                    <a:pt x="0" y="633"/>
                  </a:lnTo>
                  <a:lnTo>
                    <a:pt x="2781" y="633"/>
                  </a:lnTo>
                  <a:lnTo>
                    <a:pt x="2464" y="317"/>
                  </a:lnTo>
                  <a:lnTo>
                    <a:pt x="2781" y="0"/>
                  </a:lnTo>
                  <a:close/>
                </a:path>
              </a:pathLst>
            </a:custGeom>
            <a:solidFill>
              <a:srgbClr val="F3A90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 flipH="1">
              <a:off x="2124878" y="3903439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공간</a:t>
              </a:r>
              <a:endParaRPr lang="en-US" altLang="ko-KR" sz="2400" b="1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899592" y="5374957"/>
            <a:ext cx="75608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</a:t>
            </a:r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움직임이 이루어지도록 시각적으로 마련된 장소</a:t>
            </a:r>
            <a:endParaRPr lang="en-US" altLang="ko-KR" sz="24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>
              <a:buFont typeface="HY강B" pitchFamily="18" charset="-127"/>
              <a:buChar char="*"/>
            </a:pPr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</a:t>
            </a:r>
            <a:r>
              <a:rPr lang="en-US" altLang="ko-KR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‘</a:t>
            </a:r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똑바르게</a:t>
            </a:r>
            <a:r>
              <a:rPr lang="en-US" altLang="ko-KR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’/ ‘</a:t>
            </a:r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빙 에둘러서</a:t>
            </a:r>
            <a:r>
              <a:rPr lang="en-US" altLang="ko-KR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 rot="21222469">
            <a:off x="223673" y="256060"/>
            <a:ext cx="3558530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 rot="21222469">
            <a:off x="463654" y="289713"/>
            <a:ext cx="3098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유아 동작교육의 내용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41" name="그룹 40"/>
          <p:cNvGrpSpPr/>
          <p:nvPr/>
        </p:nvGrpSpPr>
        <p:grpSpPr>
          <a:xfrm>
            <a:off x="1182505" y="4487439"/>
            <a:ext cx="1293944" cy="1224136"/>
            <a:chOff x="1038489" y="4595830"/>
            <a:chExt cx="1293944" cy="1224136"/>
          </a:xfrm>
        </p:grpSpPr>
        <p:sp>
          <p:nvSpPr>
            <p:cNvPr id="45" name="모서리가 둥근 직사각형 44"/>
            <p:cNvSpPr/>
            <p:nvPr/>
          </p:nvSpPr>
          <p:spPr>
            <a:xfrm>
              <a:off x="1043608" y="4595830"/>
              <a:ext cx="1224136" cy="1224136"/>
            </a:xfrm>
            <a:prstGeom prst="roundRect">
              <a:avLst/>
            </a:prstGeom>
            <a:solidFill>
              <a:srgbClr val="F99645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00" b="1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038489" y="5013176"/>
              <a:ext cx="129394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2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구</a:t>
              </a:r>
              <a:r>
                <a:rPr lang="ko-KR" altLang="en-US" sz="2200" b="1" dirty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성</a:t>
              </a:r>
              <a:r>
                <a:rPr lang="ko-KR" altLang="en-US" sz="22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요소</a:t>
              </a:r>
              <a:endParaRPr lang="ko-KR" altLang="en-US" sz="22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6948264" y="4487439"/>
            <a:ext cx="1371590" cy="1224136"/>
            <a:chOff x="6660232" y="4595830"/>
            <a:chExt cx="1371590" cy="1224136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6732240" y="4595830"/>
              <a:ext cx="1224136" cy="1224136"/>
            </a:xfrm>
            <a:prstGeom prst="roundRect">
              <a:avLst/>
            </a:prstGeom>
            <a:solidFill>
              <a:srgbClr val="88A945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00" b="1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6660232" y="4815779"/>
              <a:ext cx="137159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2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latin typeface="HY강B" pitchFamily="18" charset="-127"/>
                  <a:ea typeface="HY강B" pitchFamily="18" charset="-127"/>
                </a:rPr>
                <a:t>창의적</a:t>
              </a:r>
              <a:endParaRPr lang="en-US" altLang="ko-KR" sz="22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endParaRPr>
            </a:p>
            <a:p>
              <a:pPr algn="ctr"/>
              <a:r>
                <a:rPr lang="ko-KR" altLang="en-US" sz="22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latin typeface="HY강B" pitchFamily="18" charset="-127"/>
                  <a:ea typeface="HY강B" pitchFamily="18" charset="-127"/>
                </a:rPr>
                <a:t>동작표현</a:t>
              </a:r>
              <a:endParaRPr lang="ko-KR" altLang="en-US" sz="22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sp>
        <p:nvSpPr>
          <p:cNvPr id="50" name="모서리가 둥근 직사각형 49"/>
          <p:cNvSpPr/>
          <p:nvPr/>
        </p:nvSpPr>
        <p:spPr>
          <a:xfrm>
            <a:off x="1747229" y="3122536"/>
            <a:ext cx="1833118" cy="1224136"/>
          </a:xfrm>
          <a:prstGeom prst="roundRect">
            <a:avLst/>
          </a:prstGeom>
          <a:solidFill>
            <a:srgbClr val="FAB91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1632624" y="3517469"/>
            <a:ext cx="2075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rPr>
              <a:t>기초영역</a:t>
            </a:r>
            <a:endParaRPr lang="ko-KR" altLang="en-US" sz="2800" b="1" dirty="0">
              <a:ln w="18415" cmpd="sng">
                <a:noFill/>
                <a:prstDash val="solid"/>
              </a:ln>
              <a:solidFill>
                <a:srgbClr val="FFFFFF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5827668" y="3122536"/>
            <a:ext cx="1944216" cy="1224136"/>
          </a:xfrm>
          <a:prstGeom prst="roundRect">
            <a:avLst/>
          </a:prstGeom>
          <a:solidFill>
            <a:srgbClr val="B3C45C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821854" y="3270859"/>
            <a:ext cx="19500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rPr>
              <a:t>창의적</a:t>
            </a:r>
            <a:endParaRPr lang="en-US" altLang="ko-KR" sz="2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ko-KR" altLang="en-US" sz="2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rPr>
              <a:t>신체표현</a:t>
            </a:r>
            <a:endParaRPr lang="ko-KR" altLang="en-US" sz="2800" b="1" dirty="0">
              <a:ln w="18415" cmpd="sng">
                <a:noFill/>
                <a:prstDash val="solid"/>
              </a:ln>
              <a:solidFill>
                <a:srgbClr val="FFFFFF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3279902" y="1772816"/>
            <a:ext cx="2948282" cy="1224136"/>
          </a:xfrm>
          <a:prstGeom prst="roundRect">
            <a:avLst/>
          </a:prstGeom>
          <a:solidFill>
            <a:srgbClr val="41A7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065340" y="2060848"/>
            <a:ext cx="34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rPr>
              <a:t>동작교육내용</a:t>
            </a:r>
            <a:endParaRPr lang="ko-KR" altLang="en-US" sz="3200" b="1" dirty="0">
              <a:ln w="18415" cmpd="sng">
                <a:noFill/>
                <a:prstDash val="solid"/>
              </a:ln>
              <a:solidFill>
                <a:srgbClr val="FFFFFF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9" name="자유형 58"/>
          <p:cNvSpPr/>
          <p:nvPr/>
        </p:nvSpPr>
        <p:spPr>
          <a:xfrm flipH="1">
            <a:off x="2554560" y="4728816"/>
            <a:ext cx="65476" cy="792088"/>
          </a:xfrm>
          <a:custGeom>
            <a:avLst/>
            <a:gdLst>
              <a:gd name="connsiteX0" fmla="*/ 0 w 0"/>
              <a:gd name="connsiteY0" fmla="*/ 0 h 1212979"/>
              <a:gd name="connsiteX1" fmla="*/ 0 w 0"/>
              <a:gd name="connsiteY1" fmla="*/ 1212979 h 12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212979">
                <a:moveTo>
                  <a:pt x="0" y="0"/>
                </a:moveTo>
                <a:lnTo>
                  <a:pt x="0" y="1212979"/>
                </a:lnTo>
              </a:path>
            </a:pathLst>
          </a:custGeom>
          <a:ln>
            <a:solidFill>
              <a:srgbClr val="DAA6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1" name="자유형 60"/>
          <p:cNvSpPr/>
          <p:nvPr/>
        </p:nvSpPr>
        <p:spPr>
          <a:xfrm flipH="1">
            <a:off x="6740022" y="4728816"/>
            <a:ext cx="65476" cy="792088"/>
          </a:xfrm>
          <a:custGeom>
            <a:avLst/>
            <a:gdLst>
              <a:gd name="connsiteX0" fmla="*/ 0 w 0"/>
              <a:gd name="connsiteY0" fmla="*/ 0 h 1212979"/>
              <a:gd name="connsiteX1" fmla="*/ 0 w 0"/>
              <a:gd name="connsiteY1" fmla="*/ 1212979 h 12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212979">
                <a:moveTo>
                  <a:pt x="0" y="0"/>
                </a:moveTo>
                <a:lnTo>
                  <a:pt x="0" y="1212979"/>
                </a:lnTo>
              </a:path>
            </a:pathLst>
          </a:custGeom>
          <a:ln>
            <a:solidFill>
              <a:srgbClr val="88A945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2" name="자유형 61"/>
          <p:cNvSpPr/>
          <p:nvPr/>
        </p:nvSpPr>
        <p:spPr>
          <a:xfrm flipH="1">
            <a:off x="2555776" y="2447204"/>
            <a:ext cx="561975" cy="600075"/>
          </a:xfrm>
          <a:custGeom>
            <a:avLst/>
            <a:gdLst>
              <a:gd name="connsiteX0" fmla="*/ 0 w 561975"/>
              <a:gd name="connsiteY0" fmla="*/ 0 h 600075"/>
              <a:gd name="connsiteX1" fmla="*/ 561975 w 561975"/>
              <a:gd name="connsiteY1" fmla="*/ 0 h 600075"/>
              <a:gd name="connsiteX2" fmla="*/ 561975 w 561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975" h="600075">
                <a:moveTo>
                  <a:pt x="0" y="0"/>
                </a:moveTo>
                <a:lnTo>
                  <a:pt x="561975" y="0"/>
                </a:lnTo>
                <a:lnTo>
                  <a:pt x="561975" y="600075"/>
                </a:lnTo>
              </a:path>
            </a:pathLst>
          </a:custGeom>
          <a:ln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3" name="자유형 62"/>
          <p:cNvSpPr/>
          <p:nvPr/>
        </p:nvSpPr>
        <p:spPr>
          <a:xfrm>
            <a:off x="6386289" y="2447204"/>
            <a:ext cx="561975" cy="600075"/>
          </a:xfrm>
          <a:custGeom>
            <a:avLst/>
            <a:gdLst>
              <a:gd name="connsiteX0" fmla="*/ 0 w 561975"/>
              <a:gd name="connsiteY0" fmla="*/ 0 h 600075"/>
              <a:gd name="connsiteX1" fmla="*/ 561975 w 561975"/>
              <a:gd name="connsiteY1" fmla="*/ 0 h 600075"/>
              <a:gd name="connsiteX2" fmla="*/ 561975 w 561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975" h="600075">
                <a:moveTo>
                  <a:pt x="0" y="0"/>
                </a:moveTo>
                <a:lnTo>
                  <a:pt x="561975" y="0"/>
                </a:lnTo>
                <a:lnTo>
                  <a:pt x="561975" y="600075"/>
                </a:lnTo>
              </a:path>
            </a:pathLst>
          </a:custGeom>
          <a:ln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64" name="그룹 63"/>
          <p:cNvGrpSpPr/>
          <p:nvPr/>
        </p:nvGrpSpPr>
        <p:grpSpPr>
          <a:xfrm>
            <a:off x="2865191" y="4496487"/>
            <a:ext cx="1342351" cy="1224136"/>
            <a:chOff x="2590907" y="4604878"/>
            <a:chExt cx="1342351" cy="1224136"/>
          </a:xfrm>
        </p:grpSpPr>
        <p:sp>
          <p:nvSpPr>
            <p:cNvPr id="65" name="모서리가 둥근 직사각형 64"/>
            <p:cNvSpPr/>
            <p:nvPr/>
          </p:nvSpPr>
          <p:spPr>
            <a:xfrm>
              <a:off x="2590907" y="4604878"/>
              <a:ext cx="1224136" cy="1224136"/>
            </a:xfrm>
            <a:prstGeom prst="roundRect">
              <a:avLst/>
            </a:prstGeom>
            <a:solidFill>
              <a:srgbClr val="F99645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00" b="1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2639314" y="5013176"/>
              <a:ext cx="129394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22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latin typeface="HY강B" pitchFamily="18" charset="-127"/>
                  <a:ea typeface="HY강B" pitchFamily="18" charset="-127"/>
                </a:rPr>
                <a:t>기본동작</a:t>
              </a:r>
              <a:endParaRPr lang="ko-KR" altLang="en-US" sz="22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5379753" y="4509120"/>
            <a:ext cx="1224136" cy="1224136"/>
            <a:chOff x="5170474" y="4617511"/>
            <a:chExt cx="1224136" cy="1224136"/>
          </a:xfrm>
        </p:grpSpPr>
        <p:sp>
          <p:nvSpPr>
            <p:cNvPr id="68" name="모서리가 둥근 직사각형 67"/>
            <p:cNvSpPr/>
            <p:nvPr/>
          </p:nvSpPr>
          <p:spPr>
            <a:xfrm>
              <a:off x="5170474" y="4617511"/>
              <a:ext cx="1224136" cy="1224136"/>
            </a:xfrm>
            <a:prstGeom prst="roundRect">
              <a:avLst/>
            </a:prstGeom>
            <a:solidFill>
              <a:srgbClr val="88A945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00" b="1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5281104" y="4869479"/>
              <a:ext cx="101662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2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latin typeface="HY강B" pitchFamily="18" charset="-127"/>
                  <a:ea typeface="HY강B" pitchFamily="18" charset="-127"/>
                </a:rPr>
                <a:t>모방적</a:t>
              </a:r>
              <a:endParaRPr lang="en-US" altLang="ko-KR" sz="22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endParaRPr>
            </a:p>
            <a:p>
              <a:pPr algn="ctr"/>
              <a:r>
                <a:rPr lang="ko-KR" altLang="en-US" sz="2200" b="1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latin typeface="HY강B" pitchFamily="18" charset="-127"/>
                  <a:ea typeface="HY강B" pitchFamily="18" charset="-127"/>
                </a:rPr>
                <a:t>동작</a:t>
              </a:r>
              <a:endParaRPr lang="ko-KR" altLang="en-US" sz="22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 rot="21222469">
            <a:off x="223673" y="256060"/>
            <a:ext cx="3558530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21222469">
            <a:off x="623953" y="289713"/>
            <a:ext cx="2778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동작의 구</a:t>
            </a:r>
            <a:r>
              <a:rPr lang="ko-KR" altLang="en-US" sz="2400" b="1" dirty="0">
                <a:latin typeface="HY강B" pitchFamily="18" charset="-127"/>
                <a:ea typeface="HY강B" pitchFamily="18" charset="-127"/>
              </a:rPr>
              <a:t>성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 요소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눈물 방울 6"/>
          <p:cNvSpPr/>
          <p:nvPr/>
        </p:nvSpPr>
        <p:spPr>
          <a:xfrm>
            <a:off x="2616136" y="3790854"/>
            <a:ext cx="2075170" cy="2075170"/>
          </a:xfrm>
          <a:prstGeom prst="teardrop">
            <a:avLst/>
          </a:prstGeom>
          <a:solidFill>
            <a:srgbClr val="F3A903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" name="눈물 방울 8"/>
          <p:cNvSpPr/>
          <p:nvPr/>
        </p:nvSpPr>
        <p:spPr>
          <a:xfrm flipH="1">
            <a:off x="4772656" y="3790854"/>
            <a:ext cx="2075170" cy="2075170"/>
          </a:xfrm>
          <a:prstGeom prst="teardrop">
            <a:avLst/>
          </a:prstGeom>
          <a:solidFill>
            <a:srgbClr val="A1BC1A"/>
          </a:solidFill>
          <a:ln w="9525">
            <a:noFill/>
          </a:ln>
          <a:effectLst>
            <a:outerShdw blurRad="88900" dist="38100" dir="5400000" algn="t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flipV="1">
            <a:off x="2616136" y="1630614"/>
            <a:ext cx="2075170" cy="207517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눈물 방울 11"/>
          <p:cNvSpPr/>
          <p:nvPr/>
        </p:nvSpPr>
        <p:spPr>
          <a:xfrm flipH="1" flipV="1">
            <a:off x="4778055" y="1636013"/>
            <a:ext cx="2075170" cy="2075170"/>
          </a:xfrm>
          <a:prstGeom prst="teardrop">
            <a:avLst/>
          </a:prstGeom>
          <a:solidFill>
            <a:srgbClr val="F6641B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67570" y="4300560"/>
            <a:ext cx="1896918" cy="1360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A1BC1A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신체 부분</a:t>
            </a:r>
            <a:endParaRPr lang="en-US" altLang="ko-KR" sz="2000" b="1" spc="-150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A1BC1A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r>
              <a:rPr lang="ko-KR" altLang="en-US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A1BC1A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파트너나 그룹</a:t>
            </a:r>
            <a:endParaRPr lang="en-US" altLang="ko-KR" sz="2000" b="1" spc="-150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A1BC1A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r>
              <a:rPr lang="ko-KR" altLang="en-US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A1BC1A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물체</a:t>
            </a:r>
            <a:endParaRPr lang="en-US" altLang="ko-KR" sz="2000" b="1" spc="-150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A1BC1A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r>
              <a:rPr lang="en-US" altLang="ko-KR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A1BC1A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(</a:t>
            </a:r>
            <a:r>
              <a:rPr lang="ko-KR" altLang="en-US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A1BC1A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기구</a:t>
            </a:r>
            <a:r>
              <a:rPr lang="en-US" altLang="ko-KR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A1BC1A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, </a:t>
            </a:r>
            <a:r>
              <a:rPr lang="ko-KR" altLang="en-US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A1BC1A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교수 자료</a:t>
            </a:r>
            <a:r>
              <a:rPr lang="en-US" altLang="ko-KR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A1BC1A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)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6866431" y="2434379"/>
            <a:ext cx="385055" cy="3082853"/>
            <a:chOff x="6461660" y="2477612"/>
            <a:chExt cx="339676" cy="2719535"/>
          </a:xfrm>
        </p:grpSpPr>
        <p:sp>
          <p:nvSpPr>
            <p:cNvPr id="28" name="TextBox 27"/>
            <p:cNvSpPr txBox="1"/>
            <p:nvPr/>
          </p:nvSpPr>
          <p:spPr>
            <a:xfrm>
              <a:off x="6461660" y="2477612"/>
              <a:ext cx="339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>
                  <a:solidFill>
                    <a:srgbClr val="F6641B"/>
                  </a:solidFill>
                  <a:latin typeface="HY강B" pitchFamily="18" charset="-127"/>
                  <a:ea typeface="HY강B" pitchFamily="18" charset="-127"/>
                </a:rPr>
                <a:t>]</a:t>
              </a:r>
              <a:endParaRPr lang="ko-KR" altLang="en-US" sz="4800" dirty="0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61660" y="4366150"/>
              <a:ext cx="339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>
                  <a:solidFill>
                    <a:srgbClr val="A1BC1A"/>
                  </a:solidFill>
                  <a:latin typeface="HY강B" pitchFamily="18" charset="-127"/>
                  <a:ea typeface="HY강B" pitchFamily="18" charset="-127"/>
                </a:rPr>
                <a:t>]</a:t>
              </a:r>
              <a:endParaRPr lang="ko-KR" altLang="en-US" sz="4800" dirty="0">
                <a:solidFill>
                  <a:srgbClr val="A1BC1A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201273" y="2420888"/>
            <a:ext cx="385055" cy="3038720"/>
            <a:chOff x="2279715" y="2570922"/>
            <a:chExt cx="339676" cy="2680602"/>
          </a:xfrm>
        </p:grpSpPr>
        <p:sp>
          <p:nvSpPr>
            <p:cNvPr id="32" name="TextBox 31"/>
            <p:cNvSpPr txBox="1"/>
            <p:nvPr/>
          </p:nvSpPr>
          <p:spPr>
            <a:xfrm flipV="1">
              <a:off x="2279715" y="2570922"/>
              <a:ext cx="339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>
                  <a:solidFill>
                    <a:schemeClr val="accent5"/>
                  </a:solidFill>
                  <a:latin typeface="HY강B" pitchFamily="18" charset="-127"/>
                  <a:ea typeface="HY강B" pitchFamily="18" charset="-127"/>
                </a:rPr>
                <a:t>]</a:t>
              </a:r>
              <a:endParaRPr lang="ko-KR" altLang="en-US" sz="4800" dirty="0">
                <a:solidFill>
                  <a:schemeClr val="accent5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flipV="1">
              <a:off x="2279715" y="4420527"/>
              <a:ext cx="3396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>
                  <a:solidFill>
                    <a:srgbClr val="F3A903"/>
                  </a:solidFill>
                  <a:latin typeface="HY강B" pitchFamily="18" charset="-127"/>
                  <a:ea typeface="HY강B" pitchFamily="18" charset="-127"/>
                </a:rPr>
                <a:t>]</a:t>
              </a:r>
              <a:endParaRPr lang="ko-KR" altLang="en-US" sz="4800" dirty="0">
                <a:solidFill>
                  <a:srgbClr val="F3A903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-61222" y="2323917"/>
            <a:ext cx="250447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ko-KR" altLang="en-US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5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전신의 움직임</a:t>
            </a:r>
            <a:endParaRPr lang="en-US" altLang="ko-KR" sz="2000" b="1" spc="-150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5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algn="r"/>
            <a:r>
              <a:rPr lang="ko-KR" altLang="en-US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5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신체 부분의 움직임</a:t>
            </a:r>
            <a:endParaRPr lang="en-US" altLang="ko-KR" sz="2000" b="1" spc="-150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5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algn="r"/>
            <a:r>
              <a:rPr lang="ko-KR" altLang="en-US" sz="2000" b="1" spc="-150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5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신체 모양</a:t>
            </a:r>
            <a:endParaRPr lang="en-US" altLang="ko-KR" sz="2000" b="1" spc="-150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5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9512" y="4243991"/>
            <a:ext cx="219172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DAA600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시간</a:t>
            </a:r>
            <a:endParaRPr lang="en-US" altLang="ko-KR" sz="2000" b="1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DAA600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algn="r"/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DAA600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공간</a:t>
            </a:r>
            <a:endParaRPr lang="en-US" altLang="ko-KR" sz="2000" b="1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DAA600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algn="r"/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DAA600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힘</a:t>
            </a:r>
            <a:endParaRPr lang="en-US" altLang="ko-KR" sz="2000" b="1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rgbClr val="DAA600"/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algn="r"/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rgbClr val="DAA600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흐름</a:t>
            </a:r>
            <a:endParaRPr lang="en-US" altLang="ko-KR" sz="20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36" name="눈물 방울 35"/>
          <p:cNvSpPr/>
          <p:nvPr/>
        </p:nvSpPr>
        <p:spPr>
          <a:xfrm>
            <a:off x="4776618" y="1634199"/>
            <a:ext cx="2075170" cy="2075170"/>
          </a:xfrm>
          <a:prstGeom prst="teardrop">
            <a:avLst/>
          </a:prstGeom>
          <a:gradFill flip="none" rotWithShape="1">
            <a:gsLst>
              <a:gs pos="0">
                <a:schemeClr val="bg1">
                  <a:alpha val="44000"/>
                </a:schemeClr>
              </a:gs>
              <a:gs pos="67000">
                <a:schemeClr val="bg1">
                  <a:alpha val="0"/>
                </a:schemeClr>
              </a:gs>
            </a:gsLst>
            <a:lin ang="270000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7" name="눈물 방울 36"/>
          <p:cNvSpPr/>
          <p:nvPr/>
        </p:nvSpPr>
        <p:spPr>
          <a:xfrm flipH="1">
            <a:off x="2594670" y="1628800"/>
            <a:ext cx="2075170" cy="2075170"/>
          </a:xfrm>
          <a:prstGeom prst="teardrop">
            <a:avLst/>
          </a:prstGeom>
          <a:gradFill flip="none" rotWithShape="1">
            <a:gsLst>
              <a:gs pos="0">
                <a:schemeClr val="bg1">
                  <a:alpha val="44000"/>
                </a:schemeClr>
              </a:gs>
              <a:gs pos="67000">
                <a:schemeClr val="bg1">
                  <a:alpha val="0"/>
                </a:schemeClr>
              </a:gs>
            </a:gsLst>
            <a:lin ang="270000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8" name="눈물 방울 37"/>
          <p:cNvSpPr/>
          <p:nvPr/>
        </p:nvSpPr>
        <p:spPr>
          <a:xfrm flipV="1">
            <a:off x="4771219" y="3789040"/>
            <a:ext cx="2075170" cy="2075170"/>
          </a:xfrm>
          <a:prstGeom prst="teardrop">
            <a:avLst/>
          </a:prstGeom>
          <a:gradFill flip="none" rotWithShape="1">
            <a:gsLst>
              <a:gs pos="0">
                <a:schemeClr val="bg1">
                  <a:alpha val="44000"/>
                </a:schemeClr>
              </a:gs>
              <a:gs pos="67000">
                <a:schemeClr val="bg1">
                  <a:alpha val="0"/>
                </a:schemeClr>
              </a:gs>
            </a:gsLst>
            <a:lin ang="270000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9" name="눈물 방울 38"/>
          <p:cNvSpPr/>
          <p:nvPr/>
        </p:nvSpPr>
        <p:spPr>
          <a:xfrm flipH="1" flipV="1">
            <a:off x="2614698" y="3789040"/>
            <a:ext cx="2075170" cy="2075170"/>
          </a:xfrm>
          <a:prstGeom prst="teardrop">
            <a:avLst/>
          </a:prstGeom>
          <a:gradFill flip="none" rotWithShape="1">
            <a:gsLst>
              <a:gs pos="0">
                <a:schemeClr val="bg1">
                  <a:alpha val="44000"/>
                </a:schemeClr>
              </a:gs>
              <a:gs pos="67000">
                <a:schemeClr val="bg1">
                  <a:alpha val="0"/>
                </a:schemeClr>
              </a:gs>
            </a:gsLst>
            <a:lin ang="270000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2771800" y="2136062"/>
            <a:ext cx="1701224" cy="800372"/>
            <a:chOff x="2796645" y="2607301"/>
            <a:chExt cx="1500732" cy="706047"/>
          </a:xfrm>
        </p:grpSpPr>
        <p:sp>
          <p:nvSpPr>
            <p:cNvPr id="15" name="TextBox 14"/>
            <p:cNvSpPr txBox="1"/>
            <p:nvPr/>
          </p:nvSpPr>
          <p:spPr>
            <a:xfrm>
              <a:off x="2796645" y="2607301"/>
              <a:ext cx="15007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신체 인식</a:t>
              </a:r>
              <a:endParaRPr lang="ko-KR" altLang="en-US" sz="2400" b="1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12095" y="2987543"/>
              <a:ext cx="1099029" cy="3258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( </a:t>
              </a:r>
              <a:r>
                <a:rPr lang="ko-KR" altLang="en-US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무엇을</a:t>
              </a:r>
              <a:r>
                <a:rPr lang="en-US" altLang="ko-KR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? )</a:t>
              </a:r>
              <a:endParaRPr lang="en-US" altLang="ko-KR" b="1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083380" y="1800940"/>
            <a:ext cx="1665084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개인 공간</a:t>
            </a:r>
            <a:endParaRPr lang="en-US" altLang="ko-KR" sz="2000" b="1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일반 공간</a:t>
            </a:r>
            <a:endParaRPr lang="en-US" altLang="ko-KR" sz="2000" b="1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수준</a:t>
            </a:r>
            <a:endParaRPr lang="en-US" altLang="ko-KR" sz="2000" b="1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경로</a:t>
            </a:r>
            <a:endParaRPr lang="en-US" altLang="ko-KR" sz="2000" b="1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방향</a:t>
            </a:r>
            <a:endParaRPr lang="en-US" altLang="ko-KR" sz="2000" b="1" dirty="0" smtClean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r>
              <a:rPr lang="ko-KR" altLang="en-US" sz="2000" b="1" dirty="0" smtClean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범위</a:t>
            </a:r>
            <a:endParaRPr lang="en-US" altLang="ko-KR" sz="2000" b="1" dirty="0">
              <a:ln>
                <a:solidFill>
                  <a:schemeClr val="bg1">
                    <a:lumMod val="75000"/>
                    <a:alpha val="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5031016" y="2136062"/>
            <a:ext cx="1701224" cy="800372"/>
            <a:chOff x="2855877" y="2607301"/>
            <a:chExt cx="1500732" cy="706047"/>
          </a:xfrm>
        </p:grpSpPr>
        <p:sp>
          <p:nvSpPr>
            <p:cNvPr id="18" name="TextBox 17"/>
            <p:cNvSpPr txBox="1"/>
            <p:nvPr/>
          </p:nvSpPr>
          <p:spPr>
            <a:xfrm>
              <a:off x="2855877" y="2607301"/>
              <a:ext cx="15007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공간 인식</a:t>
              </a:r>
              <a:endParaRPr lang="ko-KR" altLang="en-US" sz="2400" b="1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12095" y="2987543"/>
              <a:ext cx="1099029" cy="3258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( </a:t>
              </a:r>
              <a:r>
                <a:rPr lang="ko-KR" altLang="en-US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어디로</a:t>
              </a:r>
              <a:r>
                <a:rPr lang="en-US" altLang="ko-KR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? )</a:t>
              </a:r>
              <a:endParaRPr lang="en-US" altLang="ko-KR" b="1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4752513" y="4653133"/>
            <a:ext cx="2088231" cy="800376"/>
            <a:chOff x="2610041" y="2607301"/>
            <a:chExt cx="1842130" cy="706051"/>
          </a:xfrm>
        </p:grpSpPr>
        <p:sp>
          <p:nvSpPr>
            <p:cNvPr id="24" name="TextBox 23"/>
            <p:cNvSpPr txBox="1"/>
            <p:nvPr/>
          </p:nvSpPr>
          <p:spPr>
            <a:xfrm>
              <a:off x="3153434" y="2607301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관계</a:t>
              </a:r>
              <a:endParaRPr lang="ko-KR" altLang="en-US" sz="2400" b="1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10041" y="2987546"/>
              <a:ext cx="1842130" cy="325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spc="-15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( </a:t>
              </a:r>
              <a:r>
                <a:rPr lang="ko-KR" altLang="en-US" b="1" spc="-15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누가 혹은 무엇과</a:t>
              </a:r>
              <a:r>
                <a:rPr lang="en-US" altLang="ko-KR" b="1" spc="-150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? )</a:t>
              </a:r>
              <a:endParaRPr lang="en-US" altLang="ko-KR" b="1" spc="-150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3028682" y="4653137"/>
            <a:ext cx="1225015" cy="800375"/>
            <a:chOff x="3021285" y="2607301"/>
            <a:chExt cx="1080645" cy="706049"/>
          </a:xfrm>
        </p:grpSpPr>
        <p:sp>
          <p:nvSpPr>
            <p:cNvPr id="21" name="TextBox 20"/>
            <p:cNvSpPr txBox="1"/>
            <p:nvPr/>
          </p:nvSpPr>
          <p:spPr>
            <a:xfrm>
              <a:off x="3145249" y="2607301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노력</a:t>
              </a:r>
              <a:endParaRPr lang="ko-KR" altLang="en-US" sz="2000" b="1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21285" y="2987544"/>
              <a:ext cx="1080645" cy="325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( </a:t>
              </a:r>
              <a:r>
                <a:rPr lang="ko-KR" altLang="en-US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어떻게</a:t>
              </a:r>
              <a:r>
                <a:rPr lang="en-US" altLang="ko-KR" b="1" dirty="0" smtClean="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? )</a:t>
              </a:r>
              <a:endParaRPr lang="en-US" altLang="ko-KR" b="1" dirty="0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sp>
        <p:nvSpPr>
          <p:cNvPr id="40" name="타원 39"/>
          <p:cNvSpPr/>
          <p:nvPr/>
        </p:nvSpPr>
        <p:spPr>
          <a:xfrm>
            <a:off x="3667428" y="2699976"/>
            <a:ext cx="2128708" cy="2097176"/>
          </a:xfrm>
          <a:prstGeom prst="ellipse">
            <a:avLst/>
          </a:prstGeom>
          <a:solidFill>
            <a:schemeClr val="bg1"/>
          </a:solidFill>
          <a:ln w="25400" cap="sq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6581" y="2901194"/>
            <a:ext cx="17121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23928" y="1598023"/>
            <a:ext cx="212960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전신의 움직임</a:t>
            </a:r>
            <a:endParaRPr lang="en-US" altLang="ko-KR" sz="24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5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0528" y="3430161"/>
            <a:ext cx="287396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신체 부분의 움직임</a:t>
            </a:r>
            <a:endParaRPr lang="en-US" altLang="ko-KR" sz="24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5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79912" y="5342439"/>
            <a:ext cx="212960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신체모양</a:t>
            </a:r>
            <a:endParaRPr lang="en-US" altLang="ko-KR" sz="24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5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신체 인식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57" name="그룹 56"/>
          <p:cNvGrpSpPr/>
          <p:nvPr/>
        </p:nvGrpSpPr>
        <p:grpSpPr>
          <a:xfrm>
            <a:off x="1543467" y="1391425"/>
            <a:ext cx="2622630" cy="2317830"/>
            <a:chOff x="1655676" y="2304049"/>
            <a:chExt cx="2767214" cy="2445611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2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5"/>
                </a:gs>
                <a:gs pos="0">
                  <a:schemeClr val="accent5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2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직사각형 63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직사각형 64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직사각형 65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7" name="그림 66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68" name="그림 67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69" name="그림 68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grpSp>
        <p:nvGrpSpPr>
          <p:cNvPr id="70" name="그룹 69"/>
          <p:cNvGrpSpPr/>
          <p:nvPr/>
        </p:nvGrpSpPr>
        <p:grpSpPr>
          <a:xfrm>
            <a:off x="1547664" y="3717032"/>
            <a:ext cx="2622630" cy="2317830"/>
            <a:chOff x="1655676" y="2304049"/>
            <a:chExt cx="2767214" cy="2445611"/>
          </a:xfrm>
        </p:grpSpPr>
        <p:sp>
          <p:nvSpPr>
            <p:cNvPr id="71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3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38100">
                <a:schemeClr val="accent3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직사각형 76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직사각형 77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0" name="그림 79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81" name="그림 80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82" name="그림 81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grpSp>
        <p:nvGrpSpPr>
          <p:cNvPr id="85" name="그룹 84"/>
          <p:cNvGrpSpPr/>
          <p:nvPr/>
        </p:nvGrpSpPr>
        <p:grpSpPr>
          <a:xfrm>
            <a:off x="3574655" y="2557429"/>
            <a:ext cx="2622630" cy="2317830"/>
            <a:chOff x="1655676" y="2304049"/>
            <a:chExt cx="2767214" cy="2445611"/>
          </a:xfrm>
        </p:grpSpPr>
        <p:sp>
          <p:nvSpPr>
            <p:cNvPr id="86" name="Freeform 5"/>
            <p:cNvSpPr>
              <a:spLocks/>
            </p:cNvSpPr>
            <p:nvPr/>
          </p:nvSpPr>
          <p:spPr bwMode="auto">
            <a:xfrm>
              <a:off x="1655676" y="2329980"/>
              <a:ext cx="2767214" cy="2397028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4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38100">
                <a:schemeClr val="accent4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직사각형 91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직사각형 93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95" name="그림 94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64013" y="2402836"/>
              <a:ext cx="326833" cy="51675"/>
            </a:xfrm>
            <a:prstGeom prst="rect">
              <a:avLst/>
            </a:prstGeom>
          </p:spPr>
        </p:pic>
        <p:pic>
          <p:nvPicPr>
            <p:cNvPr id="96" name="그림 95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86179">
              <a:off x="2027208" y="2758172"/>
              <a:ext cx="326833" cy="51675"/>
            </a:xfrm>
            <a:prstGeom prst="rect">
              <a:avLst/>
            </a:prstGeom>
          </p:spPr>
        </p:pic>
        <p:pic>
          <p:nvPicPr>
            <p:cNvPr id="97" name="그림 96" descr="Untitled-2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4533" y="4612370"/>
              <a:ext cx="326833" cy="51675"/>
            </a:xfrm>
            <a:prstGeom prst="rect">
              <a:avLst/>
            </a:prstGeom>
          </p:spPr>
        </p:pic>
      </p:grpSp>
      <p:pic>
        <p:nvPicPr>
          <p:cNvPr id="103" name="Picture 3" descr="C:\Users\SAMSUNG\Desktop\그림1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3547" y="1751465"/>
            <a:ext cx="1296144" cy="1701590"/>
          </a:xfrm>
          <a:prstGeom prst="rect">
            <a:avLst/>
          </a:prstGeom>
          <a:noFill/>
        </p:spPr>
      </p:pic>
      <p:pic>
        <p:nvPicPr>
          <p:cNvPr id="104" name="Picture 5" descr="C:\Users\SAMSUNG\Desktop\그림2.pn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3787" y="3047609"/>
            <a:ext cx="1008112" cy="1364312"/>
          </a:xfrm>
          <a:prstGeom prst="rect">
            <a:avLst/>
          </a:prstGeom>
          <a:noFill/>
        </p:spPr>
      </p:pic>
      <p:pic>
        <p:nvPicPr>
          <p:cNvPr id="105" name="Picture 7" descr="C:\Users\SAMSUNG\Desktop\그림3.pn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1539" y="4127729"/>
            <a:ext cx="1224136" cy="1553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5576" y="5168814"/>
            <a:ext cx="7776864" cy="1029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신체를 공간 속에서 다른 위치로 데리고 가는 것 </a:t>
            </a:r>
            <a:r>
              <a:rPr lang="en-US" altLang="ko-KR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(</a:t>
            </a: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이동동작</a:t>
            </a:r>
            <a:r>
              <a:rPr lang="en-US" altLang="ko-KR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</a:t>
            </a:r>
            <a:r>
              <a:rPr lang="ko-KR" altLang="en-US" sz="2200" b="1" dirty="0" err="1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비이동</a:t>
            </a: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동작으로 만들어지는 제스처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2267745" y="620687"/>
            <a:ext cx="6264695" cy="4104457"/>
            <a:chOff x="164353" y="3933056"/>
            <a:chExt cx="2967487" cy="1944216"/>
          </a:xfrm>
        </p:grpSpPr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64353" y="3933056"/>
              <a:ext cx="2967487" cy="1944216"/>
            </a:xfrm>
            <a:prstGeom prst="roundRect">
              <a:avLst>
                <a:gd name="adj" fmla="val 425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196000" y="3960005"/>
              <a:ext cx="2908544" cy="1900159"/>
            </a:xfrm>
            <a:prstGeom prst="roundRect">
              <a:avLst>
                <a:gd name="adj" fmla="val 42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pic>
          <p:nvPicPr>
            <p:cNvPr id="1027" name="Picture 3" descr="C:\Users\SAMSUNG\Desktop\그림1.pn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712" y="4171820"/>
              <a:ext cx="2652583" cy="1468958"/>
            </a:xfrm>
            <a:prstGeom prst="rect">
              <a:avLst/>
            </a:prstGeom>
            <a:noFill/>
          </p:spPr>
        </p:pic>
      </p:grpSp>
      <p:grpSp>
        <p:nvGrpSpPr>
          <p:cNvPr id="30" name="그룹 29"/>
          <p:cNvGrpSpPr/>
          <p:nvPr/>
        </p:nvGrpSpPr>
        <p:grpSpPr>
          <a:xfrm flipH="1">
            <a:off x="2195736" y="4299867"/>
            <a:ext cx="2943470" cy="569293"/>
            <a:chOff x="485685" y="3861048"/>
            <a:chExt cx="2943470" cy="569293"/>
          </a:xfrm>
        </p:grpSpPr>
        <p:sp>
          <p:nvSpPr>
            <p:cNvPr id="27" name="Freeform 17"/>
            <p:cNvSpPr>
              <a:spLocks/>
            </p:cNvSpPr>
            <p:nvPr/>
          </p:nvSpPr>
          <p:spPr bwMode="auto">
            <a:xfrm flipH="1">
              <a:off x="485685" y="3861048"/>
              <a:ext cx="2943470" cy="569293"/>
            </a:xfrm>
            <a:custGeom>
              <a:avLst/>
              <a:gdLst>
                <a:gd name="T0" fmla="*/ 2781 w 2781"/>
                <a:gd name="T1" fmla="*/ 0 h 633"/>
                <a:gd name="T2" fmla="*/ 0 w 2781"/>
                <a:gd name="T3" fmla="*/ 0 h 633"/>
                <a:gd name="T4" fmla="*/ 0 w 2781"/>
                <a:gd name="T5" fmla="*/ 633 h 633"/>
                <a:gd name="T6" fmla="*/ 2781 w 2781"/>
                <a:gd name="T7" fmla="*/ 633 h 633"/>
                <a:gd name="T8" fmla="*/ 2464 w 2781"/>
                <a:gd name="T9" fmla="*/ 317 h 633"/>
                <a:gd name="T10" fmla="*/ 2781 w 2781"/>
                <a:gd name="T1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1" h="633">
                  <a:moveTo>
                    <a:pt x="2781" y="0"/>
                  </a:moveTo>
                  <a:lnTo>
                    <a:pt x="0" y="0"/>
                  </a:lnTo>
                  <a:lnTo>
                    <a:pt x="0" y="633"/>
                  </a:lnTo>
                  <a:lnTo>
                    <a:pt x="2781" y="633"/>
                  </a:lnTo>
                  <a:lnTo>
                    <a:pt x="2464" y="317"/>
                  </a:lnTo>
                  <a:lnTo>
                    <a:pt x="2781" y="0"/>
                  </a:lnTo>
                  <a:close/>
                </a:path>
              </a:pathLst>
            </a:custGeom>
            <a:solidFill>
              <a:srgbClr val="3CA2B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>
            <a:xfrm flipH="1">
              <a:off x="925914" y="3892581"/>
              <a:ext cx="21339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전신의 움직임</a:t>
              </a:r>
              <a:endParaRPr lang="en-US" altLang="ko-KR" sz="2400" b="1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신체 인식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99592" y="4810370"/>
            <a:ext cx="7488832" cy="1536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신체 부분들을 분리하여 움직이기</a:t>
            </a:r>
            <a:endParaRPr lang="en-US" altLang="ko-KR" sz="22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어떤 한 가지 부분을 리드하면서 움직이기</a:t>
            </a:r>
            <a:endParaRPr lang="en-US" altLang="ko-KR" sz="22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몸무게를 지탱하면서 움직이기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175919" y="548680"/>
            <a:ext cx="6426279" cy="4010017"/>
          </a:xfrm>
          <a:prstGeom prst="roundRect">
            <a:avLst>
              <a:gd name="adj" fmla="val 4253"/>
            </a:avLst>
          </a:prstGeom>
          <a:solidFill>
            <a:schemeClr val="accent5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255746" y="612545"/>
            <a:ext cx="6270331" cy="3880809"/>
          </a:xfrm>
          <a:prstGeom prst="roundRect">
            <a:avLst>
              <a:gd name="adj" fmla="val 4253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1029" name="Picture 5" descr="C:\Users\SAMSUNG\Desktop\그림2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1052736"/>
            <a:ext cx="4536504" cy="2923526"/>
          </a:xfrm>
          <a:prstGeom prst="rect">
            <a:avLst/>
          </a:prstGeom>
          <a:noFill/>
        </p:spPr>
      </p:pic>
      <p:grpSp>
        <p:nvGrpSpPr>
          <p:cNvPr id="24" name="그룹 23"/>
          <p:cNvGrpSpPr/>
          <p:nvPr/>
        </p:nvGrpSpPr>
        <p:grpSpPr>
          <a:xfrm>
            <a:off x="5418626" y="4149080"/>
            <a:ext cx="3257830" cy="569293"/>
            <a:chOff x="171325" y="3861048"/>
            <a:chExt cx="3257830" cy="569293"/>
          </a:xfrm>
        </p:grpSpPr>
        <p:sp>
          <p:nvSpPr>
            <p:cNvPr id="29" name="Freeform 17"/>
            <p:cNvSpPr>
              <a:spLocks/>
            </p:cNvSpPr>
            <p:nvPr/>
          </p:nvSpPr>
          <p:spPr bwMode="auto">
            <a:xfrm flipH="1">
              <a:off x="171325" y="3861048"/>
              <a:ext cx="3257830" cy="569293"/>
            </a:xfrm>
            <a:custGeom>
              <a:avLst/>
              <a:gdLst>
                <a:gd name="T0" fmla="*/ 2781 w 2781"/>
                <a:gd name="T1" fmla="*/ 0 h 633"/>
                <a:gd name="T2" fmla="*/ 0 w 2781"/>
                <a:gd name="T3" fmla="*/ 0 h 633"/>
                <a:gd name="T4" fmla="*/ 0 w 2781"/>
                <a:gd name="T5" fmla="*/ 633 h 633"/>
                <a:gd name="T6" fmla="*/ 2781 w 2781"/>
                <a:gd name="T7" fmla="*/ 633 h 633"/>
                <a:gd name="T8" fmla="*/ 2464 w 2781"/>
                <a:gd name="T9" fmla="*/ 317 h 633"/>
                <a:gd name="T10" fmla="*/ 2781 w 2781"/>
                <a:gd name="T1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1" h="633">
                  <a:moveTo>
                    <a:pt x="2781" y="0"/>
                  </a:moveTo>
                  <a:lnTo>
                    <a:pt x="0" y="0"/>
                  </a:lnTo>
                  <a:lnTo>
                    <a:pt x="0" y="633"/>
                  </a:lnTo>
                  <a:lnTo>
                    <a:pt x="2781" y="633"/>
                  </a:lnTo>
                  <a:lnTo>
                    <a:pt x="2464" y="317"/>
                  </a:lnTo>
                  <a:lnTo>
                    <a:pt x="2781" y="0"/>
                  </a:lnTo>
                  <a:close/>
                </a:path>
              </a:pathLst>
            </a:custGeom>
            <a:solidFill>
              <a:srgbClr val="3CA2B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flipH="1">
              <a:off x="520850" y="3903439"/>
              <a:ext cx="28520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신체 부분의 움직임</a:t>
              </a:r>
              <a:endParaRPr lang="en-US" altLang="ko-KR" sz="2400" b="1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신체 인식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175919" y="548680"/>
            <a:ext cx="6426279" cy="4010017"/>
          </a:xfrm>
          <a:prstGeom prst="roundRect">
            <a:avLst>
              <a:gd name="adj" fmla="val 4253"/>
            </a:avLst>
          </a:prstGeom>
          <a:solidFill>
            <a:schemeClr val="accent5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255746" y="612545"/>
            <a:ext cx="6270331" cy="3880809"/>
          </a:xfrm>
          <a:prstGeom prst="roundRect">
            <a:avLst>
              <a:gd name="adj" fmla="val 4253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6154472" y="4149080"/>
            <a:ext cx="2521984" cy="569293"/>
            <a:chOff x="907171" y="3861048"/>
            <a:chExt cx="2521984" cy="569293"/>
          </a:xfrm>
        </p:grpSpPr>
        <p:sp>
          <p:nvSpPr>
            <p:cNvPr id="29" name="Freeform 17"/>
            <p:cNvSpPr>
              <a:spLocks/>
            </p:cNvSpPr>
            <p:nvPr/>
          </p:nvSpPr>
          <p:spPr bwMode="auto">
            <a:xfrm flipH="1">
              <a:off x="907171" y="3861048"/>
              <a:ext cx="2521984" cy="569293"/>
            </a:xfrm>
            <a:custGeom>
              <a:avLst/>
              <a:gdLst>
                <a:gd name="T0" fmla="*/ 2781 w 2781"/>
                <a:gd name="T1" fmla="*/ 0 h 633"/>
                <a:gd name="T2" fmla="*/ 0 w 2781"/>
                <a:gd name="T3" fmla="*/ 0 h 633"/>
                <a:gd name="T4" fmla="*/ 0 w 2781"/>
                <a:gd name="T5" fmla="*/ 633 h 633"/>
                <a:gd name="T6" fmla="*/ 2781 w 2781"/>
                <a:gd name="T7" fmla="*/ 633 h 633"/>
                <a:gd name="T8" fmla="*/ 2464 w 2781"/>
                <a:gd name="T9" fmla="*/ 317 h 633"/>
                <a:gd name="T10" fmla="*/ 2781 w 2781"/>
                <a:gd name="T1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1" h="633">
                  <a:moveTo>
                    <a:pt x="2781" y="0"/>
                  </a:moveTo>
                  <a:lnTo>
                    <a:pt x="0" y="0"/>
                  </a:lnTo>
                  <a:lnTo>
                    <a:pt x="0" y="633"/>
                  </a:lnTo>
                  <a:lnTo>
                    <a:pt x="2781" y="633"/>
                  </a:lnTo>
                  <a:lnTo>
                    <a:pt x="2464" y="317"/>
                  </a:lnTo>
                  <a:lnTo>
                    <a:pt x="2781" y="0"/>
                  </a:lnTo>
                  <a:close/>
                </a:path>
              </a:pathLst>
            </a:custGeom>
            <a:solidFill>
              <a:srgbClr val="3CA2B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/>
            <p:cNvSpPr/>
            <p:nvPr/>
          </p:nvSpPr>
          <p:spPr>
            <a:xfrm flipH="1">
              <a:off x="1456327" y="3903439"/>
              <a:ext cx="15183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신체 모양</a:t>
              </a:r>
              <a:endParaRPr lang="en-US" altLang="ko-KR" sz="2400" b="1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43608" y="5021710"/>
            <a:ext cx="6048672" cy="11141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</a:t>
            </a:r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신체를 이용하여 겉으로 나타내고자 하는</a:t>
            </a:r>
            <a:endParaRPr lang="en-US" altLang="ko-KR" sz="24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24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 생김새 혹은 모습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pic>
        <p:nvPicPr>
          <p:cNvPr id="1031" name="Picture 7" descr="C:\Users\SAMSUNG\Desktop\그림3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908720"/>
            <a:ext cx="4946046" cy="2986292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신체 인식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541369" y="692696"/>
            <a:ext cx="212960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0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개인 공간</a:t>
            </a:r>
            <a:endParaRPr lang="en-US" altLang="ko-KR" sz="20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17619" y="5996780"/>
            <a:ext cx="212960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20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일반 공간</a:t>
            </a:r>
            <a:endParaRPr lang="en-US" altLang="ko-KR" sz="20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accent6">
                  <a:lumMod val="7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31" name="직사각형 30"/>
          <p:cNvSpPr/>
          <p:nvPr/>
        </p:nvSpPr>
        <p:spPr>
          <a:xfrm rot="21222469">
            <a:off x="187968" y="241381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 rot="21222469">
            <a:off x="222973" y="281490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공간 인식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3" name="그룹 33"/>
          <p:cNvGrpSpPr/>
          <p:nvPr/>
        </p:nvGrpSpPr>
        <p:grpSpPr>
          <a:xfrm>
            <a:off x="4350058" y="1124744"/>
            <a:ext cx="2507062" cy="2317830"/>
            <a:chOff x="1757729" y="2304049"/>
            <a:chExt cx="2645275" cy="2445611"/>
          </a:xfrm>
        </p:grpSpPr>
        <p:sp>
          <p:nvSpPr>
            <p:cNvPr id="37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6"/>
                </a:gs>
                <a:gs pos="0">
                  <a:schemeClr val="accent6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38100">
                <a:schemeClr val="accent2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직사각형 42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47"/>
          <p:cNvGrpSpPr/>
          <p:nvPr/>
        </p:nvGrpSpPr>
        <p:grpSpPr>
          <a:xfrm>
            <a:off x="4335499" y="3679209"/>
            <a:ext cx="2507062" cy="2317830"/>
            <a:chOff x="1757729" y="2304049"/>
            <a:chExt cx="2645275" cy="2445611"/>
          </a:xfrm>
        </p:grpSpPr>
        <p:sp>
          <p:nvSpPr>
            <p:cNvPr id="50" name="Freeform 5"/>
            <p:cNvSpPr>
              <a:spLocks/>
            </p:cNvSpPr>
            <p:nvPr/>
          </p:nvSpPr>
          <p:spPr bwMode="auto">
            <a:xfrm>
              <a:off x="1757729" y="2418381"/>
              <a:ext cx="2563109" cy="2220227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38100">
                <a:schemeClr val="accent3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"/>
            <p:cNvSpPr>
              <a:spLocks/>
            </p:cNvSpPr>
            <p:nvPr/>
          </p:nvSpPr>
          <p:spPr bwMode="auto">
            <a:xfrm>
              <a:off x="1854864" y="2502522"/>
              <a:ext cx="2368838" cy="2051945"/>
            </a:xfrm>
            <a:custGeom>
              <a:avLst/>
              <a:gdLst>
                <a:gd name="T0" fmla="*/ 906 w 3618"/>
                <a:gd name="T1" fmla="*/ 3134 h 3134"/>
                <a:gd name="T2" fmla="*/ 0 w 3618"/>
                <a:gd name="T3" fmla="*/ 1567 h 3134"/>
                <a:gd name="T4" fmla="*/ 906 w 3618"/>
                <a:gd name="T5" fmla="*/ 0 h 3134"/>
                <a:gd name="T6" fmla="*/ 2714 w 3618"/>
                <a:gd name="T7" fmla="*/ 0 h 3134"/>
                <a:gd name="T8" fmla="*/ 3618 w 3618"/>
                <a:gd name="T9" fmla="*/ 1567 h 3134"/>
                <a:gd name="T10" fmla="*/ 2714 w 3618"/>
                <a:gd name="T11" fmla="*/ 3134 h 3134"/>
                <a:gd name="T12" fmla="*/ 906 w 3618"/>
                <a:gd name="T13" fmla="*/ 3134 h 3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8" h="3134">
                  <a:moveTo>
                    <a:pt x="906" y="3134"/>
                  </a:moveTo>
                  <a:lnTo>
                    <a:pt x="0" y="1567"/>
                  </a:lnTo>
                  <a:lnTo>
                    <a:pt x="906" y="0"/>
                  </a:lnTo>
                  <a:lnTo>
                    <a:pt x="2714" y="0"/>
                  </a:lnTo>
                  <a:lnTo>
                    <a:pt x="3618" y="1567"/>
                  </a:lnTo>
                  <a:lnTo>
                    <a:pt x="2714" y="3134"/>
                  </a:lnTo>
                  <a:lnTo>
                    <a:pt x="906" y="3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2422817" y="2349866"/>
              <a:ext cx="1980187" cy="1430262"/>
            </a:xfrm>
            <a:custGeom>
              <a:avLst/>
              <a:gdLst>
                <a:gd name="T0" fmla="*/ 1015 w 1094"/>
                <a:gd name="T1" fmla="*/ 790 h 790"/>
                <a:gd name="T2" fmla="*/ 1094 w 1094"/>
                <a:gd name="T3" fmla="*/ 653 h 790"/>
                <a:gd name="T4" fmla="*/ 716 w 1094"/>
                <a:gd name="T5" fmla="*/ 0 h 790"/>
                <a:gd name="T6" fmla="*/ 0 w 1094"/>
                <a:gd name="T7" fmla="*/ 0 h 790"/>
                <a:gd name="T8" fmla="*/ 460 w 1094"/>
                <a:gd name="T9" fmla="*/ 356 h 790"/>
                <a:gd name="T10" fmla="*/ 1015 w 1094"/>
                <a:gd name="T11" fmla="*/ 79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790">
                  <a:moveTo>
                    <a:pt x="1015" y="790"/>
                  </a:moveTo>
                  <a:cubicBezTo>
                    <a:pt x="1094" y="653"/>
                    <a:pt x="1094" y="653"/>
                    <a:pt x="1094" y="653"/>
                  </a:cubicBezTo>
                  <a:cubicBezTo>
                    <a:pt x="716" y="0"/>
                    <a:pt x="716" y="0"/>
                    <a:pt x="71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1" y="116"/>
                    <a:pt x="304" y="233"/>
                    <a:pt x="460" y="356"/>
                  </a:cubicBezTo>
                  <a:cubicBezTo>
                    <a:pt x="650" y="506"/>
                    <a:pt x="835" y="645"/>
                    <a:pt x="1015" y="79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lt1"/>
                </a:solidFill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2400502" y="2419973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2388352" y="46339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/>
          </p:nvSpPr>
          <p:spPr>
            <a:xfrm rot="18000000" flipH="1">
              <a:off x="3350294" y="409957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/>
            <p:cNvSpPr/>
            <p:nvPr/>
          </p:nvSpPr>
          <p:spPr>
            <a:xfrm rot="14400000" flipH="1">
              <a:off x="3357437" y="2973335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/>
          </p:nvSpPr>
          <p:spPr>
            <a:xfrm rot="7200000">
              <a:off x="1451606" y="2944454"/>
              <a:ext cx="1290490" cy="9679"/>
            </a:xfrm>
            <a:prstGeom prst="rect">
              <a:avLst/>
            </a:prstGeom>
            <a:gradFill>
              <a:gsLst>
                <a:gs pos="49600">
                  <a:srgbClr val="FFFFFF"/>
                </a:gs>
                <a:gs pos="0">
                  <a:srgbClr val="333333">
                    <a:alpha val="0"/>
                  </a:srgbClr>
                </a:gs>
                <a:gs pos="100000">
                  <a:srgbClr val="5F5F5F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22" name="Picture 3" descr="C:\Users\김은심\Desktop\0. 창지사 동작교육개정\2013 동작교육\동작그림(1.17)-소연\공간인식-개인공간 노력-무게혹은힘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84540" y="1499388"/>
            <a:ext cx="1296144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C:\Users\김은심\Desktop\0. 창지사 동작교육개정\2013 동작교육\색칠(2.4)1\공간인식-일반공간.jpg"/>
          <p:cNvPicPr>
            <a:picLocks noChangeAspect="1" noChangeArrowheads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93869" y="4188392"/>
            <a:ext cx="208924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TextBox 106"/>
          <p:cNvSpPr txBox="1"/>
          <p:nvPr/>
        </p:nvSpPr>
        <p:spPr>
          <a:xfrm>
            <a:off x="1949082" y="3206724"/>
            <a:ext cx="1902838" cy="71603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공간요소</a:t>
            </a:r>
            <a:endParaRPr lang="en-US" altLang="ko-KR" sz="3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cxnSp>
        <p:nvCxnSpPr>
          <p:cNvPr id="127" name="직선 연결선 126"/>
          <p:cNvCxnSpPr>
            <a:stCxn id="107" idx="0"/>
            <a:endCxn id="37" idx="1"/>
          </p:cNvCxnSpPr>
          <p:nvPr/>
        </p:nvCxnSpPr>
        <p:spPr>
          <a:xfrm flipV="1">
            <a:off x="2900501" y="2285213"/>
            <a:ext cx="1449557" cy="921511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>
            <a:stCxn id="107" idx="2"/>
            <a:endCxn id="50" idx="1"/>
          </p:cNvCxnSpPr>
          <p:nvPr/>
        </p:nvCxnSpPr>
        <p:spPr>
          <a:xfrm>
            <a:off x="2900501" y="3922754"/>
            <a:ext cx="1434998" cy="916924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99592" y="4877007"/>
            <a:ext cx="6624736" cy="1536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유아의 신체와 아주 가까이 있는 영역</a:t>
            </a:r>
            <a:endParaRPr lang="en-US" altLang="ko-KR" sz="22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  <a:buFont typeface="HY강B" pitchFamily="18" charset="-127"/>
              <a:buChar char="*"/>
            </a:pP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유아가 다른 사람의 공간을 침범하지 않고 자신에 </a:t>
            </a:r>
            <a:endParaRPr lang="en-US" altLang="ko-KR" sz="2200" b="1" dirty="0" smtClean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  </a:t>
            </a:r>
            <a:r>
              <a:rPr lang="ko-KR" altLang="en-US" sz="2200" b="1" dirty="0" smtClean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의해서만 차지되는 공간</a:t>
            </a:r>
            <a:endParaRPr lang="en-US" altLang="ko-KR" sz="2200" b="1" dirty="0">
              <a:ln>
                <a:solidFill>
                  <a:prstClr val="white">
                    <a:lumMod val="75000"/>
                    <a:alpha val="0"/>
                  </a:prst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339752" y="620688"/>
            <a:ext cx="6336703" cy="3956104"/>
            <a:chOff x="5746176" y="699287"/>
            <a:chExt cx="2758968" cy="1944216"/>
          </a:xfrm>
        </p:grpSpPr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5746176" y="699287"/>
              <a:ext cx="2758968" cy="1944216"/>
            </a:xfrm>
            <a:prstGeom prst="roundRect">
              <a:avLst>
                <a:gd name="adj" fmla="val 4253"/>
              </a:avLst>
            </a:prstGeom>
            <a:solidFill>
              <a:srgbClr val="F6641B"/>
            </a:soli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777528" y="726583"/>
              <a:ext cx="2700321" cy="1872208"/>
            </a:xfrm>
            <a:prstGeom prst="roundRect">
              <a:avLst>
                <a:gd name="adj" fmla="val 4253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6641B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547664" y="4149260"/>
            <a:ext cx="7193560" cy="569293"/>
            <a:chOff x="628083" y="3861048"/>
            <a:chExt cx="2801072" cy="569293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 flipH="1">
              <a:off x="628083" y="3861048"/>
              <a:ext cx="2801072" cy="569293"/>
            </a:xfrm>
            <a:custGeom>
              <a:avLst/>
              <a:gdLst>
                <a:gd name="T0" fmla="*/ 2781 w 2781"/>
                <a:gd name="T1" fmla="*/ 0 h 633"/>
                <a:gd name="T2" fmla="*/ 0 w 2781"/>
                <a:gd name="T3" fmla="*/ 0 h 633"/>
                <a:gd name="T4" fmla="*/ 0 w 2781"/>
                <a:gd name="T5" fmla="*/ 633 h 633"/>
                <a:gd name="T6" fmla="*/ 2781 w 2781"/>
                <a:gd name="T7" fmla="*/ 633 h 633"/>
                <a:gd name="T8" fmla="*/ 2464 w 2781"/>
                <a:gd name="T9" fmla="*/ 317 h 633"/>
                <a:gd name="T10" fmla="*/ 2781 w 2781"/>
                <a:gd name="T11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81" h="633">
                  <a:moveTo>
                    <a:pt x="2781" y="0"/>
                  </a:moveTo>
                  <a:lnTo>
                    <a:pt x="0" y="0"/>
                  </a:lnTo>
                  <a:lnTo>
                    <a:pt x="0" y="633"/>
                  </a:lnTo>
                  <a:lnTo>
                    <a:pt x="2781" y="633"/>
                  </a:lnTo>
                  <a:lnTo>
                    <a:pt x="2464" y="317"/>
                  </a:lnTo>
                  <a:lnTo>
                    <a:pt x="2781" y="0"/>
                  </a:lnTo>
                  <a:close/>
                </a:path>
              </a:pathLst>
            </a:custGeom>
            <a:solidFill>
              <a:srgbClr val="FB672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 flipH="1">
              <a:off x="1580182" y="3903439"/>
              <a:ext cx="12391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개인 공간 </a:t>
              </a:r>
              <a:r>
                <a:rPr lang="en-US" altLang="ko-KR" sz="2400" b="1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/ </a:t>
              </a:r>
              <a:r>
                <a:rPr lang="ko-KR" altLang="en-US" sz="2400" b="1" dirty="0" smtClean="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  <a:cs typeface="Arial" pitchFamily="34" charset="0"/>
                </a:rPr>
                <a:t>자기 공간</a:t>
              </a:r>
              <a:endParaRPr lang="en-US" altLang="ko-KR" sz="2400" b="1" dirty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pic>
        <p:nvPicPr>
          <p:cNvPr id="2051" name="Picture 3" descr="C:\Users\김은심\Desktop\0. 창지사 동작교육개정\2013 동작교육\동작그림(1.17)-소연\공간인식-개인공간 노력-무게혹은힘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67944" y="1065443"/>
            <a:ext cx="2952328" cy="301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 rot="21222469">
            <a:off x="229944" y="345369"/>
            <a:ext cx="2156704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 rot="21222469">
            <a:off x="264949" y="385478"/>
            <a:ext cx="202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공간요소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7705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273</Words>
  <Application>Microsoft Office PowerPoint</Application>
  <PresentationFormat>화면 슬라이드 쇼(4:3)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HY강B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auney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성신</cp:lastModifiedBy>
  <cp:revision>372</cp:revision>
  <dcterms:created xsi:type="dcterms:W3CDTF">2012-03-16T05:48:14Z</dcterms:created>
  <dcterms:modified xsi:type="dcterms:W3CDTF">2018-11-15T11:03:08Z</dcterms:modified>
</cp:coreProperties>
</file>