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  <p:sldId id="264" r:id="rId5"/>
    <p:sldId id="260" r:id="rId6"/>
    <p:sldId id="261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00667" y="2404531"/>
            <a:ext cx="7766936" cy="1646302"/>
          </a:xfrm>
        </p:spPr>
        <p:txBody>
          <a:bodyPr/>
          <a:lstStyle/>
          <a:p>
            <a:r>
              <a:rPr lang="ko-KR" altLang="en-US" b="1" dirty="0" smtClean="0">
                <a:solidFill>
                  <a:srgbClr val="002060"/>
                </a:solidFill>
              </a:rPr>
              <a:t>선으로 </a:t>
            </a:r>
            <a:r>
              <a:rPr lang="ko-KR" altLang="en-US" b="1" dirty="0" err="1" smtClean="0">
                <a:solidFill>
                  <a:srgbClr val="002060"/>
                </a:solidFill>
              </a:rPr>
              <a:t>그림그리기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dirty="0"/>
          </a:p>
          <a:p>
            <a:endParaRPr lang="en-US" altLang="ko-KR" dirty="0" smtClean="0"/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+mj-ea"/>
                <a:ea typeface="+mj-ea"/>
              </a:rPr>
              <a:t>아동보육과 김중기 교수</a:t>
            </a:r>
            <a:endParaRPr lang="en-US" altLang="ko-KR" sz="2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5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254000"/>
            <a:ext cx="8596668" cy="711200"/>
          </a:xfrm>
        </p:spPr>
        <p:txBody>
          <a:bodyPr/>
          <a:lstStyle/>
          <a:p>
            <a:r>
              <a:rPr lang="ko-KR" altLang="en-US" b="1" dirty="0" smtClean="0">
                <a:solidFill>
                  <a:srgbClr val="002060"/>
                </a:solidFill>
              </a:rPr>
              <a:t>선의 의미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1320800"/>
            <a:ext cx="8596668" cy="5266267"/>
          </a:xfrm>
        </p:spPr>
        <p:txBody>
          <a:bodyPr>
            <a:normAutofit lnSpcReduction="10000"/>
          </a:bodyPr>
          <a:lstStyle/>
          <a:p>
            <a:r>
              <a:rPr lang="ko-KR" altLang="en-US" sz="2400" b="1" dirty="0"/>
              <a:t>선은 움직이는 점의 궤적이라 한다</a:t>
            </a:r>
            <a:r>
              <a:rPr lang="en-US" altLang="ko-KR" sz="2400" b="1" dirty="0"/>
              <a:t>. </a:t>
            </a:r>
            <a:endParaRPr lang="ko-KR" altLang="en-US" sz="2400" b="1" dirty="0"/>
          </a:p>
          <a:p>
            <a:r>
              <a:rPr lang="ko-KR" altLang="en-US" sz="2400" b="1" dirty="0"/>
              <a:t>선은 모양이나 방향에 </a:t>
            </a:r>
            <a:r>
              <a:rPr lang="ko-KR" altLang="en-US" sz="2400" b="1" dirty="0" smtClean="0"/>
              <a:t>따라</a:t>
            </a:r>
            <a:r>
              <a:rPr lang="ko-KR" altLang="en-US" sz="2400" b="1" dirty="0"/>
              <a:t>서</a:t>
            </a:r>
            <a:r>
              <a:rPr lang="en-US" altLang="ko-KR" sz="2400" b="1" dirty="0" smtClean="0"/>
              <a:t> </a:t>
            </a:r>
            <a:r>
              <a:rPr lang="ko-KR" altLang="en-US" sz="2400" b="1" dirty="0"/>
              <a:t>정적이면서도 동적일 수 있다</a:t>
            </a:r>
            <a:r>
              <a:rPr lang="en-US" altLang="ko-KR" sz="2400" b="1" dirty="0" smtClean="0"/>
              <a:t>.</a:t>
            </a:r>
          </a:p>
          <a:p>
            <a:r>
              <a:rPr lang="ko-KR" altLang="en-US" sz="2400" b="1" dirty="0"/>
              <a:t>선은 수평선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수직선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대각선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각이 있는 선</a:t>
            </a:r>
            <a:r>
              <a:rPr lang="en-US" altLang="ko-KR" sz="2400" b="1" dirty="0"/>
              <a:t>, </a:t>
            </a:r>
            <a:r>
              <a:rPr lang="ko-KR" altLang="en-US" sz="2400" b="1" dirty="0" smtClean="0"/>
              <a:t>곡선이 있다</a:t>
            </a:r>
            <a:r>
              <a:rPr lang="en-US" altLang="ko-KR" sz="2400" b="1" dirty="0" smtClean="0"/>
              <a:t>.</a:t>
            </a:r>
            <a:endParaRPr lang="ko-KR" altLang="en-US" sz="2400" b="1" dirty="0"/>
          </a:p>
          <a:p>
            <a:r>
              <a:rPr lang="ko-KR" altLang="en-US" sz="2400" b="1" dirty="0"/>
              <a:t>다양한 모양으로 나타나 화면을 구획 정리하고 영역을 나눌 수 있다</a:t>
            </a:r>
            <a:r>
              <a:rPr lang="en-US" altLang="ko-KR" sz="2400" b="1" dirty="0"/>
              <a:t>. </a:t>
            </a:r>
            <a:endParaRPr lang="ko-KR" altLang="en-US" sz="2400" b="1" dirty="0"/>
          </a:p>
          <a:p>
            <a:r>
              <a:rPr lang="ko-KR" altLang="en-US" sz="2400" b="1" dirty="0"/>
              <a:t>그림에서 가장 기본적으로 사용되는 조형의 요소입니다</a:t>
            </a:r>
            <a:r>
              <a:rPr lang="en-US" altLang="ko-KR" sz="2400" b="1" dirty="0"/>
              <a:t>.</a:t>
            </a:r>
            <a:endParaRPr lang="ko-KR" altLang="en-US" sz="2400" b="1" dirty="0"/>
          </a:p>
          <a:p>
            <a:r>
              <a:rPr lang="ko-KR" altLang="en-US" sz="2400" b="1" dirty="0"/>
              <a:t>기하학에서는 무수히 많은 점들의 집합체로서 길이와 방향을 결정하는 </a:t>
            </a:r>
            <a:r>
              <a:rPr lang="ko-KR" altLang="en-US" sz="2400" b="1" dirty="0" smtClean="0"/>
              <a:t>요소이다</a:t>
            </a:r>
            <a:r>
              <a:rPr lang="en-US" altLang="ko-KR" sz="2400" b="1" dirty="0" smtClean="0"/>
              <a:t>.</a:t>
            </a:r>
            <a:endParaRPr lang="ko-KR" altLang="en-US" sz="2400" b="1" dirty="0"/>
          </a:p>
          <a:p>
            <a:endParaRPr lang="ko-KR" altLang="en-US" sz="2400" b="1" dirty="0"/>
          </a:p>
          <a:p>
            <a:r>
              <a:rPr lang="ko-KR" altLang="en-US" sz="2400" b="1" dirty="0"/>
              <a:t>미술에서의 선은 다양한 형태와 정서적 특성을 가지고 </a:t>
            </a:r>
            <a:r>
              <a:rPr lang="ko-KR" altLang="en-US" sz="2400" b="1" dirty="0" smtClean="0"/>
              <a:t>있다</a:t>
            </a:r>
            <a:r>
              <a:rPr lang="en-US" altLang="ko-KR" sz="2400" b="1" dirty="0" smtClean="0"/>
              <a:t>.</a:t>
            </a:r>
          </a:p>
          <a:p>
            <a:r>
              <a:rPr lang="ko-KR" altLang="en-US" sz="2400" b="1" dirty="0" smtClean="0"/>
              <a:t>사물의 </a:t>
            </a:r>
            <a:r>
              <a:rPr lang="ko-KR" altLang="en-US" sz="2400" b="1" dirty="0"/>
              <a:t>형상과 방향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동세 등을 표현하는 구체적이면서도 추상적인 성질을 지닌 </a:t>
            </a:r>
            <a:r>
              <a:rPr lang="ko-KR" altLang="en-US" sz="2400" b="1" dirty="0" smtClean="0"/>
              <a:t>요소이다</a:t>
            </a:r>
            <a:r>
              <a:rPr lang="en-US" altLang="ko-KR" sz="2400" b="1" dirty="0" smtClean="0"/>
              <a:t>.</a:t>
            </a:r>
            <a:endParaRPr lang="ko-KR" altLang="en-US" sz="2400" b="1" dirty="0"/>
          </a:p>
          <a:p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750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169334"/>
            <a:ext cx="8596668" cy="660400"/>
          </a:xfrm>
        </p:spPr>
        <p:txBody>
          <a:bodyPr/>
          <a:lstStyle/>
          <a:p>
            <a:r>
              <a:rPr lang="ko-KR" altLang="en-US" b="1" dirty="0" smtClean="0">
                <a:solidFill>
                  <a:srgbClr val="002060"/>
                </a:solidFill>
              </a:rPr>
              <a:t>선의 의미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999067"/>
            <a:ext cx="8596668" cy="568960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ko-KR" altLang="en-US" sz="3800" b="1" dirty="0" smtClean="0"/>
              <a:t>모든 </a:t>
            </a:r>
            <a:r>
              <a:rPr lang="ko-KR" altLang="en-US" sz="3800" b="1" dirty="0"/>
              <a:t>그림은 선에서 </a:t>
            </a:r>
            <a:r>
              <a:rPr lang="ko-KR" altLang="en-US" sz="3800" b="1" dirty="0" smtClean="0"/>
              <a:t>시작된다</a:t>
            </a:r>
            <a:r>
              <a:rPr lang="en-US" altLang="ko-KR" sz="3800" b="1" dirty="0" smtClean="0"/>
              <a:t>.</a:t>
            </a:r>
            <a:endParaRPr lang="ko-KR" altLang="en-US" sz="3800" b="1" dirty="0"/>
          </a:p>
          <a:p>
            <a:pPr fontAlgn="base"/>
            <a:r>
              <a:rPr lang="ko-KR" altLang="en-US" sz="3800" b="1" dirty="0" smtClean="0"/>
              <a:t>선에는 </a:t>
            </a:r>
            <a:r>
              <a:rPr lang="ko-KR" altLang="en-US" sz="3800" b="1" dirty="0"/>
              <a:t>실선</a:t>
            </a:r>
            <a:r>
              <a:rPr lang="en-US" altLang="ko-KR" sz="3800" b="1" dirty="0"/>
              <a:t>, </a:t>
            </a:r>
            <a:r>
              <a:rPr lang="ko-KR" altLang="en-US" sz="3800" b="1" dirty="0"/>
              <a:t>점선</a:t>
            </a:r>
            <a:r>
              <a:rPr lang="en-US" altLang="ko-KR" sz="3800" b="1" dirty="0"/>
              <a:t>, </a:t>
            </a:r>
            <a:r>
              <a:rPr lang="ko-KR" altLang="en-US" sz="3800" b="1" dirty="0"/>
              <a:t>추상적인 선 등이 있다</a:t>
            </a:r>
            <a:r>
              <a:rPr lang="en-US" altLang="ko-KR" sz="3800" b="1" dirty="0"/>
              <a:t>.</a:t>
            </a:r>
            <a:endParaRPr lang="ko-KR" altLang="en-US" sz="3800" b="1" dirty="0"/>
          </a:p>
          <a:p>
            <a:pPr fontAlgn="base"/>
            <a:r>
              <a:rPr lang="ko-KR" altLang="en-US" sz="3800" b="1" dirty="0" smtClean="0"/>
              <a:t>실선은 </a:t>
            </a:r>
            <a:r>
              <a:rPr lang="ko-KR" altLang="en-US" sz="3800" b="1" dirty="0"/>
              <a:t>종이에 연필로 긋는 선처럼 연결되어 </a:t>
            </a:r>
            <a:r>
              <a:rPr lang="ko-KR" altLang="en-US" sz="3800" b="1" dirty="0" smtClean="0"/>
              <a:t>있다</a:t>
            </a:r>
            <a:r>
              <a:rPr lang="en-US" altLang="ko-KR" sz="3800" b="1" dirty="0" smtClean="0"/>
              <a:t>.</a:t>
            </a:r>
            <a:endParaRPr lang="ko-KR" altLang="en-US" sz="3800" b="1" dirty="0"/>
          </a:p>
          <a:p>
            <a:pPr fontAlgn="base">
              <a:lnSpc>
                <a:spcPct val="120000"/>
              </a:lnSpc>
            </a:pPr>
            <a:r>
              <a:rPr lang="ko-KR" altLang="en-US" sz="3800" b="1" dirty="0" smtClean="0"/>
              <a:t>점선은 </a:t>
            </a:r>
            <a:r>
              <a:rPr lang="ko-KR" altLang="en-US" sz="3800" b="1" dirty="0"/>
              <a:t>버스 정류장에 줄지어 있는 사람들을 선의 개념으로 인식할 때와 같은 것이다</a:t>
            </a:r>
            <a:r>
              <a:rPr lang="en-US" altLang="ko-KR" sz="3800" b="1" dirty="0"/>
              <a:t>. </a:t>
            </a:r>
            <a:endParaRPr lang="ko-KR" altLang="en-US" sz="3800" b="1" dirty="0"/>
          </a:p>
          <a:p>
            <a:pPr fontAlgn="base">
              <a:lnSpc>
                <a:spcPct val="120000"/>
              </a:lnSpc>
            </a:pPr>
            <a:r>
              <a:rPr lang="ko-KR" altLang="en-US" sz="3800" b="1" dirty="0" smtClean="0"/>
              <a:t>추상적인 </a:t>
            </a:r>
            <a:r>
              <a:rPr lang="ko-KR" altLang="en-US" sz="3800" b="1" dirty="0"/>
              <a:t>선이 있는데 이것은 사물의 배치나 시선의 흐름</a:t>
            </a:r>
            <a:r>
              <a:rPr lang="en-US" altLang="ko-KR" sz="3800" b="1" dirty="0"/>
              <a:t>, </a:t>
            </a:r>
            <a:r>
              <a:rPr lang="ko-KR" altLang="en-US" sz="3800" b="1" dirty="0"/>
              <a:t>혹은 명암이나 색채의 대비에서 오는 심리적인 </a:t>
            </a:r>
            <a:r>
              <a:rPr lang="ko-KR" altLang="en-US" sz="3800" b="1" dirty="0" smtClean="0"/>
              <a:t>선이다</a:t>
            </a:r>
            <a:r>
              <a:rPr lang="en-US" altLang="ko-KR" sz="3800" b="1" dirty="0"/>
              <a:t>. </a:t>
            </a:r>
            <a:endParaRPr lang="ko-KR" altLang="en-US" sz="3800" b="1" dirty="0"/>
          </a:p>
          <a:p>
            <a:pPr fontAlgn="base">
              <a:lnSpc>
                <a:spcPct val="120000"/>
              </a:lnSpc>
            </a:pPr>
            <a:r>
              <a:rPr lang="ko-KR" altLang="en-US" sz="3800" b="1" dirty="0" smtClean="0"/>
              <a:t>선의 </a:t>
            </a:r>
            <a:r>
              <a:rPr lang="ko-KR" altLang="en-US" sz="3800" b="1" dirty="0"/>
              <a:t>중요한 </a:t>
            </a:r>
            <a:r>
              <a:rPr lang="ko-KR" altLang="en-US" sz="3800" b="1" dirty="0" smtClean="0"/>
              <a:t>특성 중 </a:t>
            </a:r>
            <a:r>
              <a:rPr lang="ko-KR" altLang="en-US" sz="3800" b="1" dirty="0"/>
              <a:t>하나는 </a:t>
            </a:r>
            <a:r>
              <a:rPr lang="ko-KR" altLang="en-US" sz="3800" b="1" dirty="0" smtClean="0"/>
              <a:t>방향성 이다</a:t>
            </a:r>
            <a:r>
              <a:rPr lang="en-US" altLang="ko-KR" sz="3800" b="1" dirty="0"/>
              <a:t>. </a:t>
            </a:r>
            <a:endParaRPr lang="en-US" altLang="ko-KR" sz="3800" b="1" dirty="0" smtClean="0"/>
          </a:p>
          <a:p>
            <a:pPr fontAlgn="base">
              <a:lnSpc>
                <a:spcPct val="120000"/>
              </a:lnSpc>
            </a:pPr>
            <a:r>
              <a:rPr lang="ko-KR" altLang="en-US" sz="3800" b="1" dirty="0" smtClean="0"/>
              <a:t>선을 </a:t>
            </a:r>
            <a:r>
              <a:rPr lang="ko-KR" altLang="en-US" sz="3800" b="1" dirty="0"/>
              <a:t>사용하여 스케치나 크로키</a:t>
            </a:r>
            <a:r>
              <a:rPr lang="en-US" altLang="ko-KR" sz="3800" b="1" dirty="0"/>
              <a:t>, </a:t>
            </a:r>
            <a:r>
              <a:rPr lang="ko-KR" altLang="en-US" sz="3800" b="1" dirty="0"/>
              <a:t>소묘 등을 통해 </a:t>
            </a:r>
            <a:r>
              <a:rPr lang="ko-KR" altLang="en-US" sz="3800" b="1" dirty="0" smtClean="0"/>
              <a:t>관찰력과 </a:t>
            </a:r>
            <a:r>
              <a:rPr lang="ko-KR" altLang="en-US" sz="3800" b="1" dirty="0"/>
              <a:t>표현력을 기르는 훈련을 </a:t>
            </a:r>
            <a:r>
              <a:rPr lang="ko-KR" altLang="en-US" sz="3800" b="1" dirty="0" smtClean="0"/>
              <a:t>한다</a:t>
            </a:r>
            <a:r>
              <a:rPr lang="en-US" altLang="ko-KR" sz="3800" b="1" dirty="0"/>
              <a:t>. </a:t>
            </a:r>
            <a:endParaRPr lang="ko-KR" altLang="en-US" sz="3800" b="1" dirty="0"/>
          </a:p>
          <a:p>
            <a:pPr fontAlgn="base"/>
            <a:r>
              <a:rPr lang="ko-KR" altLang="en-US" sz="3800" b="1" dirty="0" smtClean="0"/>
              <a:t>그림을 </a:t>
            </a:r>
            <a:r>
              <a:rPr lang="ko-KR" altLang="en-US" sz="3800" b="1" dirty="0"/>
              <a:t>그린다는 행위는 곧 선의 사용을 </a:t>
            </a:r>
            <a:r>
              <a:rPr lang="ko-KR" altLang="en-US" sz="3800" b="1" dirty="0" smtClean="0"/>
              <a:t>의미한다</a:t>
            </a:r>
            <a:r>
              <a:rPr lang="en-US" altLang="ko-KR" sz="3800" b="1" dirty="0"/>
              <a:t>. </a:t>
            </a:r>
            <a:endParaRPr lang="ko-KR" altLang="en-US" sz="3800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358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711200"/>
          </a:xfrm>
        </p:spPr>
        <p:txBody>
          <a:bodyPr/>
          <a:lstStyle/>
          <a:p>
            <a:r>
              <a:rPr lang="ko-KR" altLang="en-US" b="1" dirty="0" smtClean="0">
                <a:solidFill>
                  <a:srgbClr val="002060"/>
                </a:solidFill>
              </a:rPr>
              <a:t>선의 의미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863600"/>
            <a:ext cx="8596668" cy="5808133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2400" b="1" dirty="0"/>
              <a:t>선은 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/>
              <a:t>뎃생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스케치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크로키 등에서 사용되며 화면의 구성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밑그림 등의 용도는 물론이고 선만으로도 예술적 의미를 갖는 개성적인 그림을 그릴 수 있다</a:t>
            </a:r>
            <a:r>
              <a:rPr lang="en-US" altLang="ko-KR" sz="2400" b="1" dirty="0"/>
              <a:t>. </a:t>
            </a:r>
            <a:endParaRPr lang="ko-KR" altLang="en-US" sz="2400" b="1" dirty="0"/>
          </a:p>
          <a:p>
            <a:pPr fontAlgn="base"/>
            <a:r>
              <a:rPr lang="ko-KR" altLang="en-US" sz="2400" b="1" dirty="0" smtClean="0"/>
              <a:t>선은 </a:t>
            </a:r>
            <a:r>
              <a:rPr lang="ko-KR" altLang="en-US" sz="2400" b="1" dirty="0"/>
              <a:t>색채나 질감등과 어우러져 이미지를 표현하는 회화의 중요한 시각적 요소이다</a:t>
            </a:r>
          </a:p>
          <a:p>
            <a:pPr fontAlgn="base"/>
            <a:r>
              <a:rPr lang="ko-KR" altLang="en-US" sz="2400" b="1" dirty="0" smtClean="0"/>
              <a:t>그림에서의 </a:t>
            </a:r>
            <a:r>
              <a:rPr lang="ko-KR" altLang="en-US" sz="2400" b="1" dirty="0"/>
              <a:t>선은 기본적으로 사물의 형태를 나타내는 기능을 갖는다</a:t>
            </a:r>
            <a:r>
              <a:rPr lang="en-US" altLang="ko-KR" sz="2400" b="1" dirty="0"/>
              <a:t>.</a:t>
            </a:r>
            <a:endParaRPr lang="ko-KR" altLang="en-US" sz="2400" b="1" dirty="0"/>
          </a:p>
          <a:p>
            <a:pPr fontAlgn="base"/>
            <a:r>
              <a:rPr lang="ko-KR" altLang="en-US" sz="2400" b="1" dirty="0" smtClean="0"/>
              <a:t>선의 </a:t>
            </a:r>
            <a:r>
              <a:rPr lang="ko-KR" altLang="en-US" sz="2400" b="1" dirty="0"/>
              <a:t>변화와 조화는 많은 정서를 내포하고 심리적 효과를 유발할 수 있다</a:t>
            </a:r>
            <a:r>
              <a:rPr lang="en-US" altLang="ko-KR" sz="2400" b="1" dirty="0"/>
              <a:t>.</a:t>
            </a:r>
            <a:endParaRPr lang="ko-KR" altLang="en-US" sz="2400" b="1" dirty="0"/>
          </a:p>
          <a:p>
            <a:pPr fontAlgn="base"/>
            <a:r>
              <a:rPr lang="ko-KR" altLang="en-US" sz="2400" b="1" dirty="0" smtClean="0"/>
              <a:t>사물이나 </a:t>
            </a:r>
            <a:r>
              <a:rPr lang="ko-KR" altLang="en-US" sz="2400" b="1" dirty="0"/>
              <a:t>풍경 등에서 발견할 수 있는 수많은 선들을 통해 특정한 정서적 분위기를 느낄 수 </a:t>
            </a:r>
            <a:r>
              <a:rPr lang="ko-KR" altLang="en-US" sz="2400" b="1" dirty="0" smtClean="0"/>
              <a:t>있다</a:t>
            </a:r>
            <a:r>
              <a:rPr lang="en-US" altLang="ko-KR" sz="2400" b="1" dirty="0"/>
              <a:t>. </a:t>
            </a:r>
            <a:endParaRPr lang="en-US" altLang="ko-KR" sz="2400" b="1" dirty="0" smtClean="0"/>
          </a:p>
          <a:p>
            <a:pPr fontAlgn="base"/>
            <a:r>
              <a:rPr lang="ko-KR" altLang="en-US" sz="2400" b="1" dirty="0" smtClean="0"/>
              <a:t>사람의 코나 </a:t>
            </a:r>
            <a:r>
              <a:rPr lang="ko-KR" altLang="en-US" sz="2400" b="1" dirty="0"/>
              <a:t>턱의 윤곽선이 조금만 달라져도 전체 인상에 큰 변화를 가져오듯 선의 변화와 조화는 많은 정서를 내포하고 심리적 효과를 유발할 수 </a:t>
            </a:r>
            <a:r>
              <a:rPr lang="ko-KR" altLang="en-US" sz="2400" b="1" dirty="0" smtClean="0"/>
              <a:t>있다</a:t>
            </a:r>
            <a:r>
              <a:rPr lang="en-US" altLang="ko-KR" sz="2400" b="1" dirty="0"/>
              <a:t>.</a:t>
            </a:r>
            <a:endParaRPr lang="ko-KR" altLang="en-US" sz="2400" b="1" dirty="0"/>
          </a:p>
          <a:p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350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287867"/>
            <a:ext cx="8596668" cy="745067"/>
          </a:xfrm>
        </p:spPr>
        <p:txBody>
          <a:bodyPr/>
          <a:lstStyle/>
          <a:p>
            <a:r>
              <a:rPr lang="ko-KR" altLang="en-US" b="1" dirty="0" smtClean="0">
                <a:solidFill>
                  <a:srgbClr val="002060"/>
                </a:solidFill>
              </a:rPr>
              <a:t>직선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2400" b="1" dirty="0"/>
              <a:t>1) </a:t>
            </a:r>
            <a:r>
              <a:rPr lang="ko-KR" altLang="en-US" sz="2400" b="1" dirty="0" smtClean="0"/>
              <a:t>수직선</a:t>
            </a:r>
            <a:r>
              <a:rPr lang="en-US" altLang="ko-KR" sz="2400" b="1" dirty="0"/>
              <a:t>(</a:t>
            </a:r>
            <a:r>
              <a:rPr lang="ko-KR" altLang="en-US" sz="2400" b="1" dirty="0" smtClean="0"/>
              <a:t>┃</a:t>
            </a:r>
            <a:r>
              <a:rPr lang="en-US" altLang="ko-KR" sz="2400" b="1" dirty="0" smtClean="0"/>
              <a:t>) : </a:t>
            </a:r>
            <a:r>
              <a:rPr lang="ko-KR" altLang="en-US" sz="2400" b="1" dirty="0" err="1" smtClean="0"/>
              <a:t>상승감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동적</a:t>
            </a:r>
            <a:r>
              <a:rPr lang="en-US" altLang="ko-KR" sz="2400" b="1" dirty="0"/>
              <a:t>, </a:t>
            </a:r>
            <a:r>
              <a:rPr lang="ko-KR" altLang="en-US" sz="2400" b="1" dirty="0" smtClean="0"/>
              <a:t>움직임</a:t>
            </a:r>
            <a:endParaRPr lang="en-US" altLang="ko-KR" sz="2400" b="1" dirty="0" smtClean="0"/>
          </a:p>
          <a:p>
            <a:pPr fontAlgn="base"/>
            <a:endParaRPr lang="ko-KR" altLang="en-US" sz="2400" b="1" dirty="0"/>
          </a:p>
          <a:p>
            <a:pPr fontAlgn="base"/>
            <a:r>
              <a:rPr lang="en-US" altLang="ko-KR" sz="2400" b="1" dirty="0"/>
              <a:t>2) </a:t>
            </a:r>
            <a:r>
              <a:rPr lang="ko-KR" altLang="en-US" sz="2400" b="1" dirty="0" smtClean="0"/>
              <a:t>수평선</a:t>
            </a:r>
            <a:r>
              <a:rPr lang="en-US" altLang="ko-KR" sz="2400" b="1" dirty="0" smtClean="0"/>
              <a:t>( </a:t>
            </a:r>
            <a:r>
              <a:rPr lang="ko-KR" altLang="en-US" sz="2400" b="1" dirty="0" smtClean="0"/>
              <a:t>━</a:t>
            </a:r>
            <a:r>
              <a:rPr lang="en-US" altLang="ko-KR" sz="2400" b="1" dirty="0" smtClean="0"/>
              <a:t>) :</a:t>
            </a:r>
            <a:r>
              <a:rPr lang="ko-KR" altLang="en-US" sz="2400" b="1" dirty="0" smtClean="0"/>
              <a:t> </a:t>
            </a:r>
            <a:r>
              <a:rPr lang="ko-KR" altLang="en-US" sz="2400" b="1" dirty="0"/>
              <a:t>평온함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안정감</a:t>
            </a:r>
            <a:r>
              <a:rPr lang="en-US" altLang="ko-KR" sz="2400" b="1" dirty="0"/>
              <a:t>. </a:t>
            </a:r>
            <a:r>
              <a:rPr lang="ko-KR" altLang="en-US" sz="2400" b="1" dirty="0"/>
              <a:t>고요함</a:t>
            </a:r>
            <a:r>
              <a:rPr lang="en-US" altLang="ko-KR" sz="2400" b="1" dirty="0"/>
              <a:t>, </a:t>
            </a:r>
            <a:r>
              <a:rPr lang="ko-KR" altLang="en-US" sz="2400" b="1" dirty="0" err="1" smtClean="0"/>
              <a:t>정적감</a:t>
            </a:r>
            <a:endParaRPr lang="en-US" altLang="ko-KR" sz="2400" b="1" dirty="0" smtClean="0"/>
          </a:p>
          <a:p>
            <a:pPr fontAlgn="base"/>
            <a:endParaRPr lang="ko-KR" altLang="en-US" sz="2400" b="1" dirty="0"/>
          </a:p>
          <a:p>
            <a:pPr fontAlgn="base"/>
            <a:r>
              <a:rPr lang="en-US" altLang="ko-KR" sz="2400" b="1" dirty="0"/>
              <a:t>3) </a:t>
            </a:r>
            <a:r>
              <a:rPr lang="ko-KR" altLang="en-US" sz="2400" b="1" dirty="0" smtClean="0"/>
              <a:t>사선</a:t>
            </a:r>
            <a:r>
              <a:rPr lang="en-US" altLang="ko-KR" sz="2400" b="1" dirty="0"/>
              <a:t>(</a:t>
            </a:r>
            <a:r>
              <a:rPr lang="ko-KR" altLang="en-US" sz="2400" b="1" dirty="0" smtClean="0"/>
              <a:t>／</a:t>
            </a:r>
            <a:r>
              <a:rPr lang="en-US" altLang="ko-KR" sz="2400" b="1" dirty="0" smtClean="0"/>
              <a:t>) :</a:t>
            </a:r>
            <a:r>
              <a:rPr lang="ko-KR" altLang="en-US" sz="2400" b="1" dirty="0" smtClean="0"/>
              <a:t> </a:t>
            </a:r>
            <a:r>
              <a:rPr lang="ko-KR" altLang="en-US" sz="2400" b="1" dirty="0"/>
              <a:t>불안감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긴장감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속도감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동적 또는 위험을 </a:t>
            </a:r>
            <a:r>
              <a:rPr lang="ko-KR" altLang="en-US" sz="2400" b="1" dirty="0" smtClean="0"/>
              <a:t>감지</a:t>
            </a:r>
            <a:endParaRPr lang="en-US" altLang="ko-KR" sz="2400" b="1" dirty="0" smtClean="0"/>
          </a:p>
          <a:p>
            <a:pPr fontAlgn="base"/>
            <a:endParaRPr lang="ko-KR" altLang="en-US" sz="2400" b="1" dirty="0"/>
          </a:p>
          <a:p>
            <a:pPr fontAlgn="base"/>
            <a:r>
              <a:rPr lang="en-US" altLang="ko-KR" sz="2400" b="1" dirty="0"/>
              <a:t>4) </a:t>
            </a:r>
            <a:r>
              <a:rPr lang="ko-KR" altLang="en-US" sz="2400" b="1" dirty="0" smtClean="0"/>
              <a:t>지그재그</a:t>
            </a:r>
            <a:r>
              <a:rPr lang="en-US" altLang="ko-KR" sz="2400" b="1" dirty="0"/>
              <a:t>(</a:t>
            </a:r>
            <a:r>
              <a:rPr lang="ko-KR" altLang="en-US" sz="2400" b="1" dirty="0" smtClean="0"/>
              <a:t>⋚ </a:t>
            </a:r>
            <a:r>
              <a:rPr lang="en-US" altLang="ko-KR" sz="2400" b="1" dirty="0" smtClean="0"/>
              <a:t>⧙) : </a:t>
            </a:r>
            <a:r>
              <a:rPr lang="ko-KR" altLang="en-US" sz="2400" b="1" dirty="0" smtClean="0"/>
              <a:t>예민함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날카로움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마음의 변화</a:t>
            </a:r>
            <a:r>
              <a:rPr lang="en-US" altLang="ko-KR" sz="2400" b="1" dirty="0"/>
              <a:t>.</a:t>
            </a:r>
            <a:endParaRPr lang="ko-KR" altLang="en-US" sz="2400" b="1" dirty="0"/>
          </a:p>
          <a:p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670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355600"/>
            <a:ext cx="8596668" cy="660400"/>
          </a:xfrm>
        </p:spPr>
        <p:txBody>
          <a:bodyPr/>
          <a:lstStyle/>
          <a:p>
            <a:r>
              <a:rPr lang="ko-KR" altLang="en-US" b="1" dirty="0" smtClean="0">
                <a:solidFill>
                  <a:srgbClr val="002060"/>
                </a:solidFill>
              </a:rPr>
              <a:t>곡선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sz="2400" b="1" dirty="0"/>
              <a:t>기하학적 곡선이나 자유로운 곡선은 부드럽거나 율동적인 </a:t>
            </a:r>
            <a:endParaRPr lang="en-US" altLang="ko-KR" sz="2400" b="1" dirty="0" smtClean="0"/>
          </a:p>
          <a:p>
            <a:pPr marL="0" indent="0" fontAlgn="base">
              <a:buNone/>
            </a:pPr>
            <a:r>
              <a:rPr lang="ko-KR" altLang="en-US" sz="2400" b="1" dirty="0" smtClean="0"/>
              <a:t>    느낌을 </a:t>
            </a:r>
            <a:r>
              <a:rPr lang="ko-KR" altLang="en-US" sz="2400" b="1" dirty="0"/>
              <a:t>줄 수 있다</a:t>
            </a:r>
            <a:r>
              <a:rPr lang="en-US" altLang="ko-KR" sz="2400" b="1" dirty="0" smtClean="0"/>
              <a:t>.</a:t>
            </a:r>
          </a:p>
          <a:p>
            <a:pPr marL="0" indent="0" fontAlgn="base">
              <a:buNone/>
            </a:pPr>
            <a:endParaRPr lang="ko-KR" altLang="en-US" sz="2400" b="1" dirty="0"/>
          </a:p>
          <a:p>
            <a:pPr fontAlgn="base"/>
            <a:r>
              <a:rPr lang="en-US" altLang="ko-KR" sz="2400" b="1" dirty="0"/>
              <a:t>1) </a:t>
            </a:r>
            <a:r>
              <a:rPr lang="ko-KR" altLang="en-US" sz="2400" b="1" dirty="0" smtClean="0"/>
              <a:t>원호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원을 </a:t>
            </a:r>
            <a:r>
              <a:rPr lang="ko-KR" altLang="en-US" sz="2400" b="1" dirty="0"/>
              <a:t>막 소용돌이 치듯이 낙서 뱅뱅 돌리는 식</a:t>
            </a:r>
          </a:p>
          <a:p>
            <a:pPr marL="0" indent="0" fontAlgn="base">
              <a:buNone/>
            </a:pPr>
            <a:r>
              <a:rPr lang="ko-KR" altLang="en-US" sz="2400" b="1" dirty="0" smtClean="0"/>
              <a:t>                 </a:t>
            </a:r>
            <a:r>
              <a:rPr lang="ko-KR" altLang="en-US" sz="2400" b="1" dirty="0" err="1" smtClean="0"/>
              <a:t>확장감</a:t>
            </a:r>
            <a:r>
              <a:rPr lang="en-US" altLang="ko-KR" sz="2400" b="1" dirty="0"/>
              <a:t>, </a:t>
            </a:r>
            <a:r>
              <a:rPr lang="ko-KR" altLang="en-US" sz="2400" b="1" dirty="0" err="1"/>
              <a:t>점증감</a:t>
            </a:r>
            <a:r>
              <a:rPr lang="en-US" altLang="ko-KR" sz="2400" b="1" dirty="0"/>
              <a:t>, </a:t>
            </a:r>
            <a:r>
              <a:rPr lang="ko-KR" altLang="en-US" sz="2400" b="1" dirty="0" smtClean="0"/>
              <a:t>동적</a:t>
            </a:r>
            <a:endParaRPr lang="en-US" altLang="ko-KR" sz="2400" b="1" dirty="0" smtClean="0"/>
          </a:p>
          <a:p>
            <a:pPr fontAlgn="base"/>
            <a:endParaRPr lang="ko-KR" altLang="en-US" sz="2400" b="1" dirty="0"/>
          </a:p>
          <a:p>
            <a:pPr fontAlgn="base"/>
            <a:r>
              <a:rPr lang="en-US" altLang="ko-KR" sz="2400" b="1" dirty="0"/>
              <a:t>2) </a:t>
            </a:r>
            <a:r>
              <a:rPr lang="ko-KR" altLang="en-US" sz="2400" b="1" dirty="0"/>
              <a:t>곡선 </a:t>
            </a:r>
            <a:r>
              <a:rPr lang="en-US" altLang="ko-KR" sz="2400" b="1" dirty="0"/>
              <a:t>: </a:t>
            </a:r>
            <a:r>
              <a:rPr lang="ko-KR" altLang="en-US" sz="2400" b="1" dirty="0" smtClean="0"/>
              <a:t> </a:t>
            </a:r>
            <a:r>
              <a:rPr lang="ko-KR" altLang="en-US" sz="2400" b="1" dirty="0"/>
              <a:t>율동감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리듬감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동적</a:t>
            </a:r>
          </a:p>
          <a:p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597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288324"/>
            <a:ext cx="8596668" cy="518984"/>
          </a:xfrm>
        </p:spPr>
        <p:txBody>
          <a:bodyPr>
            <a:noAutofit/>
          </a:bodyPr>
          <a:lstStyle/>
          <a:p>
            <a:r>
              <a:rPr lang="ko-KR" altLang="en-US" b="1" dirty="0" smtClean="0">
                <a:solidFill>
                  <a:srgbClr val="002060"/>
                </a:solidFill>
              </a:rPr>
              <a:t>선으로 그림 그리기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7334" y="132032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ko-KR" altLang="en-US" sz="2400" b="1" dirty="0" smtClean="0"/>
              <a:t>재료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종이류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크기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색상지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질감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2. </a:t>
            </a:r>
            <a:r>
              <a:rPr lang="ko-KR" altLang="en-US" b="1" dirty="0" err="1" smtClean="0"/>
              <a:t>채색류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수성싸인팬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색연필</a:t>
            </a:r>
            <a:r>
              <a:rPr lang="en-US" altLang="ko-KR" b="1" dirty="0" smtClean="0"/>
              <a:t>, </a:t>
            </a:r>
            <a:r>
              <a:rPr lang="ko-KR" altLang="en-US" b="1" dirty="0" err="1" smtClean="0"/>
              <a:t>크래파스</a:t>
            </a:r>
            <a:r>
              <a:rPr lang="en-US" altLang="ko-KR" b="1" dirty="0" smtClean="0"/>
              <a:t>,  </a:t>
            </a:r>
            <a:r>
              <a:rPr lang="ko-KR" altLang="en-US" b="1" dirty="0" smtClean="0"/>
              <a:t>물감 등</a:t>
            </a:r>
            <a:endParaRPr lang="en-US" altLang="ko-KR" b="1" dirty="0" smtClean="0"/>
          </a:p>
          <a:p>
            <a:pPr marL="0" indent="0">
              <a:buNone/>
            </a:pPr>
            <a:r>
              <a:rPr lang="en-US" altLang="ko-KR" b="1" dirty="0" smtClean="0"/>
              <a:t>3. </a:t>
            </a:r>
            <a:r>
              <a:rPr lang="ko-KR" altLang="en-US" b="1" dirty="0" err="1" smtClean="0"/>
              <a:t>부재료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마스킹테이프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신문지 등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9581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334" y="444844"/>
            <a:ext cx="8596668" cy="675503"/>
          </a:xfrm>
        </p:spPr>
        <p:txBody>
          <a:bodyPr/>
          <a:lstStyle/>
          <a:p>
            <a:r>
              <a:rPr lang="ko-KR" altLang="en-US" b="1" dirty="0" smtClean="0">
                <a:solidFill>
                  <a:srgbClr val="002060"/>
                </a:solidFill>
              </a:rPr>
              <a:t>선으로 그림 그리기</a:t>
            </a:r>
            <a:endParaRPr lang="ko-KR" altLang="en-US" b="1" dirty="0">
              <a:solidFill>
                <a:srgbClr val="00206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 </a:t>
            </a:r>
            <a:r>
              <a:rPr lang="ko-KR" altLang="en-US" sz="2400" b="1" dirty="0" smtClean="0"/>
              <a:t>순서</a:t>
            </a:r>
            <a:endParaRPr lang="en-US" altLang="ko-KR" sz="2400" b="1" dirty="0" smtClean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1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종이 위에 색연필로 직선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곡선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원</a:t>
            </a:r>
            <a:r>
              <a:rPr lang="en-US" altLang="ko-KR" b="1" dirty="0"/>
              <a:t> </a:t>
            </a:r>
            <a:r>
              <a:rPr lang="ko-KR" altLang="en-US" b="1" dirty="0" smtClean="0"/>
              <a:t>등을 이용하여  밑그림을 그린다</a:t>
            </a:r>
            <a:r>
              <a:rPr lang="en-US" altLang="ko-KR" b="1" dirty="0" smtClean="0"/>
              <a:t>.</a:t>
            </a:r>
          </a:p>
          <a:p>
            <a:pPr marL="0" indent="0">
              <a:buNone/>
            </a:pPr>
            <a:r>
              <a:rPr lang="en-US" altLang="ko-KR" b="1" dirty="0" smtClean="0"/>
              <a:t>2. </a:t>
            </a:r>
            <a:r>
              <a:rPr lang="ko-KR" altLang="en-US" b="1" dirty="0" smtClean="0"/>
              <a:t>무의식적인 형태의 선을 그리거나 주제를 정하여 밑그림을 그린다</a:t>
            </a:r>
            <a:r>
              <a:rPr lang="en-US" altLang="ko-KR" b="1" dirty="0" smtClean="0"/>
              <a:t>.</a:t>
            </a:r>
          </a:p>
          <a:p>
            <a:pPr marL="0" indent="0">
              <a:buNone/>
            </a:pPr>
            <a:r>
              <a:rPr lang="en-US" altLang="ko-KR" b="1" dirty="0" smtClean="0"/>
              <a:t>3. </a:t>
            </a:r>
            <a:r>
              <a:rPr lang="ko-KR" altLang="en-US" b="1" dirty="0" smtClean="0"/>
              <a:t>주제를 그린다음 그 위에 무의식적인 선들을 많이 사용한다</a:t>
            </a:r>
            <a:r>
              <a:rPr lang="en-US" altLang="ko-KR" b="1" dirty="0" smtClean="0"/>
              <a:t>.</a:t>
            </a:r>
          </a:p>
          <a:p>
            <a:pPr marL="0" indent="0">
              <a:buNone/>
            </a:pPr>
            <a:r>
              <a:rPr lang="en-US" altLang="ko-KR" b="1" dirty="0" smtClean="0"/>
              <a:t>3. </a:t>
            </a:r>
            <a:r>
              <a:rPr lang="ko-KR" altLang="en-US" b="1" dirty="0" smtClean="0"/>
              <a:t>선을 그릴 때에는 곡선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직선</a:t>
            </a:r>
            <a:r>
              <a:rPr lang="en-US" altLang="ko-KR" b="1" dirty="0"/>
              <a:t> </a:t>
            </a:r>
            <a:r>
              <a:rPr lang="ko-KR" altLang="en-US" b="1" dirty="0" smtClean="0"/>
              <a:t>등이 교차하며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크고 작은 면들이 나타나도록 한다</a:t>
            </a:r>
            <a:r>
              <a:rPr lang="en-US" altLang="ko-KR" b="1" dirty="0" smtClean="0"/>
              <a:t>.</a:t>
            </a:r>
          </a:p>
          <a:p>
            <a:pPr marL="0" indent="0">
              <a:buNone/>
            </a:pPr>
            <a:r>
              <a:rPr lang="en-US" altLang="ko-KR" b="1" dirty="0" smtClean="0"/>
              <a:t>4. </a:t>
            </a:r>
            <a:r>
              <a:rPr lang="ko-KR" altLang="en-US" b="1" dirty="0" smtClean="0"/>
              <a:t>여러 가지 색을 사용하여 그림을 완성한다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0648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467</Words>
  <Application>Microsoft Office PowerPoint</Application>
  <PresentationFormat>와이드스크린</PresentationFormat>
  <Paragraphs>65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HY그래픽M</vt:lpstr>
      <vt:lpstr>맑은 고딕</vt:lpstr>
      <vt:lpstr>Arial</vt:lpstr>
      <vt:lpstr>Trebuchet MS</vt:lpstr>
      <vt:lpstr>Wingdings 3</vt:lpstr>
      <vt:lpstr>패싯</vt:lpstr>
      <vt:lpstr>선으로 그림그리기</vt:lpstr>
      <vt:lpstr>선의 의미</vt:lpstr>
      <vt:lpstr>선의 의미</vt:lpstr>
      <vt:lpstr>선의 의미</vt:lpstr>
      <vt:lpstr>직선</vt:lpstr>
      <vt:lpstr>곡선</vt:lpstr>
      <vt:lpstr>선으로 그림 그리기</vt:lpstr>
      <vt:lpstr>선으로 그림 그리기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선으로 그림그리기</dc:title>
  <dc:creator>USER</dc:creator>
  <cp:lastModifiedBy>USER</cp:lastModifiedBy>
  <cp:revision>27</cp:revision>
  <dcterms:created xsi:type="dcterms:W3CDTF">2017-05-29T01:52:46Z</dcterms:created>
  <dcterms:modified xsi:type="dcterms:W3CDTF">2018-06-04T01:49:50Z</dcterms:modified>
</cp:coreProperties>
</file>