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8" r:id="rId3"/>
    <p:sldId id="284" r:id="rId4"/>
    <p:sldId id="329" r:id="rId5"/>
    <p:sldId id="330" r:id="rId6"/>
    <p:sldId id="331" r:id="rId7"/>
    <p:sldId id="332" r:id="rId8"/>
    <p:sldId id="333" r:id="rId9"/>
    <p:sldId id="334" r:id="rId10"/>
    <p:sldId id="304" r:id="rId11"/>
    <p:sldId id="335" r:id="rId12"/>
    <p:sldId id="336" r:id="rId13"/>
    <p:sldId id="337" r:id="rId14"/>
    <p:sldId id="305" r:id="rId15"/>
    <p:sldId id="338" r:id="rId16"/>
    <p:sldId id="339" r:id="rId17"/>
    <p:sldId id="28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6" autoAdjust="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F7EA-589A-4AE9-9BB4-0808BEF984AA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B75F-F3CB-48E5-91FF-D7911AAD2B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2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6" name="Picture 134" descr="메인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8327" name="Picture 135" descr="메인표지_집"/>
          <p:cNvPicPr>
            <a:picLocks noChangeAspect="1" noChangeArrowheads="1"/>
          </p:cNvPicPr>
          <p:nvPr/>
        </p:nvPicPr>
        <p:blipFill>
          <a:blip r:embed="rId3" cstate="print"/>
          <a:srcRect l="7603" t="31068" r="41771"/>
          <a:stretch>
            <a:fillRect/>
          </a:stretch>
        </p:blipFill>
        <p:spPr bwMode="auto">
          <a:xfrm>
            <a:off x="695325" y="2133600"/>
            <a:ext cx="4629150" cy="4733925"/>
          </a:xfrm>
          <a:prstGeom prst="rect">
            <a:avLst/>
          </a:prstGeom>
          <a:noFill/>
        </p:spPr>
      </p:pic>
      <p:pic>
        <p:nvPicPr>
          <p:cNvPr id="8329" name="Picture 137" descr="메인표지_나무"/>
          <p:cNvPicPr>
            <a:picLocks noChangeAspect="1" noChangeArrowheads="1"/>
          </p:cNvPicPr>
          <p:nvPr/>
        </p:nvPicPr>
        <p:blipFill>
          <a:blip r:embed="rId4" cstate="print"/>
          <a:srcRect l="61041" t="82108" r="23750" b="4300"/>
          <a:stretch>
            <a:fillRect/>
          </a:stretch>
        </p:blipFill>
        <p:spPr bwMode="auto">
          <a:xfrm>
            <a:off x="5524500" y="5638800"/>
            <a:ext cx="1390650" cy="933450"/>
          </a:xfrm>
          <a:prstGeom prst="rect">
            <a:avLst/>
          </a:prstGeom>
          <a:noFill/>
        </p:spPr>
      </p:pic>
      <p:pic>
        <p:nvPicPr>
          <p:cNvPr id="8328" name="Picture 136" descr="메인표지_자동차"/>
          <p:cNvPicPr>
            <a:picLocks noChangeAspect="1" noChangeArrowheads="1"/>
          </p:cNvPicPr>
          <p:nvPr/>
        </p:nvPicPr>
        <p:blipFill>
          <a:blip r:embed="rId5" cstate="print"/>
          <a:srcRect t="78918" r="71666"/>
          <a:stretch>
            <a:fillRect/>
          </a:stretch>
        </p:blipFill>
        <p:spPr bwMode="auto">
          <a:xfrm>
            <a:off x="0" y="5410200"/>
            <a:ext cx="2590800" cy="1447800"/>
          </a:xfrm>
          <a:prstGeom prst="rect">
            <a:avLst/>
          </a:prstGeom>
          <a:noFill/>
        </p:spPr>
      </p:pic>
      <p:pic>
        <p:nvPicPr>
          <p:cNvPr id="8330" name="Picture 138" descr="메인표지_나무2"/>
          <p:cNvPicPr>
            <a:picLocks noChangeAspect="1" noChangeArrowheads="1"/>
          </p:cNvPicPr>
          <p:nvPr/>
        </p:nvPicPr>
        <p:blipFill>
          <a:blip r:embed="rId6" cstate="print"/>
          <a:srcRect l="52292" t="83356" r="29375"/>
          <a:stretch>
            <a:fillRect/>
          </a:stretch>
        </p:blipFill>
        <p:spPr bwMode="auto">
          <a:xfrm>
            <a:off x="4895850" y="5715000"/>
            <a:ext cx="1676400" cy="1143000"/>
          </a:xfrm>
          <a:prstGeom prst="rect">
            <a:avLst/>
          </a:prstGeom>
          <a:noFill/>
        </p:spPr>
      </p:pic>
      <p:pic>
        <p:nvPicPr>
          <p:cNvPr id="8331" name="Picture 139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8333" t="10818" r="80730" b="78502"/>
          <a:stretch>
            <a:fillRect/>
          </a:stretch>
        </p:blipFill>
        <p:spPr bwMode="auto">
          <a:xfrm>
            <a:off x="762000" y="742950"/>
            <a:ext cx="1000125" cy="733425"/>
          </a:xfrm>
          <a:prstGeom prst="rect">
            <a:avLst/>
          </a:prstGeom>
          <a:noFill/>
        </p:spPr>
      </p:pic>
      <p:pic>
        <p:nvPicPr>
          <p:cNvPr id="8332" name="Picture 140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17812" t="17754" r="69167" b="67406"/>
          <a:stretch>
            <a:fillRect/>
          </a:stretch>
        </p:blipFill>
        <p:spPr bwMode="auto">
          <a:xfrm>
            <a:off x="1638300" y="1219200"/>
            <a:ext cx="1190625" cy="1019175"/>
          </a:xfrm>
          <a:prstGeom prst="rect">
            <a:avLst/>
          </a:prstGeom>
          <a:noFill/>
        </p:spPr>
      </p:pic>
      <p:sp>
        <p:nvSpPr>
          <p:cNvPr id="8295" name="Rectangle 10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765175"/>
            <a:ext cx="6019800" cy="1470025"/>
          </a:xfrm>
        </p:spPr>
        <p:txBody>
          <a:bodyPr/>
          <a:lstStyle>
            <a:lvl1pPr algn="ctr">
              <a:defRPr sz="40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296" name="Rectangle 10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14675" y="2263775"/>
            <a:ext cx="5995988" cy="1752600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297" name="Rectangle 10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8298" name="Rectangle 10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endParaRPr lang="ko-KR" altLang="en-US"/>
          </a:p>
        </p:txBody>
      </p:sp>
      <p:sp>
        <p:nvSpPr>
          <p:cNvPr id="8299" name="Rectangle 10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330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13403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05550" y="115888"/>
            <a:ext cx="1970088" cy="506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0525" y="115888"/>
            <a:ext cx="5762625" cy="506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041562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7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1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5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4344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5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158948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65625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62204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0312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99706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90561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30165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89257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65" descr="속지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1090" name="Picture 66" descr="속지1_집"/>
          <p:cNvPicPr>
            <a:picLocks noChangeAspect="1" noChangeArrowheads="1"/>
          </p:cNvPicPr>
          <p:nvPr/>
        </p:nvPicPr>
        <p:blipFill>
          <a:blip r:embed="rId14" cstate="print"/>
          <a:srcRect l="80521" t="73093"/>
          <a:stretch>
            <a:fillRect/>
          </a:stretch>
        </p:blipFill>
        <p:spPr bwMode="auto">
          <a:xfrm>
            <a:off x="7362825" y="5019675"/>
            <a:ext cx="1781175" cy="18478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15888"/>
            <a:ext cx="78851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74993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2019-09-24</a:t>
            </a:fld>
            <a:endParaRPr lang="ko-K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2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01364A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01364A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1364A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1364A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89784" y="954388"/>
            <a:ext cx="366181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상호작용자의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60063" y="809553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1187252" y="1700809"/>
            <a:ext cx="6279008" cy="4536503"/>
            <a:chOff x="957288" y="1700809"/>
            <a:chExt cx="6279008" cy="463603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88" y="1700809"/>
              <a:ext cx="6279008" cy="46360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1504" y="2366525"/>
              <a:ext cx="4493538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개인차를 존중하며 개별성 인정하기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안전과 편안함을 제공해주기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관심과 욕구에 적극 반응하기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정서 파악하기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영유아에게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애정 표현하기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행동 격려 및 지지해주기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행동 민감하게 관찰하기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0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52" y="1479084"/>
            <a:ext cx="6193060" cy="5262284"/>
          </a:xfrm>
          <a:prstGeom prst="rect">
            <a:avLst/>
          </a:prstGeom>
        </p:spPr>
      </p:pic>
      <p:sp>
        <p:nvSpPr>
          <p:cNvPr id="8" name="대각선 방향의 모서리가 둥근 사각형 7"/>
          <p:cNvSpPr/>
          <p:nvPr/>
        </p:nvSpPr>
        <p:spPr bwMode="auto">
          <a:xfrm>
            <a:off x="547302" y="116632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16632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31378"/>
            <a:ext cx="366181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관찰자의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86543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1468" y="2060848"/>
            <a:ext cx="4657044" cy="5024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하루일과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운영 관찰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지도교사의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태도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 및 활동에 대한 태도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놀이 행동 특성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발달 특성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상호작용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교재교구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제작 및 사용방법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교사와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학부모와의 상호작용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다양한 프로그램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교직원들의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문화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환경 구성 관찰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16632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16632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19497"/>
            <a:ext cx="366181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4)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교수자로서의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74662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88" y="1700808"/>
            <a:ext cx="6279008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5901" y="2388944"/>
            <a:ext cx="53703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 일지 작성하기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이론적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지식 교수활동에 적용하기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부분수업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연결수업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종일수업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계획안 작성하기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부분수업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연결수업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종일수업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실행 및 평가하기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자기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반성적 사고하기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환경구성하기</a:t>
            </a: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191066" y="1292312"/>
            <a:ext cx="8701414" cy="50170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첫째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영유아를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마음으로 사랑하고 영혼으로 소통하는 교사의 자질을 가지고 있어야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둘째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영유아들과 하루 종일 신체적 접촉을 함으로서 건강한 신체적 정신적 사고를 가지고 영유아들을 보육할 수 있어야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셋째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영유아와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보육교직원들과 더불어 생활하는 사람으로서 원만한 성격과 긍정적 사고로 협동하는 태도를 가지고 실천할 줄 알아야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넷째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가정과 지역사회와의 연계활동을 위한 협력자로서 미래를 준비하는 안목을 가지고 있어야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다섯째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</a:t>
            </a:r>
            <a:r>
              <a:rPr lang="ko-KR" altLang="en-US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영유아들의 개인차를 존중하며 영유아들의 잠재적 능력을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발견하고 인정 할 줄 알아야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여섯째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보육실습생은 자신의 발전과 보육의 발전을 위해 항상 노력하고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연구하는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자세를 가지고 있어야 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대각선 방향의 모서리가 둥근 사각형 7"/>
          <p:cNvSpPr/>
          <p:nvPr/>
        </p:nvSpPr>
        <p:spPr bwMode="auto">
          <a:xfrm>
            <a:off x="552586" y="106472"/>
            <a:ext cx="460076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보육실습생의 자질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1066" y="106472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684" y="831090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보육실습생의 자질을 살펴보면 다음과 같다</a:t>
            </a:r>
            <a:r>
              <a:rPr lang="en-US" altLang="ko-KR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4" y="820852"/>
            <a:ext cx="432048" cy="3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1187252" y="1852464"/>
            <a:ext cx="6973222" cy="38884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첫째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실습생의 인성함양 및 연구자로서의 역할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둘째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실습안내자 및 정보제공자로서의 역할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셋째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교수조직 운영 전문가로서의 역할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넷째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실습평가 및 실무가이드 로서의 역할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다섯째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실습 지도자 및 감독자로서의 역할 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여섯째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감정소통 지원자 및 상담자로서의 역할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대각선 방향의 모서리가 둥근 사각형 7"/>
          <p:cNvSpPr/>
          <p:nvPr/>
        </p:nvSpPr>
        <p:spPr bwMode="auto">
          <a:xfrm>
            <a:off x="552586" y="106472"/>
            <a:ext cx="6179654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보육실습생에 대한 전문적 지원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1066" y="106472"/>
            <a:ext cx="785818" cy="71438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4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869273" y="909539"/>
            <a:ext cx="4206783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지도교사의 전문적 지원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976884" y="1556792"/>
            <a:ext cx="6973222" cy="475252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첫째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보육실습생의 긍정적 사고를 촉진해주고 장점을 먼저 바라보며 칭찬을 아끼지 않음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둘째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서로 같은 동반자로서의 자세를 </a:t>
            </a:r>
            <a:r>
              <a:rPr lang="ko-KR" alt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갖을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수 있도록 서로 존중하며 애정을 갖도록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셋째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보육실습생과의 신뢰감 있는 관계를 형성하며 서로에 대한 비밀은 지켜주고 유지하도록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넷째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보육실습생과는 친밀감을 가지고 영유아들의 활동에 협력하는 자세로 참여하고 새로운 계획은 함께 하도록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다섯째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지도교사는 보육실습생에게 실습관련 스트레스를 최대한 줄여주도록 하며 긍정적인 관계형성으로 소통 할 수 있도록 함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대각선 방향의 모서리가 둥근 사각형 7"/>
          <p:cNvSpPr/>
          <p:nvPr/>
        </p:nvSpPr>
        <p:spPr bwMode="auto">
          <a:xfrm>
            <a:off x="552586" y="106472"/>
            <a:ext cx="6179654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보육실습생에 대한 전문적 지원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1066" y="106472"/>
            <a:ext cx="785818" cy="71438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4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869273" y="909539"/>
            <a:ext cx="4206783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지도교사의 정서적 지원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Administrator\My Documents\My Pictures\Microsoft Clip Organizer\j0427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56" y="1844824"/>
            <a:ext cx="3574161" cy="24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3056" y="4509118"/>
            <a:ext cx="3574162" cy="5847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200" b="1" dirty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제 </a:t>
            </a:r>
            <a:r>
              <a:rPr kumimoji="0" lang="en-US" altLang="ko-KR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3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장 </a:t>
            </a:r>
            <a:r>
              <a:rPr kumimoji="0" lang="en-US" altLang="ko-KR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End!! </a:t>
            </a:r>
            <a:r>
              <a:rPr kumimoji="0" lang="en-US" altLang="ko-KR" sz="3200" b="1" dirty="0" smtClean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*^^*</a:t>
            </a:r>
            <a:endParaRPr kumimoji="0" lang="ko-KR" altLang="en-US" sz="3200" b="1" dirty="0">
              <a:solidFill>
                <a:srgbClr val="FF505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34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기관에 대한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6356" y="2132856"/>
            <a:ext cx="8260212" cy="4320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오리엔테이션에 반드시 참석해야 하며 참여하는 회의나 활동시간을 잘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지켜야함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제반 규정을 준수하며 실습기관의 운영방침에 적극적으로 협력하는 태도를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갖음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교직원에게 배우는 자로서의 태도를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갖춤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기관에서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만나는 모든 사람에게 인사를 하며 예의를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지킴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보육실습생들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상호간에도 반드시 경어를 쓰고 “원장님” “선생님” 칭호를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사용함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의사소통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시 반드시 절차를 거침</a:t>
            </a:r>
          </a:p>
          <a:p>
            <a:pPr fontAlgn="base"/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기관에 대한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9712" y="2168442"/>
            <a:ext cx="8260212" cy="41408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원장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및 지도교사와 대화할 경우 메모를 준비하여 업무수행에 있어 차질이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없도록함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시설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부품 등을 사용하고자 할 경우 반드시 허락을 구하고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사용 후 정확하게 반환하도록 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각종 서류는 사전 승인을 받고 봄</a:t>
            </a:r>
          </a:p>
          <a:p>
            <a:pPr fontAlgn="base"/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보육시설의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기밀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지도교사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원장의 사적인 내용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원아와 가정에 대한 비밀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사항은 꼭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지키도록함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보육시설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내의 환기를 시켜 교수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학습활동을 위한 사전 준비를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하도록함</a:t>
            </a:r>
            <a:r>
              <a:rPr lang="en-US" altLang="ko-K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기관에 대한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9712" y="2276872"/>
            <a:ext cx="8260212" cy="25202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어떤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경우에서든 실습교사는 영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․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유아에게 체벌을 가해서는 안됨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․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유아를 편애하지 않으며 그들의 눈높이에 맞추어 긍정적 상호작용함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기관에서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제공해준 제작 자료는 실습 종료 시에 제출함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개인적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2412" y="2187972"/>
            <a:ext cx="8260212" cy="388843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출근시간을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엄수하고 출근부에 날인 함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무단결근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조퇴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외출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지각을 해서는 안 되며 불가피한 경우 사전에 지도교사에게 허락을 구함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활동계획에 맞춰 수업준비 등에 최선을 다함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수업활동과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관련된 자료들은 실습생 스스로 준비함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참관 시 수업에 방해되지 않도록 행동을 주의함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참관 시 잡무를 보거나 관찰에 태만하지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않는함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개인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적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2412" y="2187972"/>
            <a:ext cx="8154044" cy="388843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․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유아의 행동관찰 기록을 위한 메모지는 일정한 장소나 호주머니에 보관 사용함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언어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태도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복장은 기능적이고 교사로서의 본이 되어야 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핸드폰은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 중에 몸에 지니고 있지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않는함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이름표는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항상 달고 다님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보육실습일지는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매일 기록하고 지도교사에게 검안을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받야함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퇴근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시에는 지도교사의 승낙을 받아 인사를 마치고 퇴근함</a:t>
            </a:r>
          </a:p>
          <a:p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5718950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학습자와 예비보육교사로서의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학습자의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2132856"/>
            <a:ext cx="8352928" cy="403738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보육실습생은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학습자로서 예비교사로서 바람직한 학습태도를 확립하도록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실습생은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보육환경이 어떻게 준비되어 있는지 관찰하고 보육일과의 모든 업무에 열정을 가지고 능동적으로 활동에 적극적 참여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관찰에서는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영유아들의 개인차를 존중한 상호작용을 통하여 학습자로서 역할을 수행해야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학습자로서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영역별 보육활동계획안을 스스로 작성하고 실천할 수 있는 역량을 함양하도록 </a:t>
            </a:r>
            <a:r>
              <a:rPr lang="ko-KR" altLang="en-US" dirty="0"/>
              <a:t>함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영유아들과는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친밀한 관계를 형성하여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하루일과와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일상생활에 참여하는데 최선을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다해야함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보육활동에 대한 실습담당지도교사와는 </a:t>
            </a:r>
            <a:r>
              <a:rPr lang="ko-KR" altLang="en-US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존중하는 선배교사로서 예를 </a:t>
            </a:r>
            <a:r>
              <a:rPr lang="ko-KR" altLang="en-US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다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하도록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5718950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학습자와 예비보육교사로서의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2" y="1475746"/>
            <a:ext cx="3270680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예비 보육교사로서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2348880"/>
            <a:ext cx="8136904" cy="3168352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예비교사로서 모든 것을 배우는 입장으로 임해야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보육교사가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되기 위한 준비를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위해역할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수행 능력을 갖추는데 최선을 다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지도교사에게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불평과 불만 자신이 처한 환경에 대한 불만이나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어린이집에서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알게 된 기본적인 비밀에 대해 발설을 하지 않아야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선배교사나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기관장에 대한 예의를 지켜야 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53" y="1772816"/>
            <a:ext cx="6279008" cy="4104456"/>
          </a:xfrm>
          <a:prstGeom prst="rect">
            <a:avLst/>
          </a:prstGeom>
        </p:spPr>
      </p:pic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1052485"/>
            <a:ext cx="3054655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보조자의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907650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4839" y="2771983"/>
            <a:ext cx="3078256" cy="254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보육활동 진행 보조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보육활동자료 제작 보조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보육실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환경구성 보조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청소 및 기타 잡무 보조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기관행사 보조</a:t>
            </a:r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[기본형]집과_자동차가_있는_템플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838</Words>
  <Application>Microsoft Office PowerPoint</Application>
  <PresentationFormat>화면 슬라이드 쇼(4:3)</PresentationFormat>
  <Paragraphs>206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HY헤드라인M</vt:lpstr>
      <vt:lpstr>굴림</vt:lpstr>
      <vt:lpstr>맑은 고딕</vt:lpstr>
      <vt:lpstr>휴먼매직체</vt:lpstr>
      <vt:lpstr>Arial</vt:lpstr>
      <vt:lpstr>Wingdings</vt:lpstr>
      <vt:lpstr>[기본형]집과_자동차가_있는_템플릿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UG</dc:creator>
  <cp:lastModifiedBy>Windows 사용자</cp:lastModifiedBy>
  <cp:revision>55</cp:revision>
  <dcterms:created xsi:type="dcterms:W3CDTF">2017-08-14T01:16:33Z</dcterms:created>
  <dcterms:modified xsi:type="dcterms:W3CDTF">2019-09-24T02:05:47Z</dcterms:modified>
</cp:coreProperties>
</file>