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61" r:id="rId2"/>
    <p:sldId id="296" r:id="rId3"/>
    <p:sldId id="326" r:id="rId4"/>
    <p:sldId id="327" r:id="rId5"/>
    <p:sldId id="328" r:id="rId6"/>
    <p:sldId id="329" r:id="rId7"/>
    <p:sldId id="362" r:id="rId8"/>
    <p:sldId id="266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A4B7"/>
    <a:srgbClr val="518FA5"/>
    <a:srgbClr val="D55369"/>
    <a:srgbClr val="E1475D"/>
    <a:srgbClr val="DD2F48"/>
    <a:srgbClr val="E35368"/>
    <a:srgbClr val="E87283"/>
    <a:srgbClr val="7CADBE"/>
    <a:srgbClr val="90B9C8"/>
    <a:srgbClr val="B08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9510" autoAdjust="0"/>
  </p:normalViewPr>
  <p:slideViewPr>
    <p:cSldViewPr>
      <p:cViewPr varScale="1">
        <p:scale>
          <a:sx n="79" d="100"/>
          <a:sy n="79" d="100"/>
        </p:scale>
        <p:origin x="114" y="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1FA92-D1D8-45BF-91EC-CC61EC29122F}" type="datetimeFigureOut">
              <a:rPr lang="ko-KR" altLang="en-US" smtClean="0"/>
              <a:pPr/>
              <a:t>2018-11-15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F6BA3-F368-460E-B505-BFEC8E304D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8333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6BAF-2248-4E4A-B1C0-3265E245F813}" type="datetimeFigureOut">
              <a:rPr lang="ko-KR" altLang="en-US" smtClean="0"/>
              <a:pPr/>
              <a:t>2018-11-15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AA95-1B22-4A50-884B-C084F431DD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99064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6BAF-2248-4E4A-B1C0-3265E245F813}" type="datetimeFigureOut">
              <a:rPr lang="ko-KR" altLang="en-US" smtClean="0"/>
              <a:pPr/>
              <a:t>2018-11-15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AA95-1B22-4A50-884B-C084F431DD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120381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6BAF-2248-4E4A-B1C0-3265E245F813}" type="datetimeFigureOut">
              <a:rPr lang="ko-KR" altLang="en-US" smtClean="0"/>
              <a:pPr/>
              <a:t>2018-11-15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AA95-1B22-4A50-884B-C084F431DD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306231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6BAF-2248-4E4A-B1C0-3265E245F813}" type="datetimeFigureOut">
              <a:rPr lang="ko-KR" altLang="en-US" smtClean="0"/>
              <a:pPr/>
              <a:t>2018-11-15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AA95-1B22-4A50-884B-C084F431DD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76907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6BAF-2248-4E4A-B1C0-3265E245F813}" type="datetimeFigureOut">
              <a:rPr lang="ko-KR" altLang="en-US" smtClean="0"/>
              <a:pPr/>
              <a:t>2018-11-15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AA95-1B22-4A50-884B-C084F431DD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355445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6BAF-2248-4E4A-B1C0-3265E245F813}" type="datetimeFigureOut">
              <a:rPr lang="ko-KR" altLang="en-US" smtClean="0"/>
              <a:pPr/>
              <a:t>2018-11-15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AA95-1B22-4A50-884B-C084F431DD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589375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6BAF-2248-4E4A-B1C0-3265E245F813}" type="datetimeFigureOut">
              <a:rPr lang="ko-KR" altLang="en-US" smtClean="0"/>
              <a:pPr/>
              <a:t>2018-11-15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AA95-1B22-4A50-884B-C084F431DD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03105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6BAF-2248-4E4A-B1C0-3265E245F813}" type="datetimeFigureOut">
              <a:rPr lang="ko-KR" altLang="en-US" smtClean="0"/>
              <a:pPr/>
              <a:t>2018-11-15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AA95-1B22-4A50-884B-C084F431DD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873764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6BAF-2248-4E4A-B1C0-3265E245F813}" type="datetimeFigureOut">
              <a:rPr lang="ko-KR" altLang="en-US" smtClean="0"/>
              <a:pPr/>
              <a:t>2018-11-15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AA95-1B22-4A50-884B-C084F431DD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461793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6BAF-2248-4E4A-B1C0-3265E245F813}" type="datetimeFigureOut">
              <a:rPr lang="ko-KR" altLang="en-US" smtClean="0"/>
              <a:pPr/>
              <a:t>2018-11-15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AA95-1B22-4A50-884B-C084F431DD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778173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6BAF-2248-4E4A-B1C0-3265E245F813}" type="datetimeFigureOut">
              <a:rPr lang="ko-KR" altLang="en-US" smtClean="0"/>
              <a:pPr/>
              <a:t>2018-11-15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AA95-1B22-4A50-884B-C084F431DD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420899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56BAF-2248-4E4A-B1C0-3265E245F813}" type="datetimeFigureOut">
              <a:rPr lang="ko-KR" altLang="en-US" smtClean="0"/>
              <a:pPr/>
              <a:t>2018-11-15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BAA95-1B22-4A50-884B-C084F431DD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248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-27384"/>
            <a:ext cx="9144000" cy="6912768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 rot="21222469">
            <a:off x="918440" y="2449141"/>
            <a:ext cx="4822358" cy="798962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39700" dist="38100" dir="2700000" algn="tl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3" name="TextBox 3"/>
          <p:cNvSpPr txBox="1"/>
          <p:nvPr/>
        </p:nvSpPr>
        <p:spPr>
          <a:xfrm rot="21222469">
            <a:off x="843847" y="2536155"/>
            <a:ext cx="49742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3200" b="1" dirty="0" smtClean="0">
                <a:latin typeface="HY강B" pitchFamily="18" charset="-127"/>
                <a:ea typeface="HY강B" pitchFamily="18" charset="-127"/>
              </a:rPr>
              <a:t>유아 동작 교수</a:t>
            </a:r>
            <a:r>
              <a:rPr lang="en-US" altLang="ko-KR" sz="3200" b="1" dirty="0" smtClean="0">
                <a:latin typeface="HY강B" pitchFamily="18" charset="-127"/>
                <a:ea typeface="HY강B" pitchFamily="18" charset="-127"/>
              </a:rPr>
              <a:t>-</a:t>
            </a:r>
            <a:r>
              <a:rPr lang="ko-KR" altLang="en-US" sz="3200" b="1" dirty="0" smtClean="0">
                <a:latin typeface="HY강B" pitchFamily="18" charset="-127"/>
                <a:ea typeface="HY강B" pitchFamily="18" charset="-127"/>
              </a:rPr>
              <a:t>학습방법</a:t>
            </a:r>
            <a:endParaRPr lang="ko-KR" altLang="en-US" sz="3200" b="1" dirty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4" name="타원형 설명선 13"/>
          <p:cNvSpPr/>
          <p:nvPr/>
        </p:nvSpPr>
        <p:spPr>
          <a:xfrm>
            <a:off x="467544" y="908720"/>
            <a:ext cx="1490464" cy="1476744"/>
          </a:xfrm>
          <a:prstGeom prst="wedgeEllipseCallout">
            <a:avLst>
              <a:gd name="adj1" fmla="val 34613"/>
              <a:gd name="adj2" fmla="val 65678"/>
            </a:avLst>
          </a:prstGeom>
          <a:solidFill>
            <a:srgbClr val="ADA36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5" name="TextBox 7"/>
          <p:cNvSpPr txBox="1"/>
          <p:nvPr/>
        </p:nvSpPr>
        <p:spPr>
          <a:xfrm>
            <a:off x="730682" y="1313472"/>
            <a:ext cx="9557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dirty="0" smtClean="0">
                <a:latin typeface="HY강B" pitchFamily="18" charset="-127"/>
                <a:ea typeface="HY강B" pitchFamily="18" charset="-127"/>
              </a:rPr>
              <a:t>3</a:t>
            </a:r>
            <a:r>
              <a:rPr lang="ko-KR" altLang="en-US" sz="4000" b="1" dirty="0" smtClean="0">
                <a:latin typeface="HY강B" pitchFamily="18" charset="-127"/>
                <a:ea typeface="HY강B" pitchFamily="18" charset="-127"/>
              </a:rPr>
              <a:t>부</a:t>
            </a:r>
            <a:endParaRPr lang="ko-KR" altLang="en-US" sz="4000" b="1" dirty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6" name="직사각형 15"/>
          <p:cNvSpPr/>
          <p:nvPr/>
        </p:nvSpPr>
        <p:spPr>
          <a:xfrm rot="286706">
            <a:off x="2479798" y="3431302"/>
            <a:ext cx="6350670" cy="1507488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39700" dist="38100" dir="2700000" algn="tl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7" name="TextBox 6"/>
          <p:cNvSpPr txBox="1"/>
          <p:nvPr/>
        </p:nvSpPr>
        <p:spPr>
          <a:xfrm rot="294072">
            <a:off x="2472648" y="3530220"/>
            <a:ext cx="64290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7</a:t>
            </a:r>
            <a:r>
              <a:rPr lang="ko-KR" alt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장</a:t>
            </a:r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.</a:t>
            </a:r>
            <a:r>
              <a:rPr lang="ko-KR" alt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 유아 동작교육 활동의</a:t>
            </a:r>
            <a:endParaRPr lang="en-US" altLang="ko-KR" sz="4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HY강B" pitchFamily="18" charset="-127"/>
              <a:ea typeface="HY강B" pitchFamily="18" charset="-127"/>
            </a:endParaRPr>
          </a:p>
          <a:p>
            <a:pPr algn="ctr"/>
            <a:r>
              <a:rPr lang="ko-KR" alt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계획과 평가</a:t>
            </a:r>
            <a:endParaRPr lang="ko-KR" altLang="en-US" sz="4000" b="1" dirty="0">
              <a:solidFill>
                <a:schemeClr val="tx1">
                  <a:lumMod val="75000"/>
                  <a:lumOff val="25000"/>
                </a:schemeClr>
              </a:solidFill>
              <a:latin typeface="HY강B" pitchFamily="18" charset="-127"/>
              <a:ea typeface="HY강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983421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930008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 rot="286706">
            <a:off x="4772827" y="3662383"/>
            <a:ext cx="3536494" cy="1859704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39700" dist="38100" dir="2700000" algn="tl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 rot="294072">
            <a:off x="4939078" y="4076625"/>
            <a:ext cx="3251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1)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좋은 수업과 수업계획안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 marL="457200" indent="-457200">
              <a:lnSpc>
                <a:spcPct val="150000"/>
              </a:lnSpc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2)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동작수업 계획안의 구성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 rot="21222469">
            <a:off x="2016980" y="2425392"/>
            <a:ext cx="5241462" cy="1256844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39700" dist="38100" dir="2700000" algn="tl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 rot="21222469">
            <a:off x="2606292" y="2754737"/>
            <a:ext cx="41504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3200" dirty="0" smtClean="0">
                <a:latin typeface="HY강B" pitchFamily="18" charset="-127"/>
                <a:ea typeface="HY강B" pitchFamily="18" charset="-127"/>
              </a:rPr>
              <a:t>동작교육 활동의 계획</a:t>
            </a:r>
            <a:endParaRPr lang="ko-KR" altLang="en-US" sz="3200" dirty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0" name="타원형 설명선 9"/>
          <p:cNvSpPr/>
          <p:nvPr/>
        </p:nvSpPr>
        <p:spPr>
          <a:xfrm>
            <a:off x="1043608" y="1628800"/>
            <a:ext cx="1512168" cy="1512168"/>
          </a:xfrm>
          <a:prstGeom prst="wedgeEllipseCallout">
            <a:avLst>
              <a:gd name="adj1" fmla="val 50358"/>
              <a:gd name="adj2" fmla="val 51169"/>
            </a:avLst>
          </a:prstGeom>
          <a:solidFill>
            <a:srgbClr val="FFFA2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강B" pitchFamily="18" charset="-127"/>
                <a:ea typeface="HY강B" pitchFamily="18" charset="-127"/>
              </a:rPr>
              <a:t>1</a:t>
            </a:r>
            <a:endParaRPr lang="ko-KR" altLang="en-US" sz="8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Y강B" pitchFamily="18" charset="-127"/>
              <a:ea typeface="HY강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103315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 rot="21222469">
            <a:off x="164560" y="243207"/>
            <a:ext cx="3769210" cy="534353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39700" dist="38100" dir="2700000" algn="tl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 rot="21222469">
            <a:off x="207084" y="289713"/>
            <a:ext cx="3682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>
                <a:latin typeface="HY강B" pitchFamily="18" charset="-127"/>
                <a:ea typeface="HY강B" pitchFamily="18" charset="-127"/>
              </a:rPr>
              <a:t>1) </a:t>
            </a:r>
            <a:r>
              <a:rPr lang="ko-KR" altLang="en-US" sz="2400" b="1" dirty="0" smtClean="0">
                <a:latin typeface="HY강B" pitchFamily="18" charset="-127"/>
                <a:ea typeface="HY강B" pitchFamily="18" charset="-127"/>
              </a:rPr>
              <a:t>좋은 수업과 수업계획안</a:t>
            </a:r>
            <a:endParaRPr lang="ko-KR" altLang="en-US" sz="2400" b="1" dirty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835696" y="1654110"/>
            <a:ext cx="6408712" cy="947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30000"/>
              </a:lnSpc>
            </a:pPr>
            <a:r>
              <a:rPr lang="ko-KR" altLang="en-US" sz="2300" b="1" dirty="0" smtClean="0">
                <a:latin typeface="HY강B" pitchFamily="18" charset="-127"/>
                <a:ea typeface="HY강B" pitchFamily="18" charset="-127"/>
              </a:rPr>
              <a:t>효율적인 수업 운영을 위해 수업의 관련 요소들을 의미 있게 구성해 보는 작업</a:t>
            </a:r>
            <a:endParaRPr lang="ko-KR" altLang="en-US" sz="2300" b="1" dirty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1" name="오른쪽 화살표 10"/>
          <p:cNvSpPr/>
          <p:nvPr/>
        </p:nvSpPr>
        <p:spPr>
          <a:xfrm>
            <a:off x="1259632" y="1844824"/>
            <a:ext cx="432048" cy="576064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모서리가 둥근 직사각형 11"/>
          <p:cNvSpPr/>
          <p:nvPr/>
        </p:nvSpPr>
        <p:spPr>
          <a:xfrm>
            <a:off x="971600" y="1484784"/>
            <a:ext cx="7416824" cy="1296144"/>
          </a:xfrm>
          <a:prstGeom prst="roundRect">
            <a:avLst>
              <a:gd name="adj" fmla="val 28282"/>
            </a:avLst>
          </a:prstGeom>
          <a:noFill/>
          <a:ln w="158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547664" y="3703003"/>
            <a:ext cx="6480720" cy="1772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latinLnBrk="0">
              <a:lnSpc>
                <a:spcPct val="130000"/>
              </a:lnSpc>
              <a:buFont typeface="Arial" pitchFamily="34" charset="0"/>
              <a:buChar char="•"/>
            </a:pP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유아들이 달성하기를 바라는 목표를 세운 후 월간</a:t>
            </a:r>
            <a:r>
              <a:rPr lang="en-US" altLang="ko-KR" sz="2200" b="1" dirty="0" smtClean="0">
                <a:latin typeface="HY강B" pitchFamily="18" charset="-127"/>
                <a:ea typeface="HY강B" pitchFamily="18" charset="-127"/>
              </a:rPr>
              <a:t>,  </a:t>
            </a: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주간</a:t>
            </a:r>
            <a:r>
              <a:rPr lang="en-US" altLang="ko-KR" sz="2200" b="1" dirty="0" smtClean="0">
                <a:latin typeface="HY강B" pitchFamily="18" charset="-127"/>
                <a:ea typeface="HY강B" pitchFamily="18" charset="-127"/>
              </a:rPr>
              <a:t>,  </a:t>
            </a: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일일 계획의 목표로 세분화</a:t>
            </a:r>
            <a:endParaRPr lang="en-US" altLang="ko-KR" sz="2200" b="1" dirty="0" smtClean="0">
              <a:latin typeface="HY강B" pitchFamily="18" charset="-127"/>
              <a:ea typeface="HY강B" pitchFamily="18" charset="-127"/>
            </a:endParaRPr>
          </a:p>
          <a:p>
            <a:pPr marL="342900" indent="-342900" latinLnBrk="0">
              <a:lnSpc>
                <a:spcPct val="130000"/>
              </a:lnSpc>
              <a:buFont typeface="Arial" pitchFamily="34" charset="0"/>
              <a:buChar char="•"/>
            </a:pPr>
            <a:endParaRPr lang="en-US" altLang="ko-KR" b="1" dirty="0">
              <a:latin typeface="HY강B" pitchFamily="18" charset="-127"/>
              <a:ea typeface="HY강B" pitchFamily="18" charset="-127"/>
            </a:endParaRPr>
          </a:p>
          <a:p>
            <a:pPr marL="342900" indent="-342900" latinLnBrk="0">
              <a:lnSpc>
                <a:spcPct val="130000"/>
              </a:lnSpc>
              <a:buFont typeface="Arial" pitchFamily="34" charset="0"/>
              <a:buChar char="•"/>
            </a:pP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기본동작 활동에 대한 계획</a:t>
            </a:r>
            <a:endParaRPr lang="en-US" altLang="ko-KR" sz="2200" b="1" dirty="0" smtClean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0" name="대각선 방향의 모서리가 둥근 사각형 9"/>
          <p:cNvSpPr/>
          <p:nvPr/>
        </p:nvSpPr>
        <p:spPr>
          <a:xfrm>
            <a:off x="1403648" y="3284984"/>
            <a:ext cx="6840759" cy="2592288"/>
          </a:xfrm>
          <a:prstGeom prst="round2DiagRect">
            <a:avLst>
              <a:gd name="adj1" fmla="val 14595"/>
              <a:gd name="adj2" fmla="val 0"/>
            </a:avLst>
          </a:prstGeom>
          <a:noFill/>
          <a:ln w="22225">
            <a:solidFill>
              <a:srgbClr val="90B9C8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12694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92300" y="2492896"/>
            <a:ext cx="8424936" cy="347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Users\김은심\Desktop\0. 창지사 동작교육개정\0-유아동작교육ppt(수정완료)\크기변환_IMG_039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302163">
            <a:off x="3934353" y="520545"/>
            <a:ext cx="2419979" cy="16123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7" name="Picture 3" descr="C:\Users\김은심\Desktop\0. 창지사 동작교육개정\0-유아동작교육ppt(수정완료)\크기변환_IMG_0393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88830">
            <a:off x="6434595" y="651670"/>
            <a:ext cx="2336910" cy="15579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9" name="직사각형 8"/>
          <p:cNvSpPr/>
          <p:nvPr/>
        </p:nvSpPr>
        <p:spPr>
          <a:xfrm rot="21222469">
            <a:off x="164560" y="243207"/>
            <a:ext cx="3769210" cy="534353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39700" dist="38100" dir="2700000" algn="tl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 rot="21222469">
            <a:off x="207084" y="289713"/>
            <a:ext cx="3682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>
                <a:latin typeface="HY강B" pitchFamily="18" charset="-127"/>
                <a:ea typeface="HY강B" pitchFamily="18" charset="-127"/>
              </a:rPr>
              <a:t>1) </a:t>
            </a:r>
            <a:r>
              <a:rPr lang="ko-KR" altLang="en-US" sz="2400" b="1" dirty="0" smtClean="0">
                <a:latin typeface="HY강B" pitchFamily="18" charset="-127"/>
                <a:ea typeface="HY강B" pitchFamily="18" charset="-127"/>
              </a:rPr>
              <a:t>좋은 수업과 수업계획안</a:t>
            </a:r>
            <a:endParaRPr lang="ko-KR" altLang="en-US" sz="2400" b="1" dirty="0">
              <a:latin typeface="HY강B" pitchFamily="18" charset="-127"/>
              <a:ea typeface="HY강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085328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523786" y="1628800"/>
            <a:ext cx="832186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latinLnBrk="0">
              <a:spcAft>
                <a:spcPts val="1200"/>
              </a:spcAft>
            </a:pPr>
            <a:r>
              <a:rPr lang="ko-KR" altLang="en-US" sz="2400" b="1" dirty="0" smtClean="0">
                <a:solidFill>
                  <a:srgbClr val="E45E71"/>
                </a:solidFill>
                <a:latin typeface="HY강B" pitchFamily="18" charset="-127"/>
                <a:ea typeface="HY강B" pitchFamily="18" charset="-127"/>
              </a:rPr>
              <a:t> 수업계획안의</a:t>
            </a:r>
            <a:r>
              <a:rPr lang="en-US" altLang="ko-KR" sz="2400" b="1" dirty="0" smtClean="0">
                <a:solidFill>
                  <a:srgbClr val="E45E7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400" b="1" dirty="0" smtClean="0">
                <a:solidFill>
                  <a:srgbClr val="E45E71"/>
                </a:solidFill>
                <a:latin typeface="HY강B" pitchFamily="18" charset="-127"/>
                <a:ea typeface="HY강B" pitchFamily="18" charset="-127"/>
              </a:rPr>
              <a:t>구성요소</a:t>
            </a:r>
            <a:endParaRPr lang="en-US" altLang="ko-KR" sz="2400" b="1" dirty="0" smtClean="0">
              <a:solidFill>
                <a:srgbClr val="E45E71"/>
              </a:solidFill>
              <a:latin typeface="HY강B" pitchFamily="18" charset="-127"/>
              <a:ea typeface="HY강B" pitchFamily="18" charset="-127"/>
            </a:endParaRPr>
          </a:p>
          <a:p>
            <a:pPr marL="342900" indent="-342900" latinLnBrk="0">
              <a:spcAft>
                <a:spcPts val="1200"/>
              </a:spcAft>
              <a:buFont typeface="Wingdings" pitchFamily="2" charset="2"/>
              <a:buChar char="v"/>
            </a:pP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연령</a:t>
            </a:r>
            <a:r>
              <a:rPr lang="en-US" altLang="ko-KR" sz="22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동작기술 수준</a:t>
            </a:r>
            <a:r>
              <a:rPr lang="en-US" altLang="ko-KR" sz="22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활동시간</a:t>
            </a:r>
            <a:r>
              <a:rPr lang="en-US" altLang="ko-KR" sz="22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활동유형 등</a:t>
            </a:r>
            <a:endParaRPr lang="en-US" altLang="ko-KR" sz="2200" b="1" dirty="0" smtClean="0">
              <a:latin typeface="HY강B" pitchFamily="18" charset="-127"/>
              <a:ea typeface="HY강B" pitchFamily="18" charset="-127"/>
            </a:endParaRPr>
          </a:p>
          <a:p>
            <a:pPr marL="342900" indent="-342900" latinLnBrk="0">
              <a:buFont typeface="Wingdings" pitchFamily="2" charset="2"/>
              <a:buChar char="v"/>
            </a:pP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주 주제</a:t>
            </a:r>
            <a:r>
              <a:rPr lang="en-US" altLang="ko-KR" sz="2200" b="1" dirty="0" smtClean="0">
                <a:latin typeface="HY강B" pitchFamily="18" charset="-127"/>
                <a:ea typeface="HY강B" pitchFamily="18" charset="-127"/>
              </a:rPr>
              <a:t>: </a:t>
            </a: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동작의 구성 요소∙기술∙생활주제와 같은 수업의 </a:t>
            </a:r>
            <a:endParaRPr lang="en-US" altLang="ko-KR" sz="2200" b="1" dirty="0" smtClean="0">
              <a:latin typeface="HY강B" pitchFamily="18" charset="-127"/>
              <a:ea typeface="HY강B" pitchFamily="18" charset="-127"/>
            </a:endParaRPr>
          </a:p>
          <a:p>
            <a:pPr marL="342900" indent="-342900" latinLnBrk="0">
              <a:spcAft>
                <a:spcPts val="1200"/>
              </a:spcAft>
            </a:pPr>
            <a:r>
              <a:rPr lang="en-US" altLang="ko-KR" sz="2200" b="1" dirty="0" smtClean="0">
                <a:latin typeface="HY강B" pitchFamily="18" charset="-127"/>
                <a:ea typeface="HY강B" pitchFamily="18" charset="-127"/>
              </a:rPr>
              <a:t>                </a:t>
            </a: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주 포커스</a:t>
            </a:r>
            <a:endParaRPr lang="en-US" altLang="ko-KR" sz="2200" b="1" dirty="0" smtClean="0">
              <a:latin typeface="HY강B" pitchFamily="18" charset="-127"/>
              <a:ea typeface="HY강B" pitchFamily="18" charset="-127"/>
            </a:endParaRPr>
          </a:p>
          <a:p>
            <a:pPr marL="342900" indent="-342900" latinLnBrk="0">
              <a:spcAft>
                <a:spcPts val="1200"/>
              </a:spcAft>
              <a:buFont typeface="Wingdings" pitchFamily="2" charset="2"/>
              <a:buChar char="v"/>
            </a:pP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부 주제</a:t>
            </a:r>
            <a:r>
              <a:rPr lang="en-US" altLang="ko-KR" sz="2200" b="1" dirty="0" smtClean="0">
                <a:latin typeface="HY강B" pitchFamily="18" charset="-127"/>
                <a:ea typeface="HY강B" pitchFamily="18" charset="-127"/>
              </a:rPr>
              <a:t>: </a:t>
            </a: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부수적인 핵심 사항</a:t>
            </a:r>
            <a:endParaRPr lang="en-US" altLang="ko-KR" sz="2200" b="1" dirty="0">
              <a:latin typeface="HY강B" pitchFamily="18" charset="-127"/>
              <a:ea typeface="HY강B" pitchFamily="18" charset="-127"/>
            </a:endParaRPr>
          </a:p>
          <a:p>
            <a:pPr marL="342900" indent="-342900" latinLnBrk="0">
              <a:spcAft>
                <a:spcPts val="1200"/>
              </a:spcAft>
              <a:buFont typeface="Wingdings" pitchFamily="2" charset="2"/>
              <a:buChar char="v"/>
            </a:pP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활동의 </a:t>
            </a:r>
            <a:r>
              <a:rPr lang="ko-KR" altLang="en-US" sz="2200" b="1" dirty="0">
                <a:latin typeface="HY강B" pitchFamily="18" charset="-127"/>
                <a:ea typeface="HY강B" pitchFamily="18" charset="-127"/>
              </a:rPr>
              <a:t>대략적 방법</a:t>
            </a:r>
            <a:r>
              <a:rPr lang="en-US" altLang="ko-KR" sz="2200" b="1" dirty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대형</a:t>
            </a:r>
            <a:r>
              <a:rPr lang="en-US" altLang="ko-KR" sz="22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관찰 </a:t>
            </a:r>
            <a:r>
              <a:rPr lang="ko-KR" altLang="en-US" sz="2200" b="1" dirty="0">
                <a:latin typeface="HY강B" pitchFamily="18" charset="-127"/>
                <a:ea typeface="HY강B" pitchFamily="18" charset="-127"/>
              </a:rPr>
              <a:t>단서를 기록</a:t>
            </a:r>
            <a:endParaRPr lang="en-US" altLang="ko-KR" sz="2200" b="1" dirty="0">
              <a:latin typeface="HY강B" pitchFamily="18" charset="-127"/>
              <a:ea typeface="HY강B" pitchFamily="18" charset="-127"/>
            </a:endParaRPr>
          </a:p>
          <a:p>
            <a:pPr marL="342900" indent="-342900" latinLnBrk="0">
              <a:spcAft>
                <a:spcPts val="1200"/>
              </a:spcAft>
              <a:buFont typeface="Wingdings" pitchFamily="2" charset="2"/>
              <a:buChar char="v"/>
            </a:pP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주요 관찰사항 </a:t>
            </a:r>
            <a:r>
              <a:rPr lang="ko-KR" altLang="en-US" sz="2200" b="1" dirty="0">
                <a:latin typeface="HY강B" pitchFamily="18" charset="-127"/>
                <a:ea typeface="HY강B" pitchFamily="18" charset="-127"/>
              </a:rPr>
              <a:t>기록</a:t>
            </a:r>
            <a:endParaRPr lang="en-US" altLang="ko-KR" sz="2200" b="1" dirty="0">
              <a:latin typeface="HY강B" pitchFamily="18" charset="-127"/>
              <a:ea typeface="HY강B" pitchFamily="18" charset="-127"/>
            </a:endParaRPr>
          </a:p>
          <a:p>
            <a:pPr marL="342900" indent="-342900" latinLnBrk="0">
              <a:spcAft>
                <a:spcPts val="1200"/>
              </a:spcAft>
              <a:buFont typeface="Wingdings" pitchFamily="2" charset="2"/>
              <a:buChar char="v"/>
            </a:pP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활동에 </a:t>
            </a:r>
            <a:r>
              <a:rPr lang="ko-KR" altLang="en-US" sz="2200" b="1" dirty="0">
                <a:latin typeface="HY강B" pitchFamily="18" charset="-127"/>
                <a:ea typeface="HY강B" pitchFamily="18" charset="-127"/>
              </a:rPr>
              <a:t>대한 평가</a:t>
            </a:r>
            <a:r>
              <a:rPr lang="en-US" altLang="ko-KR" sz="2200" b="1" dirty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200" b="1" dirty="0">
                <a:latin typeface="HY강B" pitchFamily="18" charset="-127"/>
                <a:ea typeface="HY강B" pitchFamily="18" charset="-127"/>
              </a:rPr>
              <a:t>유아들의 수행</a:t>
            </a:r>
            <a:r>
              <a:rPr lang="en-US" altLang="ko-KR" sz="2200" b="1" dirty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200" b="1" dirty="0">
                <a:latin typeface="HY강B" pitchFamily="18" charset="-127"/>
                <a:ea typeface="HY강B" pitchFamily="18" charset="-127"/>
              </a:rPr>
              <a:t>교사의 교수 방법에 대한 코멘트 </a:t>
            </a: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작성</a:t>
            </a:r>
            <a:endParaRPr lang="en-US" altLang="ko-KR" sz="2200" b="1" dirty="0" smtClean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7" name="대각선 방향의 모서리가 둥근 사각형 6"/>
          <p:cNvSpPr/>
          <p:nvPr/>
        </p:nvSpPr>
        <p:spPr>
          <a:xfrm>
            <a:off x="467544" y="1340768"/>
            <a:ext cx="8280920" cy="4680520"/>
          </a:xfrm>
          <a:prstGeom prst="round2DiagRect">
            <a:avLst>
              <a:gd name="adj1" fmla="val 10370"/>
              <a:gd name="adj2" fmla="val 0"/>
            </a:avLst>
          </a:prstGeom>
          <a:noFill/>
          <a:ln w="22225">
            <a:solidFill>
              <a:srgbClr val="90B9C8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 rot="21222469">
            <a:off x="164560" y="243207"/>
            <a:ext cx="3769210" cy="534353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39700" dist="38100" dir="2700000" algn="tl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 rot="21222469">
            <a:off x="180634" y="289713"/>
            <a:ext cx="3735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>
                <a:latin typeface="HY강B" pitchFamily="18" charset="-127"/>
                <a:ea typeface="HY강B" pitchFamily="18" charset="-127"/>
              </a:rPr>
              <a:t>2) </a:t>
            </a:r>
            <a:r>
              <a:rPr lang="ko-KR" altLang="en-US" sz="2400" b="1" dirty="0" smtClean="0">
                <a:latin typeface="HY강B" pitchFamily="18" charset="-127"/>
                <a:ea typeface="HY강B" pitchFamily="18" charset="-127"/>
              </a:rPr>
              <a:t>동작수업 계획안의 구성</a:t>
            </a:r>
            <a:endParaRPr lang="ko-KR" altLang="en-US" sz="2400" b="1" dirty="0">
              <a:latin typeface="HY강B" pitchFamily="18" charset="-127"/>
              <a:ea typeface="HY강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812887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57368" y="546084"/>
            <a:ext cx="6491096" cy="5716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직사각형 8"/>
          <p:cNvSpPr/>
          <p:nvPr/>
        </p:nvSpPr>
        <p:spPr>
          <a:xfrm>
            <a:off x="2411760" y="6165304"/>
            <a:ext cx="396044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en-US" altLang="ko-KR" sz="2200" b="1" dirty="0" smtClean="0">
                <a:solidFill>
                  <a:srgbClr val="E45E71"/>
                </a:solidFill>
                <a:latin typeface="HY강B" pitchFamily="18" charset="-127"/>
                <a:ea typeface="HY강B" pitchFamily="18" charset="-127"/>
              </a:rPr>
              <a:t>&lt; </a:t>
            </a:r>
            <a:r>
              <a:rPr lang="ko-KR" altLang="en-US" sz="2200" b="1" dirty="0" smtClean="0">
                <a:solidFill>
                  <a:srgbClr val="E45E71"/>
                </a:solidFill>
                <a:latin typeface="HY강B" pitchFamily="18" charset="-127"/>
                <a:ea typeface="HY강B" pitchFamily="18" charset="-127"/>
              </a:rPr>
              <a:t>수업계획안의 예 </a:t>
            </a:r>
            <a:r>
              <a:rPr lang="en-US" altLang="ko-KR" sz="2200" b="1" dirty="0" smtClean="0">
                <a:solidFill>
                  <a:srgbClr val="E45E71"/>
                </a:solidFill>
                <a:latin typeface="HY강B" pitchFamily="18" charset="-127"/>
                <a:ea typeface="HY강B" pitchFamily="18" charset="-127"/>
              </a:rPr>
              <a:t>&gt;</a:t>
            </a:r>
          </a:p>
        </p:txBody>
      </p:sp>
      <p:sp>
        <p:nvSpPr>
          <p:cNvPr id="7" name="직사각형 6"/>
          <p:cNvSpPr/>
          <p:nvPr/>
        </p:nvSpPr>
        <p:spPr>
          <a:xfrm rot="21222469">
            <a:off x="164560" y="243207"/>
            <a:ext cx="3769210" cy="534353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39700" dist="38100" dir="2700000" algn="tl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 rot="21222469">
            <a:off x="180634" y="289713"/>
            <a:ext cx="3735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>
                <a:latin typeface="HY강B" pitchFamily="18" charset="-127"/>
                <a:ea typeface="HY강B" pitchFamily="18" charset="-127"/>
              </a:rPr>
              <a:t>2) </a:t>
            </a:r>
            <a:r>
              <a:rPr lang="ko-KR" altLang="en-US" sz="2400" b="1" dirty="0" smtClean="0">
                <a:latin typeface="HY강B" pitchFamily="18" charset="-127"/>
                <a:ea typeface="HY강B" pitchFamily="18" charset="-127"/>
              </a:rPr>
              <a:t>동작수업 계획안의 구성</a:t>
            </a:r>
            <a:endParaRPr lang="ko-KR" altLang="en-US" sz="2400" b="1" dirty="0">
              <a:latin typeface="HY강B" pitchFamily="18" charset="-127"/>
              <a:ea typeface="HY강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359416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모서리가 둥근 직사각형 9"/>
          <p:cNvSpPr/>
          <p:nvPr/>
        </p:nvSpPr>
        <p:spPr>
          <a:xfrm>
            <a:off x="2207036" y="2417795"/>
            <a:ext cx="6325404" cy="89940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88900" dist="38100" dir="5400000" algn="ctr" rotWithShape="0">
              <a:srgbClr val="000000">
                <a:alpha val="3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>
                  <a:lumMod val="85000"/>
                  <a:lumOff val="15000"/>
                </a:schemeClr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76961" y="2500723"/>
            <a:ext cx="6064218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o-KR" altLang="en-US" sz="2200" b="1" dirty="0" err="1" smtClean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짝활동이나</a:t>
            </a:r>
            <a:r>
              <a:rPr lang="ko-KR" altLang="en-US" sz="2200" b="1" dirty="0" smtClean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 그룹활동으로 동작을 탐색하기 전에 개인 활동이 이루어져야 한다</a:t>
            </a:r>
            <a:endParaRPr lang="en-US" altLang="ko-KR" sz="2200" b="1" dirty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</p:txBody>
      </p:sp>
      <p:sp>
        <p:nvSpPr>
          <p:cNvPr id="12" name="눈물 방울 11"/>
          <p:cNvSpPr/>
          <p:nvPr/>
        </p:nvSpPr>
        <p:spPr>
          <a:xfrm rot="18900000" flipV="1">
            <a:off x="978139" y="2340099"/>
            <a:ext cx="1000657" cy="1000658"/>
          </a:xfrm>
          <a:prstGeom prst="teardrop">
            <a:avLst/>
          </a:prstGeom>
          <a:solidFill>
            <a:srgbClr val="F6641B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모서리가 둥근 직사각형 13"/>
          <p:cNvSpPr/>
          <p:nvPr/>
        </p:nvSpPr>
        <p:spPr>
          <a:xfrm>
            <a:off x="2207036" y="3765368"/>
            <a:ext cx="6325404" cy="89940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88900" dist="38100" dir="5400000" algn="ctr" rotWithShape="0">
              <a:srgbClr val="000000">
                <a:alpha val="3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>
                  <a:lumMod val="85000"/>
                  <a:lumOff val="15000"/>
                </a:schemeClr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76961" y="3848295"/>
            <a:ext cx="5923560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o-KR" altLang="en-US" sz="2200" b="1" dirty="0" smtClean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처음에는 몸 전체를 사용하고 이후에는 신체 부위를 사용한다</a:t>
            </a:r>
            <a:endParaRPr lang="en-US" altLang="ko-KR" sz="2200" b="1" dirty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</p:txBody>
      </p:sp>
      <p:sp>
        <p:nvSpPr>
          <p:cNvPr id="16" name="눈물 방울 15"/>
          <p:cNvSpPr/>
          <p:nvPr/>
        </p:nvSpPr>
        <p:spPr>
          <a:xfrm rot="18900000" flipV="1">
            <a:off x="962820" y="3708251"/>
            <a:ext cx="1000657" cy="1000658"/>
          </a:xfrm>
          <a:prstGeom prst="teardrop">
            <a:avLst/>
          </a:prstGeom>
          <a:solidFill>
            <a:srgbClr val="F3A903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모서리가 둥근 직사각형 17"/>
          <p:cNvSpPr/>
          <p:nvPr/>
        </p:nvSpPr>
        <p:spPr>
          <a:xfrm>
            <a:off x="2207036" y="5229200"/>
            <a:ext cx="6325404" cy="89940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88900" dist="38100" dir="5400000" algn="ctr" rotWithShape="0">
              <a:srgbClr val="000000">
                <a:alpha val="3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>
                  <a:lumMod val="85000"/>
                  <a:lumOff val="15000"/>
                </a:schemeClr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76961" y="5481403"/>
            <a:ext cx="5923560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200" b="1" dirty="0" smtClean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3~5</a:t>
            </a:r>
            <a:r>
              <a:rPr lang="ko-KR" altLang="en-US" sz="2200" b="1" dirty="0" smtClean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세 유아는 무엇인가가 된 척하기를 잘한다</a:t>
            </a:r>
            <a:endParaRPr lang="en-US" altLang="ko-KR" sz="2200" b="1" dirty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</p:txBody>
      </p:sp>
      <p:sp>
        <p:nvSpPr>
          <p:cNvPr id="20" name="눈물 방울 19"/>
          <p:cNvSpPr/>
          <p:nvPr/>
        </p:nvSpPr>
        <p:spPr>
          <a:xfrm rot="18900000" flipV="1">
            <a:off x="978139" y="5172084"/>
            <a:ext cx="1000657" cy="1000658"/>
          </a:xfrm>
          <a:prstGeom prst="teardrop">
            <a:avLst/>
          </a:prstGeom>
          <a:solidFill>
            <a:srgbClr val="A1BC1A"/>
          </a:solidFill>
          <a:ln w="9525">
            <a:noFill/>
          </a:ln>
          <a:effectLst>
            <a:outerShdw blurRad="88900" dist="38100" dir="5400000" algn="t" rotWithShape="0">
              <a:prstClr val="black">
                <a:alpha val="3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/>
          </a:p>
        </p:txBody>
      </p:sp>
      <p:sp>
        <p:nvSpPr>
          <p:cNvPr id="22" name="눈물 방울 21"/>
          <p:cNvSpPr/>
          <p:nvPr/>
        </p:nvSpPr>
        <p:spPr>
          <a:xfrm rot="8100000" flipH="1">
            <a:off x="966536" y="3712637"/>
            <a:ext cx="992867" cy="992867"/>
          </a:xfrm>
          <a:prstGeom prst="teardrop">
            <a:avLst/>
          </a:prstGeom>
          <a:gradFill flip="none" rotWithShape="1">
            <a:gsLst>
              <a:gs pos="0">
                <a:schemeClr val="bg1">
                  <a:alpha val="34000"/>
                </a:schemeClr>
              </a:gs>
              <a:gs pos="67000">
                <a:schemeClr val="bg1">
                  <a:alpha val="0"/>
                </a:schemeClr>
              </a:gs>
            </a:gsLst>
            <a:lin ang="2700000" scaled="1"/>
            <a:tileRect/>
          </a:gra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눈물 방울 22"/>
          <p:cNvSpPr/>
          <p:nvPr/>
        </p:nvSpPr>
        <p:spPr>
          <a:xfrm rot="8100000" flipH="1">
            <a:off x="982034" y="2343995"/>
            <a:ext cx="992867" cy="992867"/>
          </a:xfrm>
          <a:prstGeom prst="teardrop">
            <a:avLst/>
          </a:prstGeom>
          <a:gradFill flip="none" rotWithShape="1">
            <a:gsLst>
              <a:gs pos="0">
                <a:schemeClr val="bg1">
                  <a:alpha val="34000"/>
                </a:schemeClr>
              </a:gs>
              <a:gs pos="67000">
                <a:schemeClr val="bg1">
                  <a:alpha val="0"/>
                </a:schemeClr>
              </a:gs>
            </a:gsLst>
            <a:lin ang="2700000" scaled="1"/>
            <a:tileRect/>
          </a:gra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눈물 방울 23"/>
          <p:cNvSpPr/>
          <p:nvPr/>
        </p:nvSpPr>
        <p:spPr>
          <a:xfrm rot="8100000" flipH="1">
            <a:off x="982099" y="5182831"/>
            <a:ext cx="992867" cy="992867"/>
          </a:xfrm>
          <a:prstGeom prst="teardrop">
            <a:avLst/>
          </a:prstGeom>
          <a:gradFill flip="none" rotWithShape="1">
            <a:gsLst>
              <a:gs pos="0">
                <a:schemeClr val="bg1">
                  <a:alpha val="34000"/>
                </a:schemeClr>
              </a:gs>
              <a:gs pos="67000">
                <a:schemeClr val="bg1">
                  <a:alpha val="0"/>
                </a:schemeClr>
              </a:gs>
            </a:gsLst>
            <a:lin ang="2700000" scaled="1"/>
            <a:tileRect/>
          </a:gra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185759" y="2513781"/>
            <a:ext cx="5854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600" b="1" dirty="0" smtClean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01</a:t>
            </a:r>
            <a:endParaRPr lang="ko-KR" altLang="en-US" sz="3600" b="1" dirty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chemeClr val="bg1"/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28719" y="3895878"/>
            <a:ext cx="6655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600" b="1" dirty="0" smtClean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02</a:t>
            </a:r>
            <a:endParaRPr lang="ko-KR" altLang="en-US" sz="3600" b="1" dirty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chemeClr val="bg1"/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47332" y="5359711"/>
            <a:ext cx="6655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600" b="1" dirty="0" smtClean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03</a:t>
            </a:r>
            <a:endParaRPr lang="ko-KR" altLang="en-US" sz="3600" b="1" dirty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chemeClr val="bg1"/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899592" y="1340768"/>
            <a:ext cx="7704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en-US" altLang="ko-KR" sz="2400" b="1" dirty="0" smtClean="0">
                <a:solidFill>
                  <a:srgbClr val="E45E71"/>
                </a:solidFill>
                <a:latin typeface="HY강B" pitchFamily="18" charset="-127"/>
                <a:ea typeface="HY강B" pitchFamily="18" charset="-127"/>
              </a:rPr>
              <a:t>&lt; </a:t>
            </a:r>
            <a:r>
              <a:rPr lang="ko-KR" altLang="en-US" sz="2400" b="1" dirty="0" smtClean="0">
                <a:solidFill>
                  <a:srgbClr val="E45E71"/>
                </a:solidFill>
                <a:latin typeface="HY강B" pitchFamily="18" charset="-127"/>
                <a:ea typeface="HY강B" pitchFamily="18" charset="-127"/>
              </a:rPr>
              <a:t>동작수업 계획 시 유의해야 할 점</a:t>
            </a:r>
            <a:r>
              <a:rPr lang="en-US" altLang="ko-KR" sz="2400" b="1" dirty="0" smtClean="0">
                <a:solidFill>
                  <a:srgbClr val="E45E71"/>
                </a:solidFill>
                <a:latin typeface="HY강B" pitchFamily="18" charset="-127"/>
                <a:ea typeface="HY강B" pitchFamily="18" charset="-127"/>
              </a:rPr>
              <a:t>&gt;</a:t>
            </a:r>
          </a:p>
        </p:txBody>
      </p:sp>
      <p:sp>
        <p:nvSpPr>
          <p:cNvPr id="25" name="직사각형 24"/>
          <p:cNvSpPr/>
          <p:nvPr/>
        </p:nvSpPr>
        <p:spPr>
          <a:xfrm rot="21222469">
            <a:off x="164560" y="243207"/>
            <a:ext cx="3769210" cy="534353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39700" dist="38100" dir="2700000" algn="tl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TextBox 26"/>
          <p:cNvSpPr txBox="1"/>
          <p:nvPr/>
        </p:nvSpPr>
        <p:spPr>
          <a:xfrm rot="21222469">
            <a:off x="180634" y="289713"/>
            <a:ext cx="3735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>
                <a:latin typeface="HY강B" pitchFamily="18" charset="-127"/>
                <a:ea typeface="HY강B" pitchFamily="18" charset="-127"/>
              </a:rPr>
              <a:t>2) </a:t>
            </a:r>
            <a:r>
              <a:rPr lang="ko-KR" altLang="en-US" sz="2400" b="1" dirty="0" smtClean="0">
                <a:latin typeface="HY강B" pitchFamily="18" charset="-127"/>
                <a:ea typeface="HY강B" pitchFamily="18" charset="-127"/>
              </a:rPr>
              <a:t>동작수업 계획안의 구성</a:t>
            </a:r>
            <a:endParaRPr lang="ko-KR" altLang="en-US" sz="2400" b="1" dirty="0">
              <a:latin typeface="HY강B" pitchFamily="18" charset="-127"/>
              <a:ea typeface="HY강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074364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08520" y="0"/>
            <a:ext cx="9361040" cy="688538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00366" y="2996952"/>
            <a:ext cx="517321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강B" pitchFamily="18" charset="-127"/>
                <a:ea typeface="HY강B" pitchFamily="18" charset="-127"/>
              </a:rPr>
              <a:t>Thank You</a:t>
            </a:r>
            <a:endParaRPr lang="ko-KR" altLang="en-US" sz="88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Y강B" pitchFamily="18" charset="-127"/>
              <a:ea typeface="HY강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754056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2443</TotalTime>
  <Words>183</Words>
  <Application>Microsoft Office PowerPoint</Application>
  <PresentationFormat>화면 슬라이드 쇼(4:3)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3" baseType="lpstr">
      <vt:lpstr>HY강B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auney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김 성신</cp:lastModifiedBy>
  <cp:revision>226</cp:revision>
  <dcterms:created xsi:type="dcterms:W3CDTF">2012-03-16T05:48:14Z</dcterms:created>
  <dcterms:modified xsi:type="dcterms:W3CDTF">2018-11-15T12:22:01Z</dcterms:modified>
</cp:coreProperties>
</file>