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58" r:id="rId7"/>
    <p:sldId id="268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00667" y="2404531"/>
            <a:ext cx="7766936" cy="164630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선으로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그림그리기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endParaRPr lang="en-US" altLang="ko-KR" dirty="0" smtClean="0"/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아동보육과 김중기 교수</a:t>
            </a:r>
            <a:endParaRPr lang="en-US" altLang="ko-KR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7112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선의 의미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320800"/>
            <a:ext cx="8596668" cy="5266267"/>
          </a:xfrm>
        </p:spPr>
        <p:txBody>
          <a:bodyPr>
            <a:normAutofit lnSpcReduction="10000"/>
          </a:bodyPr>
          <a:lstStyle/>
          <a:p>
            <a:r>
              <a:rPr lang="ko-KR" altLang="en-US" sz="2400" b="1" dirty="0"/>
              <a:t>선은 움직이는 점의 </a:t>
            </a:r>
            <a:r>
              <a:rPr lang="ko-KR" altLang="en-US" sz="2400" b="1" dirty="0" smtClean="0"/>
              <a:t>궤적이라고 함</a:t>
            </a:r>
            <a:r>
              <a:rPr lang="en-US" altLang="ko-KR" sz="2400" b="1" dirty="0" smtClean="0"/>
              <a:t> </a:t>
            </a:r>
          </a:p>
          <a:p>
            <a:r>
              <a:rPr lang="ko-KR" altLang="en-US" sz="2400" b="1" dirty="0" smtClean="0"/>
              <a:t>점과 점들이 만나 선을 이룸</a:t>
            </a:r>
            <a:endParaRPr lang="en-US" altLang="ko-KR" sz="2400" b="1" dirty="0" smtClean="0"/>
          </a:p>
          <a:p>
            <a:r>
              <a:rPr lang="ko-KR" altLang="en-US" sz="2400" b="1" dirty="0"/>
              <a:t>기하학에서는 무수히 많은 점들의 집합체로서 길이와 방향을 결정하는 </a:t>
            </a:r>
            <a:r>
              <a:rPr lang="ko-KR" altLang="en-US" sz="2400" b="1" dirty="0" smtClean="0"/>
              <a:t>요소임</a:t>
            </a:r>
            <a:endParaRPr lang="ko-KR" altLang="en-US" sz="2400" b="1" dirty="0"/>
          </a:p>
          <a:p>
            <a:r>
              <a:rPr lang="ko-KR" altLang="en-US" sz="2400" b="1" dirty="0"/>
              <a:t>선은 모양이나 방향에 </a:t>
            </a:r>
            <a:r>
              <a:rPr lang="ko-KR" altLang="en-US" sz="2400" b="1" dirty="0" smtClean="0"/>
              <a:t>따라</a:t>
            </a:r>
            <a:r>
              <a:rPr lang="ko-KR" altLang="en-US" sz="2400" b="1" dirty="0"/>
              <a:t>서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정적이면서도 동적일 수 </a:t>
            </a:r>
            <a:r>
              <a:rPr lang="ko-KR" altLang="en-US" sz="2400" b="1" dirty="0" smtClean="0"/>
              <a:t>있음</a:t>
            </a:r>
            <a:endParaRPr lang="en-US" altLang="ko-KR" sz="2400" b="1" dirty="0" smtClean="0"/>
          </a:p>
          <a:p>
            <a:r>
              <a:rPr lang="ko-KR" altLang="en-US" sz="2400" b="1" dirty="0"/>
              <a:t>선은 수평선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수직선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대각선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각이 있는 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곡선이 있음</a:t>
            </a:r>
            <a:endParaRPr lang="ko-KR" altLang="en-US" sz="2400" b="1" dirty="0"/>
          </a:p>
          <a:p>
            <a:r>
              <a:rPr lang="ko-KR" altLang="en-US" sz="2400" b="1" dirty="0"/>
              <a:t>다양한 모양으로 나타나 화면을 구획 정리하고 영역을 나눌 수 </a:t>
            </a:r>
            <a:r>
              <a:rPr lang="ko-KR" altLang="en-US" sz="2400" b="1" dirty="0" smtClean="0"/>
              <a:t>있음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  <a:p>
            <a:r>
              <a:rPr lang="ko-KR" altLang="en-US" sz="2400" b="1" dirty="0"/>
              <a:t>그림에서 가장 기본적으로 사용되는 조형의 </a:t>
            </a:r>
            <a:r>
              <a:rPr lang="ko-KR" altLang="en-US" sz="2400" b="1" dirty="0" smtClean="0"/>
              <a:t>요소임</a:t>
            </a:r>
            <a:endParaRPr lang="ko-KR" altLang="en-US" sz="2400" b="1" dirty="0"/>
          </a:p>
          <a:p>
            <a:r>
              <a:rPr lang="ko-KR" altLang="en-US" sz="2400" b="1" dirty="0" smtClean="0"/>
              <a:t>미술에서의 </a:t>
            </a:r>
            <a:r>
              <a:rPr lang="ko-KR" altLang="en-US" sz="2400" b="1" dirty="0"/>
              <a:t>선은 다양한 형태와 정서적 특성을 가지고 </a:t>
            </a:r>
            <a:r>
              <a:rPr lang="ko-KR" altLang="en-US" sz="2400" b="1" dirty="0" smtClean="0"/>
              <a:t>있음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사물의 </a:t>
            </a:r>
            <a:r>
              <a:rPr lang="ko-KR" altLang="en-US" sz="2400" b="1" dirty="0"/>
              <a:t>형상과 방향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동세 등을 표현하는 구체적이면서도 추상적인 성질을 지닌 </a:t>
            </a:r>
            <a:r>
              <a:rPr lang="ko-KR" altLang="en-US" sz="2400" b="1" dirty="0" smtClean="0"/>
              <a:t>요소임</a:t>
            </a:r>
            <a:endParaRPr lang="ko-KR" altLang="en-US" sz="2400" b="1" dirty="0"/>
          </a:p>
          <a:p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50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169334"/>
            <a:ext cx="8596668" cy="6604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선의 의미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999067"/>
            <a:ext cx="8596668" cy="56896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ko-KR" altLang="en-US" sz="3800" b="1" dirty="0" smtClean="0"/>
              <a:t>모든 </a:t>
            </a:r>
            <a:r>
              <a:rPr lang="ko-KR" altLang="en-US" sz="3800" b="1" dirty="0"/>
              <a:t>그림은 선에서 </a:t>
            </a:r>
            <a:r>
              <a:rPr lang="ko-KR" altLang="en-US" sz="3800" b="1" dirty="0" smtClean="0"/>
              <a:t>시작됨</a:t>
            </a:r>
            <a:endParaRPr lang="ko-KR" altLang="en-US" sz="3800" b="1" dirty="0"/>
          </a:p>
          <a:p>
            <a:pPr fontAlgn="base"/>
            <a:r>
              <a:rPr lang="ko-KR" altLang="en-US" sz="3800" b="1" dirty="0" smtClean="0"/>
              <a:t>선에는 </a:t>
            </a:r>
            <a:r>
              <a:rPr lang="ko-KR" altLang="en-US" sz="3800" b="1" dirty="0"/>
              <a:t>실선</a:t>
            </a:r>
            <a:r>
              <a:rPr lang="en-US" altLang="ko-KR" sz="3800" b="1" dirty="0"/>
              <a:t>, </a:t>
            </a:r>
            <a:r>
              <a:rPr lang="ko-KR" altLang="en-US" sz="3800" b="1" dirty="0"/>
              <a:t>점선</a:t>
            </a:r>
            <a:r>
              <a:rPr lang="en-US" altLang="ko-KR" sz="3800" b="1" dirty="0"/>
              <a:t>, </a:t>
            </a:r>
            <a:r>
              <a:rPr lang="ko-KR" altLang="en-US" sz="3800" b="1" dirty="0"/>
              <a:t>추상적인 선 등이 </a:t>
            </a:r>
            <a:r>
              <a:rPr lang="ko-KR" altLang="en-US" sz="3800" b="1" dirty="0" smtClean="0"/>
              <a:t>있음</a:t>
            </a:r>
            <a:endParaRPr lang="ko-KR" altLang="en-US" sz="3800" b="1" dirty="0"/>
          </a:p>
          <a:p>
            <a:pPr fontAlgn="base"/>
            <a:r>
              <a:rPr lang="ko-KR" altLang="en-US" sz="3800" b="1" dirty="0" smtClean="0"/>
              <a:t>실선은 </a:t>
            </a:r>
            <a:r>
              <a:rPr lang="ko-KR" altLang="en-US" sz="3800" b="1" dirty="0"/>
              <a:t>종이에 연필로 긋는 선처럼 연결되어 </a:t>
            </a:r>
            <a:r>
              <a:rPr lang="ko-KR" altLang="en-US" sz="3800" b="1" dirty="0" smtClean="0"/>
              <a:t>있음</a:t>
            </a:r>
            <a:endParaRPr lang="ko-KR" altLang="en-US" sz="3800" b="1" dirty="0"/>
          </a:p>
          <a:p>
            <a:pPr fontAlgn="base">
              <a:lnSpc>
                <a:spcPct val="120000"/>
              </a:lnSpc>
            </a:pPr>
            <a:r>
              <a:rPr lang="ko-KR" altLang="en-US" sz="3800" b="1" dirty="0" smtClean="0"/>
              <a:t>추상적인 </a:t>
            </a:r>
            <a:r>
              <a:rPr lang="ko-KR" altLang="en-US" sz="3800" b="1" dirty="0"/>
              <a:t>선이 있는데 이것은 사물의 배치나 시선의 흐름</a:t>
            </a:r>
            <a:r>
              <a:rPr lang="en-US" altLang="ko-KR" sz="3800" b="1" dirty="0"/>
              <a:t>, </a:t>
            </a:r>
            <a:r>
              <a:rPr lang="ko-KR" altLang="en-US" sz="3800" b="1" dirty="0"/>
              <a:t>혹은 명암이나 색채의 대비에서 오는 심리적인 </a:t>
            </a:r>
            <a:r>
              <a:rPr lang="ko-KR" altLang="en-US" sz="3800" b="1" dirty="0" smtClean="0"/>
              <a:t>선임</a:t>
            </a:r>
            <a:endParaRPr lang="ko-KR" altLang="en-US" sz="3800" b="1" dirty="0"/>
          </a:p>
          <a:p>
            <a:pPr fontAlgn="base">
              <a:lnSpc>
                <a:spcPct val="120000"/>
              </a:lnSpc>
            </a:pPr>
            <a:r>
              <a:rPr lang="ko-KR" altLang="en-US" sz="3800" b="1" dirty="0" smtClean="0"/>
              <a:t>선의 </a:t>
            </a:r>
            <a:r>
              <a:rPr lang="ko-KR" altLang="en-US" sz="3800" b="1" dirty="0"/>
              <a:t>중요한 </a:t>
            </a:r>
            <a:r>
              <a:rPr lang="ko-KR" altLang="en-US" sz="3800" b="1" dirty="0" smtClean="0"/>
              <a:t>특성 중 </a:t>
            </a:r>
            <a:r>
              <a:rPr lang="ko-KR" altLang="en-US" sz="3800" b="1" dirty="0"/>
              <a:t>하나는 </a:t>
            </a:r>
            <a:r>
              <a:rPr lang="ko-KR" altLang="en-US" sz="3800" b="1" dirty="0" smtClean="0"/>
              <a:t>방향성 있음</a:t>
            </a:r>
            <a:r>
              <a:rPr lang="en-US" altLang="ko-KR" sz="38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3800" b="1" dirty="0" smtClean="0"/>
              <a:t>선을 </a:t>
            </a:r>
            <a:r>
              <a:rPr lang="ko-KR" altLang="en-US" sz="3800" b="1" dirty="0"/>
              <a:t>사용하여 스케치나 크로키</a:t>
            </a:r>
            <a:r>
              <a:rPr lang="en-US" altLang="ko-KR" sz="3800" b="1" dirty="0"/>
              <a:t>, </a:t>
            </a:r>
            <a:r>
              <a:rPr lang="ko-KR" altLang="en-US" sz="3800" b="1" dirty="0"/>
              <a:t>소묘 등을 통해 </a:t>
            </a:r>
            <a:r>
              <a:rPr lang="ko-KR" altLang="en-US" sz="3800" b="1" dirty="0" smtClean="0"/>
              <a:t>관찰력과 </a:t>
            </a:r>
            <a:r>
              <a:rPr lang="ko-KR" altLang="en-US" sz="3800" b="1" dirty="0"/>
              <a:t>표현력을 기르는 훈련을 함</a:t>
            </a:r>
            <a:r>
              <a:rPr lang="en-US" altLang="ko-KR" sz="3800" b="1" dirty="0" smtClean="0"/>
              <a:t> </a:t>
            </a:r>
            <a:endParaRPr lang="ko-KR" altLang="en-US" sz="3800" b="1" dirty="0"/>
          </a:p>
          <a:p>
            <a:pPr fontAlgn="base"/>
            <a:r>
              <a:rPr lang="ko-KR" altLang="en-US" sz="3800" b="1" dirty="0" smtClean="0"/>
              <a:t>그림을 </a:t>
            </a:r>
            <a:r>
              <a:rPr lang="ko-KR" altLang="en-US" sz="3800" b="1" dirty="0"/>
              <a:t>그린다는 행위는 곧 선의 사용을 </a:t>
            </a:r>
            <a:r>
              <a:rPr lang="ko-KR" altLang="en-US" sz="3800" b="1" dirty="0" smtClean="0"/>
              <a:t>의미함</a:t>
            </a:r>
            <a:r>
              <a:rPr lang="en-US" altLang="ko-KR" sz="3800" b="1" dirty="0" smtClean="0"/>
              <a:t> </a:t>
            </a:r>
            <a:endParaRPr lang="ko-KR" altLang="en-US" sz="38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287867"/>
            <a:ext cx="8596668" cy="745067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직선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2400" b="1" dirty="0"/>
              <a:t>1) </a:t>
            </a:r>
            <a:r>
              <a:rPr lang="ko-KR" altLang="en-US" sz="2400" b="1" dirty="0" smtClean="0"/>
              <a:t>수직선</a:t>
            </a:r>
            <a:r>
              <a:rPr lang="en-US" altLang="ko-KR" sz="2400" b="1" dirty="0"/>
              <a:t>(</a:t>
            </a:r>
            <a:r>
              <a:rPr lang="ko-KR" altLang="en-US" sz="2400" b="1" dirty="0" smtClean="0"/>
              <a:t>┃</a:t>
            </a:r>
            <a:r>
              <a:rPr lang="en-US" altLang="ko-KR" sz="2400" b="1" dirty="0" smtClean="0"/>
              <a:t>) : </a:t>
            </a:r>
            <a:r>
              <a:rPr lang="ko-KR" altLang="en-US" sz="2400" b="1" dirty="0" err="1" smtClean="0"/>
              <a:t>상승감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동적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움직임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/>
            <a:r>
              <a:rPr lang="en-US" altLang="ko-KR" sz="2400" b="1" dirty="0"/>
              <a:t>2) </a:t>
            </a:r>
            <a:r>
              <a:rPr lang="ko-KR" altLang="en-US" sz="2400" b="1" dirty="0" smtClean="0"/>
              <a:t>수평선</a:t>
            </a:r>
            <a:r>
              <a:rPr lang="en-US" altLang="ko-KR" sz="2400" b="1" dirty="0" smtClean="0"/>
              <a:t>( </a:t>
            </a:r>
            <a:r>
              <a:rPr lang="ko-KR" altLang="en-US" sz="2400" b="1" dirty="0" smtClean="0"/>
              <a:t>━</a:t>
            </a:r>
            <a:r>
              <a:rPr lang="en-US" altLang="ko-KR" sz="2400" b="1" dirty="0" smtClean="0"/>
              <a:t>) :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평온함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안정감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고요함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정적감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/>
            <a:r>
              <a:rPr lang="en-US" altLang="ko-KR" sz="2400" b="1" dirty="0"/>
              <a:t>3) </a:t>
            </a:r>
            <a:r>
              <a:rPr lang="ko-KR" altLang="en-US" sz="2400" b="1" dirty="0" smtClean="0"/>
              <a:t>사선</a:t>
            </a:r>
            <a:r>
              <a:rPr lang="en-US" altLang="ko-KR" sz="2400" b="1" dirty="0"/>
              <a:t>(</a:t>
            </a:r>
            <a:r>
              <a:rPr lang="ko-KR" altLang="en-US" sz="2400" b="1" dirty="0" smtClean="0"/>
              <a:t>／</a:t>
            </a:r>
            <a:r>
              <a:rPr lang="en-US" altLang="ko-KR" sz="2400" b="1" dirty="0" smtClean="0"/>
              <a:t>) :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불안감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긴장감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속도감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동적 또는 위험을 </a:t>
            </a:r>
            <a:r>
              <a:rPr lang="ko-KR" altLang="en-US" sz="2400" b="1" dirty="0" smtClean="0"/>
              <a:t>감지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/>
            <a:r>
              <a:rPr lang="en-US" altLang="ko-KR" sz="2400" b="1" dirty="0"/>
              <a:t>4) </a:t>
            </a:r>
            <a:r>
              <a:rPr lang="ko-KR" altLang="en-US" sz="2400" b="1" dirty="0" smtClean="0"/>
              <a:t>지그재그</a:t>
            </a:r>
            <a:r>
              <a:rPr lang="en-US" altLang="ko-KR" sz="2400" b="1" dirty="0"/>
              <a:t>(</a:t>
            </a:r>
            <a:r>
              <a:rPr lang="ko-KR" altLang="en-US" sz="2400" b="1" dirty="0" smtClean="0"/>
              <a:t>⋚ </a:t>
            </a:r>
            <a:r>
              <a:rPr lang="en-US" altLang="ko-KR" sz="2400" b="1" dirty="0" smtClean="0"/>
              <a:t>⧙) : </a:t>
            </a:r>
            <a:r>
              <a:rPr lang="ko-KR" altLang="en-US" sz="2400" b="1" dirty="0" smtClean="0"/>
              <a:t>예민함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날카로움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마음의 변화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70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355600"/>
            <a:ext cx="8596668" cy="6604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곡선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400" b="1" dirty="0"/>
              <a:t>기하학적 곡선이나 자유로운 곡선은 부드럽거나 율동적인 </a:t>
            </a:r>
            <a:endParaRPr lang="en-US" altLang="ko-KR" sz="2400" b="1" dirty="0" smtClean="0"/>
          </a:p>
          <a:p>
            <a:pPr marL="0" indent="0" fontAlgn="base">
              <a:buNone/>
            </a:pPr>
            <a:r>
              <a:rPr lang="ko-KR" altLang="en-US" sz="2400" b="1" dirty="0" smtClean="0"/>
              <a:t>    느낌을 </a:t>
            </a:r>
            <a:r>
              <a:rPr lang="ko-KR" altLang="en-US" sz="2400" b="1" dirty="0"/>
              <a:t>줄 수 </a:t>
            </a:r>
            <a:r>
              <a:rPr lang="ko-KR" altLang="en-US" sz="2400" b="1" dirty="0" smtClean="0"/>
              <a:t>있음</a:t>
            </a:r>
            <a:endParaRPr lang="en-US" altLang="ko-KR" sz="2400" b="1" dirty="0" smtClean="0"/>
          </a:p>
          <a:p>
            <a:pPr marL="0" indent="0" fontAlgn="base">
              <a:buNone/>
            </a:pPr>
            <a:endParaRPr lang="ko-KR" altLang="en-US" sz="2400" b="1" dirty="0"/>
          </a:p>
          <a:p>
            <a:pPr fontAlgn="base"/>
            <a:r>
              <a:rPr lang="en-US" altLang="ko-KR" sz="2400" b="1" dirty="0"/>
              <a:t>1) </a:t>
            </a:r>
            <a:r>
              <a:rPr lang="ko-KR" altLang="en-US" sz="2400" b="1" dirty="0" smtClean="0"/>
              <a:t>원호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원을 </a:t>
            </a:r>
            <a:r>
              <a:rPr lang="ko-KR" altLang="en-US" sz="2400" b="1" dirty="0"/>
              <a:t>막 소용돌이 치듯이 낙서 뱅뱅 돌리는 식</a:t>
            </a:r>
          </a:p>
          <a:p>
            <a:pPr marL="0" indent="0" fontAlgn="base">
              <a:buNone/>
            </a:pPr>
            <a:r>
              <a:rPr lang="ko-KR" altLang="en-US" sz="2400" b="1" dirty="0" smtClean="0"/>
              <a:t>                 </a:t>
            </a:r>
            <a:r>
              <a:rPr lang="ko-KR" altLang="en-US" sz="2400" b="1" dirty="0" err="1" smtClean="0"/>
              <a:t>확장감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점증감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동적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/>
            <a:r>
              <a:rPr lang="en-US" altLang="ko-KR" sz="2400" b="1" dirty="0"/>
              <a:t>2) </a:t>
            </a:r>
            <a:r>
              <a:rPr lang="ko-KR" altLang="en-US" sz="2400" b="1" dirty="0"/>
              <a:t>곡선 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율동감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리듬감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동적</a:t>
            </a:r>
          </a:p>
          <a:p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97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2667" y="177800"/>
            <a:ext cx="8596668" cy="528084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002060"/>
                </a:solidFill>
              </a:rPr>
              <a:t>선으로 그림 그리기</a:t>
            </a:r>
            <a:endParaRPr lang="ko-KR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7291" y="1930400"/>
            <a:ext cx="207390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88369240" descr="EMB0000139c0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846667"/>
            <a:ext cx="5099108" cy="57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3853" y="411893"/>
            <a:ext cx="8596668" cy="930875"/>
          </a:xfrm>
        </p:spPr>
        <p:txBody>
          <a:bodyPr/>
          <a:lstStyle/>
          <a:p>
            <a:r>
              <a:rPr lang="ko-KR" altLang="en-US" b="1" dirty="0">
                <a:solidFill>
                  <a:srgbClr val="002060"/>
                </a:solidFill>
              </a:rPr>
              <a:t>선으로 </a:t>
            </a:r>
            <a:r>
              <a:rPr lang="ko-KR" altLang="en-US" b="1" dirty="0" smtClean="0">
                <a:solidFill>
                  <a:srgbClr val="002060"/>
                </a:solidFill>
              </a:rPr>
              <a:t>그림 그리기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154" y="1913454"/>
            <a:ext cx="539884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296563"/>
            <a:ext cx="8596668" cy="1320800"/>
          </a:xfrm>
        </p:spPr>
        <p:txBody>
          <a:bodyPr/>
          <a:lstStyle/>
          <a:p>
            <a:r>
              <a:rPr lang="ko-KR" altLang="en-US" b="1" dirty="0">
                <a:solidFill>
                  <a:srgbClr val="002060"/>
                </a:solidFill>
              </a:rPr>
              <a:t>선으로 </a:t>
            </a:r>
            <a:r>
              <a:rPr lang="ko-KR" altLang="en-US" b="1" dirty="0" smtClean="0">
                <a:solidFill>
                  <a:srgbClr val="002060"/>
                </a:solidFill>
              </a:rPr>
              <a:t>그림 그리기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206" y="2284156"/>
            <a:ext cx="57369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5694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254</Words>
  <Application>Microsoft Office PowerPoint</Application>
  <PresentationFormat>와이드스크린</PresentationFormat>
  <Paragraphs>45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HY그래픽M</vt:lpstr>
      <vt:lpstr>맑은 고딕</vt:lpstr>
      <vt:lpstr>Arial</vt:lpstr>
      <vt:lpstr>Trebuchet MS</vt:lpstr>
      <vt:lpstr>Wingdings 3</vt:lpstr>
      <vt:lpstr>패싯</vt:lpstr>
      <vt:lpstr>선으로 그림그리기</vt:lpstr>
      <vt:lpstr>선의 의미</vt:lpstr>
      <vt:lpstr>선의 의미</vt:lpstr>
      <vt:lpstr>직선</vt:lpstr>
      <vt:lpstr>곡선</vt:lpstr>
      <vt:lpstr>선으로 그림 그리기</vt:lpstr>
      <vt:lpstr>선으로 그림 그리기</vt:lpstr>
      <vt:lpstr>선으로 그림 그리기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선으로 그림그리기</dc:title>
  <dc:creator>USER</dc:creator>
  <cp:lastModifiedBy>USER</cp:lastModifiedBy>
  <cp:revision>31</cp:revision>
  <dcterms:created xsi:type="dcterms:W3CDTF">2017-05-29T01:52:46Z</dcterms:created>
  <dcterms:modified xsi:type="dcterms:W3CDTF">2018-11-15T09:03:27Z</dcterms:modified>
</cp:coreProperties>
</file>