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3" y="6356350"/>
            <a:ext cx="2844801" cy="365125"/>
          </a:xfrm>
          <a:prstGeom prst="rect">
            <a:avLst/>
          </a:prstGeom>
        </p:spPr>
        <p:txBody>
          <a:bodyPr/>
          <a:lstStyle/>
          <a:p>
            <a:fld id="{6EF58E52-C184-4FEC-BF04-4529C193390C}" type="datetimeFigureOut">
              <a:rPr lang="ko-KR" altLang="en-US" smtClean="0"/>
              <a:pPr/>
              <a:t>2019-10-26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3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2" y="6356350"/>
            <a:ext cx="2844801" cy="365125"/>
          </a:xfrm>
          <a:prstGeom prst="rect">
            <a:avLst/>
          </a:prstGeom>
        </p:spPr>
        <p:txBody>
          <a:bodyPr/>
          <a:lstStyle/>
          <a:p>
            <a:fld id="{39C30737-DB66-4EEC-B2E2-F262917783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801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pc="-1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pc="-1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  영유아기 신체발달 </a:t>
            </a:r>
            <a:endParaRPr lang="ko-KR" altLang="en-US" dirty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611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2084610" y="3748662"/>
            <a:ext cx="1655363" cy="1126204"/>
            <a:chOff x="557358" y="4389545"/>
            <a:chExt cx="2087852" cy="1126465"/>
          </a:xfrm>
        </p:grpSpPr>
        <p:sp>
          <p:nvSpPr>
            <p:cNvPr id="91" name="갈매기형 수장 90"/>
            <p:cNvSpPr/>
            <p:nvPr/>
          </p:nvSpPr>
          <p:spPr>
            <a:xfrm rot="16200000" flipV="1">
              <a:off x="1038054" y="3908855"/>
              <a:ext cx="1126459" cy="2087852"/>
            </a:xfrm>
            <a:prstGeom prst="chevron">
              <a:avLst>
                <a:gd name="adj" fmla="val 19608"/>
              </a:avLst>
            </a:prstGeom>
            <a:solidFill>
              <a:srgbClr val="E66C7D">
                <a:alpha val="2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92" name="갈매기형 수장 91"/>
            <p:cNvSpPr/>
            <p:nvPr/>
          </p:nvSpPr>
          <p:spPr>
            <a:xfrm rot="16200000" flipV="1">
              <a:off x="1104191" y="3984921"/>
              <a:ext cx="994188" cy="1928248"/>
            </a:xfrm>
            <a:prstGeom prst="chevron">
              <a:avLst>
                <a:gd name="adj" fmla="val 19713"/>
              </a:avLst>
            </a:prstGeom>
            <a:gradFill flip="none" rotWithShape="1">
              <a:gsLst>
                <a:gs pos="0">
                  <a:srgbClr val="E66C7D"/>
                </a:gs>
                <a:gs pos="100000">
                  <a:srgbClr val="DD374F"/>
                </a:gs>
              </a:gsLst>
              <a:lin ang="108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93" name="갈매기형 수장 92"/>
            <p:cNvSpPr/>
            <p:nvPr/>
          </p:nvSpPr>
          <p:spPr>
            <a:xfrm rot="16200000" flipV="1">
              <a:off x="1145067" y="4064202"/>
              <a:ext cx="912436" cy="1769687"/>
            </a:xfrm>
            <a:prstGeom prst="chevron">
              <a:avLst>
                <a:gd name="adj" fmla="val 22339"/>
              </a:avLst>
            </a:prstGeom>
            <a:solidFill>
              <a:srgbClr val="E66C7D"/>
            </a:solidFill>
            <a:ln w="1905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94" name="그룹 93"/>
            <p:cNvGrpSpPr/>
            <p:nvPr/>
          </p:nvGrpSpPr>
          <p:grpSpPr>
            <a:xfrm rot="16200000">
              <a:off x="1443281" y="3712803"/>
              <a:ext cx="316007" cy="1669491"/>
              <a:chOff x="3460742" y="2110300"/>
              <a:chExt cx="539753" cy="1422954"/>
            </a:xfrm>
          </p:grpSpPr>
          <p:sp>
            <p:nvSpPr>
              <p:cNvPr id="98" name="타원 97"/>
              <p:cNvSpPr/>
              <p:nvPr/>
            </p:nvSpPr>
            <p:spPr>
              <a:xfrm rot="5400000">
                <a:off x="3590515" y="2609442"/>
                <a:ext cx="409980" cy="409980"/>
              </a:xfrm>
              <a:prstGeom prst="ellipse">
                <a:avLst/>
              </a:prstGeom>
              <a:gradFill flip="none" rotWithShape="1">
                <a:gsLst>
                  <a:gs pos="10000">
                    <a:sysClr val="window" lastClr="FFFFFF">
                      <a:alpha val="80000"/>
                    </a:sys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99" name="갈매기형 수장 98"/>
              <p:cNvSpPr/>
              <p:nvPr/>
            </p:nvSpPr>
            <p:spPr>
              <a:xfrm flipV="1">
                <a:off x="3460742" y="2110300"/>
                <a:ext cx="373216" cy="1422954"/>
              </a:xfrm>
              <a:prstGeom prst="chevron">
                <a:avLst>
                  <a:gd name="adj" fmla="val 74383"/>
                </a:avLst>
              </a:prstGeom>
              <a:gradFill flip="none" rotWithShape="1">
                <a:gsLst>
                  <a:gs pos="0">
                    <a:sysClr val="window" lastClr="FFFFFF">
                      <a:alpha val="40000"/>
                    </a:sysClr>
                  </a:gs>
                  <a:gs pos="100000">
                    <a:srgbClr val="448E46">
                      <a:alpha val="0"/>
                    </a:srgbClr>
                  </a:gs>
                </a:gsLst>
                <a:lin ang="10800000" scaled="1"/>
                <a:tileRect/>
              </a:gra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  <p:grpSp>
          <p:nvGrpSpPr>
            <p:cNvPr id="95" name="그룹 94"/>
            <p:cNvGrpSpPr/>
            <p:nvPr/>
          </p:nvGrpSpPr>
          <p:grpSpPr>
            <a:xfrm>
              <a:off x="1327103" y="5124450"/>
              <a:ext cx="537252" cy="143413"/>
              <a:chOff x="1327103" y="5099518"/>
              <a:chExt cx="537252" cy="168345"/>
            </a:xfrm>
          </p:grpSpPr>
          <p:sp>
            <p:nvSpPr>
              <p:cNvPr id="96" name="갈매기형 수장 95"/>
              <p:cNvSpPr/>
              <p:nvPr/>
            </p:nvSpPr>
            <p:spPr>
              <a:xfrm rot="16200000" flipV="1">
                <a:off x="1540872" y="4944387"/>
                <a:ext cx="109707" cy="537246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97" name="갈매기형 수장 96"/>
              <p:cNvSpPr/>
              <p:nvPr/>
            </p:nvSpPr>
            <p:spPr>
              <a:xfrm rot="16200000" flipV="1">
                <a:off x="1540878" y="4885749"/>
                <a:ext cx="109707" cy="537246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</p:grpSp>
      <p:grpSp>
        <p:nvGrpSpPr>
          <p:cNvPr id="7" name="그룹 6"/>
          <p:cNvGrpSpPr/>
          <p:nvPr/>
        </p:nvGrpSpPr>
        <p:grpSpPr>
          <a:xfrm>
            <a:off x="2081628" y="2779005"/>
            <a:ext cx="1655363" cy="1126204"/>
            <a:chOff x="553596" y="3419664"/>
            <a:chExt cx="2087852" cy="1126465"/>
          </a:xfrm>
        </p:grpSpPr>
        <p:sp>
          <p:nvSpPr>
            <p:cNvPr id="82" name="갈매기형 수장 81"/>
            <p:cNvSpPr/>
            <p:nvPr/>
          </p:nvSpPr>
          <p:spPr>
            <a:xfrm rot="16200000" flipV="1">
              <a:off x="1034292" y="2938974"/>
              <a:ext cx="1126459" cy="2087852"/>
            </a:xfrm>
            <a:prstGeom prst="chevron">
              <a:avLst>
                <a:gd name="adj" fmla="val 19608"/>
              </a:avLst>
            </a:prstGeom>
            <a:solidFill>
              <a:srgbClr val="DD621D">
                <a:alpha val="2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83" name="갈매기형 수장 82"/>
            <p:cNvSpPr/>
            <p:nvPr/>
          </p:nvSpPr>
          <p:spPr>
            <a:xfrm rot="16200000" flipV="1">
              <a:off x="1100429" y="3015040"/>
              <a:ext cx="994188" cy="1928248"/>
            </a:xfrm>
            <a:prstGeom prst="chevron">
              <a:avLst>
                <a:gd name="adj" fmla="val 19713"/>
              </a:avLst>
            </a:prstGeom>
            <a:gradFill flip="none" rotWithShape="1">
              <a:gsLst>
                <a:gs pos="0">
                  <a:srgbClr val="E88651"/>
                </a:gs>
                <a:gs pos="100000">
                  <a:srgbClr val="DD621D"/>
                </a:gs>
              </a:gsLst>
              <a:lin ang="108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84" name="갈매기형 수장 83"/>
            <p:cNvSpPr/>
            <p:nvPr/>
          </p:nvSpPr>
          <p:spPr>
            <a:xfrm rot="16200000" flipV="1">
              <a:off x="1141305" y="3094321"/>
              <a:ext cx="912436" cy="1769687"/>
            </a:xfrm>
            <a:prstGeom prst="chevron">
              <a:avLst>
                <a:gd name="adj" fmla="val 22339"/>
              </a:avLst>
            </a:prstGeom>
            <a:solidFill>
              <a:srgbClr val="E88651"/>
            </a:solidFill>
            <a:ln w="1905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85" name="그룹 84"/>
            <p:cNvGrpSpPr/>
            <p:nvPr/>
          </p:nvGrpSpPr>
          <p:grpSpPr>
            <a:xfrm rot="16200000">
              <a:off x="1439519" y="2742922"/>
              <a:ext cx="316007" cy="1669491"/>
              <a:chOff x="3460742" y="2110300"/>
              <a:chExt cx="539753" cy="1422954"/>
            </a:xfrm>
          </p:grpSpPr>
          <p:sp>
            <p:nvSpPr>
              <p:cNvPr id="89" name="타원 88"/>
              <p:cNvSpPr/>
              <p:nvPr/>
            </p:nvSpPr>
            <p:spPr>
              <a:xfrm rot="5400000">
                <a:off x="3590515" y="2609442"/>
                <a:ext cx="409980" cy="409980"/>
              </a:xfrm>
              <a:prstGeom prst="ellipse">
                <a:avLst/>
              </a:prstGeom>
              <a:gradFill flip="none" rotWithShape="1">
                <a:gsLst>
                  <a:gs pos="10000">
                    <a:sysClr val="window" lastClr="FFFFFF">
                      <a:alpha val="80000"/>
                    </a:sys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90" name="갈매기형 수장 89"/>
              <p:cNvSpPr/>
              <p:nvPr/>
            </p:nvSpPr>
            <p:spPr>
              <a:xfrm flipV="1">
                <a:off x="3460742" y="2110300"/>
                <a:ext cx="373216" cy="1422954"/>
              </a:xfrm>
              <a:prstGeom prst="chevron">
                <a:avLst>
                  <a:gd name="adj" fmla="val 74383"/>
                </a:avLst>
              </a:prstGeom>
              <a:gradFill flip="none" rotWithShape="1">
                <a:gsLst>
                  <a:gs pos="0">
                    <a:sysClr val="window" lastClr="FFFFFF">
                      <a:alpha val="40000"/>
                    </a:sysClr>
                  </a:gs>
                  <a:gs pos="100000">
                    <a:srgbClr val="448E46">
                      <a:alpha val="0"/>
                    </a:srgbClr>
                  </a:gs>
                </a:gsLst>
                <a:lin ang="10800000" scaled="1"/>
                <a:tileRect/>
              </a:gra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  <p:grpSp>
          <p:nvGrpSpPr>
            <p:cNvPr id="86" name="그룹 85"/>
            <p:cNvGrpSpPr/>
            <p:nvPr/>
          </p:nvGrpSpPr>
          <p:grpSpPr>
            <a:xfrm>
              <a:off x="1327113" y="4154569"/>
              <a:ext cx="537247" cy="143413"/>
              <a:chOff x="5000628" y="3116262"/>
              <a:chExt cx="372480" cy="141286"/>
            </a:xfrm>
          </p:grpSpPr>
          <p:sp>
            <p:nvSpPr>
              <p:cNvPr id="87" name="갈매기형 수장 86"/>
              <p:cNvSpPr/>
              <p:nvPr/>
            </p:nvSpPr>
            <p:spPr>
              <a:xfrm rot="16200000" flipV="1">
                <a:off x="5140831" y="3025272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88" name="갈매기형 수장 87"/>
              <p:cNvSpPr/>
              <p:nvPr/>
            </p:nvSpPr>
            <p:spPr>
              <a:xfrm rot="16200000" flipV="1">
                <a:off x="5140831" y="2976059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</p:grpSp>
      <p:grpSp>
        <p:nvGrpSpPr>
          <p:cNvPr id="8" name="그룹 7"/>
          <p:cNvGrpSpPr/>
          <p:nvPr/>
        </p:nvGrpSpPr>
        <p:grpSpPr>
          <a:xfrm>
            <a:off x="2078647" y="1809350"/>
            <a:ext cx="1655363" cy="1126204"/>
            <a:chOff x="549836" y="2449784"/>
            <a:chExt cx="2087852" cy="1126465"/>
          </a:xfrm>
        </p:grpSpPr>
        <p:sp>
          <p:nvSpPr>
            <p:cNvPr id="73" name="갈매기형 수장 72"/>
            <p:cNvSpPr/>
            <p:nvPr/>
          </p:nvSpPr>
          <p:spPr>
            <a:xfrm rot="16200000" flipV="1">
              <a:off x="1030532" y="1969094"/>
              <a:ext cx="1126459" cy="2087852"/>
            </a:xfrm>
            <a:prstGeom prst="chevron">
              <a:avLst>
                <a:gd name="adj" fmla="val 19608"/>
              </a:avLst>
            </a:prstGeom>
            <a:solidFill>
              <a:srgbClr val="6BB76D">
                <a:alpha val="2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74" name="갈매기형 수장 73"/>
            <p:cNvSpPr/>
            <p:nvPr/>
          </p:nvSpPr>
          <p:spPr>
            <a:xfrm rot="16200000" flipV="1">
              <a:off x="1096669" y="2045160"/>
              <a:ext cx="994188" cy="1928248"/>
            </a:xfrm>
            <a:prstGeom prst="chevron">
              <a:avLst>
                <a:gd name="adj" fmla="val 19713"/>
              </a:avLst>
            </a:prstGeom>
            <a:gradFill flip="none" rotWithShape="1">
              <a:gsLst>
                <a:gs pos="0">
                  <a:srgbClr val="6BB76D"/>
                </a:gs>
                <a:gs pos="100000">
                  <a:srgbClr val="448E46"/>
                </a:gs>
              </a:gsLst>
              <a:lin ang="108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75" name="갈매기형 수장 74"/>
            <p:cNvSpPr/>
            <p:nvPr/>
          </p:nvSpPr>
          <p:spPr>
            <a:xfrm rot="16200000" flipV="1">
              <a:off x="1137545" y="2124441"/>
              <a:ext cx="912436" cy="1769687"/>
            </a:xfrm>
            <a:prstGeom prst="chevron">
              <a:avLst>
                <a:gd name="adj" fmla="val 22339"/>
              </a:avLst>
            </a:prstGeom>
            <a:solidFill>
              <a:srgbClr val="6BB76D"/>
            </a:solidFill>
            <a:ln w="1905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76" name="그룹 75"/>
            <p:cNvGrpSpPr/>
            <p:nvPr/>
          </p:nvGrpSpPr>
          <p:grpSpPr>
            <a:xfrm rot="16200000">
              <a:off x="1435759" y="1773042"/>
              <a:ext cx="316007" cy="1669491"/>
              <a:chOff x="3460742" y="2110300"/>
              <a:chExt cx="539753" cy="1422954"/>
            </a:xfrm>
          </p:grpSpPr>
          <p:sp>
            <p:nvSpPr>
              <p:cNvPr id="80" name="타원 79"/>
              <p:cNvSpPr/>
              <p:nvPr/>
            </p:nvSpPr>
            <p:spPr>
              <a:xfrm rot="5400000">
                <a:off x="3590515" y="2609442"/>
                <a:ext cx="409980" cy="409980"/>
              </a:xfrm>
              <a:prstGeom prst="ellipse">
                <a:avLst/>
              </a:prstGeom>
              <a:gradFill flip="none" rotWithShape="1">
                <a:gsLst>
                  <a:gs pos="10000">
                    <a:sysClr val="window" lastClr="FFFFFF">
                      <a:alpha val="80000"/>
                    </a:sys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81" name="갈매기형 수장 80"/>
              <p:cNvSpPr/>
              <p:nvPr/>
            </p:nvSpPr>
            <p:spPr>
              <a:xfrm flipV="1">
                <a:off x="3460742" y="2110300"/>
                <a:ext cx="373216" cy="1422954"/>
              </a:xfrm>
              <a:prstGeom prst="chevron">
                <a:avLst>
                  <a:gd name="adj" fmla="val 74383"/>
                </a:avLst>
              </a:prstGeom>
              <a:gradFill flip="none" rotWithShape="1">
                <a:gsLst>
                  <a:gs pos="0">
                    <a:sysClr val="window" lastClr="FFFFFF">
                      <a:alpha val="40000"/>
                    </a:sysClr>
                  </a:gs>
                  <a:gs pos="100000">
                    <a:srgbClr val="448E46">
                      <a:alpha val="0"/>
                    </a:srgbClr>
                  </a:gs>
                </a:gsLst>
                <a:lin ang="10800000" scaled="1"/>
                <a:tileRect/>
              </a:gra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  <p:grpSp>
          <p:nvGrpSpPr>
            <p:cNvPr id="77" name="그룹 76"/>
            <p:cNvGrpSpPr/>
            <p:nvPr/>
          </p:nvGrpSpPr>
          <p:grpSpPr>
            <a:xfrm>
              <a:off x="1327113" y="3184689"/>
              <a:ext cx="537247" cy="143413"/>
              <a:chOff x="5000628" y="3116262"/>
              <a:chExt cx="372480" cy="141286"/>
            </a:xfrm>
          </p:grpSpPr>
          <p:sp>
            <p:nvSpPr>
              <p:cNvPr id="78" name="갈매기형 수장 77"/>
              <p:cNvSpPr/>
              <p:nvPr/>
            </p:nvSpPr>
            <p:spPr>
              <a:xfrm rot="16200000" flipV="1">
                <a:off x="5140831" y="3025272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79" name="갈매기형 수장 78"/>
              <p:cNvSpPr/>
              <p:nvPr/>
            </p:nvSpPr>
            <p:spPr>
              <a:xfrm rot="16200000" flipV="1">
                <a:off x="5140831" y="2976059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</p:grpSp>
      <p:sp>
        <p:nvSpPr>
          <p:cNvPr id="9" name="TextBox 222"/>
          <p:cNvSpPr txBox="1"/>
          <p:nvPr/>
        </p:nvSpPr>
        <p:spPr>
          <a:xfrm>
            <a:off x="2408946" y="2059840"/>
            <a:ext cx="982734" cy="430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200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Point</a:t>
            </a:r>
          </a:p>
        </p:txBody>
      </p:sp>
      <p:sp>
        <p:nvSpPr>
          <p:cNvPr id="10" name="TextBox 223"/>
          <p:cNvSpPr txBox="1"/>
          <p:nvPr/>
        </p:nvSpPr>
        <p:spPr>
          <a:xfrm>
            <a:off x="2408945" y="3032933"/>
            <a:ext cx="982735" cy="430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200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Point</a:t>
            </a:r>
          </a:p>
        </p:txBody>
      </p:sp>
      <p:sp>
        <p:nvSpPr>
          <p:cNvPr id="11" name="TextBox 224"/>
          <p:cNvSpPr txBox="1"/>
          <p:nvPr/>
        </p:nvSpPr>
        <p:spPr>
          <a:xfrm>
            <a:off x="2408945" y="3992981"/>
            <a:ext cx="982735" cy="430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200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Point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3582254" y="2327871"/>
            <a:ext cx="6325946" cy="244886"/>
            <a:chOff x="2078411" y="2963523"/>
            <a:chExt cx="6327410" cy="244943"/>
          </a:xfrm>
        </p:grpSpPr>
        <p:cxnSp>
          <p:nvCxnSpPr>
            <p:cNvPr id="61" name="직선 연결선 60"/>
            <p:cNvCxnSpPr/>
            <p:nvPr/>
          </p:nvCxnSpPr>
          <p:spPr>
            <a:xfrm rot="10800000" flipH="1">
              <a:off x="2145919" y="3087980"/>
              <a:ext cx="6120000" cy="1588"/>
            </a:xfrm>
            <a:prstGeom prst="line">
              <a:avLst/>
            </a:prstGeom>
            <a:noFill/>
            <a:ln w="19050" cap="flat" cmpd="sng" algn="ctr">
              <a:solidFill>
                <a:srgbClr val="6BB76D"/>
              </a:solidFill>
              <a:prstDash val="solid"/>
            </a:ln>
            <a:effectLst/>
          </p:spPr>
        </p:cxnSp>
        <p:grpSp>
          <p:nvGrpSpPr>
            <p:cNvPr id="62" name="그룹 61"/>
            <p:cNvGrpSpPr>
              <a:grpSpLocks noChangeAspect="1"/>
            </p:cNvGrpSpPr>
            <p:nvPr/>
          </p:nvGrpSpPr>
          <p:grpSpPr>
            <a:xfrm rot="5400000" flipH="1">
              <a:off x="8080951" y="2883597"/>
              <a:ext cx="244943" cy="404796"/>
              <a:chOff x="627714" y="3162299"/>
              <a:chExt cx="556549" cy="919760"/>
            </a:xfrm>
          </p:grpSpPr>
          <p:grpSp>
            <p:nvGrpSpPr>
              <p:cNvPr id="64" name="그룹 63"/>
              <p:cNvGrpSpPr/>
              <p:nvPr/>
            </p:nvGrpSpPr>
            <p:grpSpPr>
              <a:xfrm>
                <a:off x="627714" y="3162299"/>
                <a:ext cx="556549" cy="919760"/>
                <a:chOff x="627714" y="3162299"/>
                <a:chExt cx="556549" cy="919760"/>
              </a:xfrm>
            </p:grpSpPr>
            <p:sp>
              <p:nvSpPr>
                <p:cNvPr id="71" name="타원 70"/>
                <p:cNvSpPr/>
                <p:nvPr/>
              </p:nvSpPr>
              <p:spPr>
                <a:xfrm>
                  <a:off x="627714" y="3162299"/>
                  <a:ext cx="556549" cy="556549"/>
                </a:xfrm>
                <a:prstGeom prst="ellipse">
                  <a:avLst/>
                </a:prstGeom>
                <a:solidFill>
                  <a:srgbClr val="6BB76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72" name="이등변 삼각형 71"/>
                <p:cNvSpPr/>
                <p:nvPr/>
              </p:nvSpPr>
              <p:spPr>
                <a:xfrm flipV="1">
                  <a:off x="810344" y="3702051"/>
                  <a:ext cx="188118" cy="380008"/>
                </a:xfrm>
                <a:prstGeom prst="triangle">
                  <a:avLst/>
                </a:prstGeom>
                <a:solidFill>
                  <a:srgbClr val="6BB76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  <p:sp>
            <p:nvSpPr>
              <p:cNvPr id="65" name="타원 64"/>
              <p:cNvSpPr/>
              <p:nvPr/>
            </p:nvSpPr>
            <p:spPr>
              <a:xfrm>
                <a:off x="657826" y="3189404"/>
                <a:ext cx="493149" cy="493149"/>
              </a:xfrm>
              <a:prstGeom prst="ellipse">
                <a:avLst/>
              </a:prstGeom>
              <a:gradFill flip="none" rotWithShape="1">
                <a:gsLst>
                  <a:gs pos="0">
                    <a:srgbClr val="6BB76D"/>
                  </a:gs>
                  <a:gs pos="100000">
                    <a:srgbClr val="448E46"/>
                  </a:gs>
                </a:gsLst>
                <a:lin ang="54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66" name="이등변 삼각형 65"/>
              <p:cNvSpPr/>
              <p:nvPr/>
            </p:nvSpPr>
            <p:spPr>
              <a:xfrm flipV="1">
                <a:off x="827692" y="3643314"/>
                <a:ext cx="153417" cy="346997"/>
              </a:xfrm>
              <a:prstGeom prst="triangle">
                <a:avLst/>
              </a:prstGeom>
              <a:solidFill>
                <a:srgbClr val="448E4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67" name="타원 66"/>
              <p:cNvSpPr/>
              <p:nvPr/>
            </p:nvSpPr>
            <p:spPr>
              <a:xfrm>
                <a:off x="696866" y="3228444"/>
                <a:ext cx="415068" cy="415068"/>
              </a:xfrm>
              <a:prstGeom prst="ellipse">
                <a:avLst/>
              </a:prstGeom>
              <a:gradFill>
                <a:gsLst>
                  <a:gs pos="75000">
                    <a:srgbClr val="6BB76D"/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grpSp>
            <p:nvGrpSpPr>
              <p:cNvPr id="68" name="그룹 67"/>
              <p:cNvGrpSpPr/>
              <p:nvPr/>
            </p:nvGrpSpPr>
            <p:grpSpPr>
              <a:xfrm>
                <a:off x="631403" y="3215827"/>
                <a:ext cx="431521" cy="259986"/>
                <a:chOff x="2510649" y="4017377"/>
                <a:chExt cx="1496033" cy="901342"/>
              </a:xfrm>
            </p:grpSpPr>
            <p:sp>
              <p:nvSpPr>
                <p:cNvPr id="69" name="달 68"/>
                <p:cNvSpPr/>
                <p:nvPr/>
              </p:nvSpPr>
              <p:spPr>
                <a:xfrm rot="3167261">
                  <a:off x="2861630" y="3773666"/>
                  <a:ext cx="794072" cy="1496033"/>
                </a:xfrm>
                <a:prstGeom prst="moon">
                  <a:avLst>
                    <a:gd name="adj" fmla="val 15337"/>
                  </a:avLst>
                </a:prstGeom>
                <a:gradFill>
                  <a:gsLst>
                    <a:gs pos="10000">
                      <a:sysClr val="window" lastClr="FFFFFF">
                        <a:alpha val="6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70" name="타원 69"/>
                <p:cNvSpPr/>
                <p:nvPr/>
              </p:nvSpPr>
              <p:spPr>
                <a:xfrm>
                  <a:off x="2794161" y="4017377"/>
                  <a:ext cx="485256" cy="48525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ysClr val="window" lastClr="FFFFFF">
                        <a:alpha val="8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</p:grpSp>
        <p:sp>
          <p:nvSpPr>
            <p:cNvPr id="63" name="타원 62"/>
            <p:cNvSpPr/>
            <p:nvPr/>
          </p:nvSpPr>
          <p:spPr>
            <a:xfrm>
              <a:off x="2078411" y="3023065"/>
              <a:ext cx="133340" cy="133340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6BB76D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" lastClr="FFFFFF"/>
                </a:solidFill>
                <a:latin typeface="맑은 고딕"/>
                <a:ea typeface="맑은 고딕"/>
              </a:endParaRPr>
            </a:p>
          </p:txBody>
        </p:sp>
      </p:grpSp>
      <p:sp>
        <p:nvSpPr>
          <p:cNvPr id="15" name="TextBox 257"/>
          <p:cNvSpPr txBox="1"/>
          <p:nvPr/>
        </p:nvSpPr>
        <p:spPr>
          <a:xfrm>
            <a:off x="3890222" y="1901622"/>
            <a:ext cx="665413" cy="584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/>
            <a:r>
              <a:rPr lang="en-US" altLang="ko-KR" sz="3199" dirty="0">
                <a:solidFill>
                  <a:srgbClr val="6BB76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1</a:t>
            </a:r>
            <a:r>
              <a:rPr lang="en-US" altLang="ko-KR" sz="1200" dirty="0">
                <a:solidFill>
                  <a:srgbClr val="6BB76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ST</a:t>
            </a:r>
          </a:p>
        </p:txBody>
      </p:sp>
      <p:grpSp>
        <p:nvGrpSpPr>
          <p:cNvPr id="17" name="그룹 16"/>
          <p:cNvGrpSpPr/>
          <p:nvPr/>
        </p:nvGrpSpPr>
        <p:grpSpPr>
          <a:xfrm>
            <a:off x="3582254" y="3295815"/>
            <a:ext cx="6325946" cy="244886"/>
            <a:chOff x="2078411" y="3927941"/>
            <a:chExt cx="6327410" cy="244943"/>
          </a:xfrm>
        </p:grpSpPr>
        <p:cxnSp>
          <p:nvCxnSpPr>
            <p:cNvPr id="49" name="직선 연결선 48"/>
            <p:cNvCxnSpPr/>
            <p:nvPr/>
          </p:nvCxnSpPr>
          <p:spPr>
            <a:xfrm rot="10800000" flipH="1">
              <a:off x="2145919" y="4052393"/>
              <a:ext cx="6120000" cy="1588"/>
            </a:xfrm>
            <a:prstGeom prst="line">
              <a:avLst/>
            </a:prstGeom>
            <a:noFill/>
            <a:ln w="19050" cap="flat" cmpd="sng" algn="ctr">
              <a:solidFill>
                <a:srgbClr val="E88651"/>
              </a:solidFill>
              <a:prstDash val="solid"/>
            </a:ln>
            <a:effectLst/>
          </p:spPr>
        </p:cxnSp>
        <p:sp>
          <p:nvSpPr>
            <p:cNvPr id="50" name="타원 49"/>
            <p:cNvSpPr/>
            <p:nvPr/>
          </p:nvSpPr>
          <p:spPr>
            <a:xfrm>
              <a:off x="2078411" y="3987478"/>
              <a:ext cx="133340" cy="133340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E88651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" lastClr="FFFFFF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51" name="그룹 50"/>
            <p:cNvGrpSpPr/>
            <p:nvPr/>
          </p:nvGrpSpPr>
          <p:grpSpPr>
            <a:xfrm flipH="1">
              <a:off x="8001025" y="3927941"/>
              <a:ext cx="404796" cy="244943"/>
              <a:chOff x="507973" y="2827974"/>
              <a:chExt cx="404796" cy="244943"/>
            </a:xfrm>
          </p:grpSpPr>
          <p:grpSp>
            <p:nvGrpSpPr>
              <p:cNvPr id="52" name="그룹 51"/>
              <p:cNvGrpSpPr/>
              <p:nvPr/>
            </p:nvGrpSpPr>
            <p:grpSpPr>
              <a:xfrm rot="16200000">
                <a:off x="587899" y="2748048"/>
                <a:ext cx="244943" cy="404796"/>
                <a:chOff x="627714" y="3162299"/>
                <a:chExt cx="556549" cy="919760"/>
              </a:xfrm>
            </p:grpSpPr>
            <p:sp>
              <p:nvSpPr>
                <p:cNvPr id="59" name="타원 58"/>
                <p:cNvSpPr/>
                <p:nvPr/>
              </p:nvSpPr>
              <p:spPr>
                <a:xfrm>
                  <a:off x="627714" y="3162299"/>
                  <a:ext cx="556549" cy="556549"/>
                </a:xfrm>
                <a:prstGeom prst="ellipse">
                  <a:avLst/>
                </a:prstGeom>
                <a:solidFill>
                  <a:srgbClr val="E88651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60" name="이등변 삼각형 59"/>
                <p:cNvSpPr/>
                <p:nvPr/>
              </p:nvSpPr>
              <p:spPr>
                <a:xfrm flipV="1">
                  <a:off x="810344" y="3702051"/>
                  <a:ext cx="188118" cy="380008"/>
                </a:xfrm>
                <a:prstGeom prst="triangle">
                  <a:avLst/>
                </a:prstGeom>
                <a:solidFill>
                  <a:srgbClr val="E88651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  <p:sp>
            <p:nvSpPr>
              <p:cNvPr id="53" name="타원 52"/>
              <p:cNvSpPr/>
              <p:nvPr/>
            </p:nvSpPr>
            <p:spPr>
              <a:xfrm rot="16200000">
                <a:off x="519902" y="2842620"/>
                <a:ext cx="217040" cy="217040"/>
              </a:xfrm>
              <a:prstGeom prst="ellipse">
                <a:avLst/>
              </a:prstGeom>
              <a:gradFill flip="none" rotWithShape="1">
                <a:gsLst>
                  <a:gs pos="0">
                    <a:srgbClr val="E88651"/>
                  </a:gs>
                  <a:gs pos="100000">
                    <a:srgbClr val="DD621D"/>
                  </a:gs>
                </a:gsLst>
                <a:lin ang="54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54" name="이등변 삼각형 53"/>
              <p:cNvSpPr/>
              <p:nvPr/>
            </p:nvSpPr>
            <p:spPr>
              <a:xfrm rot="16200000" flipV="1">
                <a:off x="762271" y="2874781"/>
                <a:ext cx="67520" cy="152717"/>
              </a:xfrm>
              <a:prstGeom prst="triangle">
                <a:avLst/>
              </a:prstGeom>
              <a:solidFill>
                <a:srgbClr val="DD621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55" name="타원 54"/>
              <p:cNvSpPr/>
              <p:nvPr/>
            </p:nvSpPr>
            <p:spPr>
              <a:xfrm rot="16200000">
                <a:off x="537084" y="2859802"/>
                <a:ext cx="182676" cy="182676"/>
              </a:xfrm>
              <a:prstGeom prst="ellipse">
                <a:avLst/>
              </a:prstGeom>
              <a:gradFill>
                <a:gsLst>
                  <a:gs pos="75000">
                    <a:srgbClr val="E88651"/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grpSp>
            <p:nvGrpSpPr>
              <p:cNvPr id="56" name="그룹 55"/>
              <p:cNvGrpSpPr/>
              <p:nvPr/>
            </p:nvGrpSpPr>
            <p:grpSpPr>
              <a:xfrm rot="16200000">
                <a:off x="493784" y="2919119"/>
                <a:ext cx="189917" cy="114423"/>
                <a:chOff x="2510650" y="4017377"/>
                <a:chExt cx="1496032" cy="901341"/>
              </a:xfrm>
            </p:grpSpPr>
            <p:sp>
              <p:nvSpPr>
                <p:cNvPr id="57" name="달 56"/>
                <p:cNvSpPr/>
                <p:nvPr/>
              </p:nvSpPr>
              <p:spPr>
                <a:xfrm rot="3167261">
                  <a:off x="2861631" y="3773668"/>
                  <a:ext cx="794069" cy="1496032"/>
                </a:xfrm>
                <a:prstGeom prst="moon">
                  <a:avLst>
                    <a:gd name="adj" fmla="val 15337"/>
                  </a:avLst>
                </a:prstGeom>
                <a:gradFill>
                  <a:gsLst>
                    <a:gs pos="10000">
                      <a:sysClr val="window" lastClr="FFFFFF">
                        <a:alpha val="6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58" name="타원 57"/>
                <p:cNvSpPr/>
                <p:nvPr/>
              </p:nvSpPr>
              <p:spPr>
                <a:xfrm>
                  <a:off x="2794161" y="4017377"/>
                  <a:ext cx="485257" cy="48525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ysClr val="window" lastClr="FFFFFF">
                        <a:alpha val="8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</p:grpSp>
      </p:grpSp>
      <p:sp>
        <p:nvSpPr>
          <p:cNvPr id="18" name="TextBox 273"/>
          <p:cNvSpPr txBox="1"/>
          <p:nvPr/>
        </p:nvSpPr>
        <p:spPr>
          <a:xfrm>
            <a:off x="3890222" y="2870713"/>
            <a:ext cx="684645" cy="584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/>
            <a:r>
              <a:rPr lang="en-US" altLang="ko-KR" sz="3199" dirty="0">
                <a:solidFill>
                  <a:srgbClr val="E88651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2</a:t>
            </a:r>
            <a:r>
              <a:rPr lang="en-US" altLang="ko-KR" sz="1200" dirty="0">
                <a:solidFill>
                  <a:srgbClr val="E88651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ND</a:t>
            </a:r>
          </a:p>
        </p:txBody>
      </p:sp>
      <p:grpSp>
        <p:nvGrpSpPr>
          <p:cNvPr id="20" name="그룹 19"/>
          <p:cNvGrpSpPr/>
          <p:nvPr/>
        </p:nvGrpSpPr>
        <p:grpSpPr>
          <a:xfrm>
            <a:off x="3582254" y="4262603"/>
            <a:ext cx="6325946" cy="244886"/>
            <a:chOff x="2078411" y="4892352"/>
            <a:chExt cx="6327410" cy="244943"/>
          </a:xfrm>
        </p:grpSpPr>
        <p:cxnSp>
          <p:nvCxnSpPr>
            <p:cNvPr id="37" name="직선 연결선 36"/>
            <p:cNvCxnSpPr/>
            <p:nvPr/>
          </p:nvCxnSpPr>
          <p:spPr>
            <a:xfrm rot="10800000" flipH="1">
              <a:off x="2145919" y="5016806"/>
              <a:ext cx="6120000" cy="1588"/>
            </a:xfrm>
            <a:prstGeom prst="line">
              <a:avLst/>
            </a:prstGeom>
            <a:noFill/>
            <a:ln w="19050" cap="flat" cmpd="sng" algn="ctr">
              <a:solidFill>
                <a:srgbClr val="E66C7D"/>
              </a:solidFill>
              <a:prstDash val="solid"/>
            </a:ln>
            <a:effectLst/>
          </p:spPr>
        </p:cxnSp>
        <p:sp>
          <p:nvSpPr>
            <p:cNvPr id="38" name="타원 37"/>
            <p:cNvSpPr/>
            <p:nvPr/>
          </p:nvSpPr>
          <p:spPr>
            <a:xfrm>
              <a:off x="2078411" y="4951891"/>
              <a:ext cx="133340" cy="133340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E66C7D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" lastClr="FFFFFF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39" name="그룹 38"/>
            <p:cNvGrpSpPr>
              <a:grpSpLocks noChangeAspect="1"/>
            </p:cNvGrpSpPr>
            <p:nvPr/>
          </p:nvGrpSpPr>
          <p:grpSpPr>
            <a:xfrm rot="5400000" flipH="1">
              <a:off x="8080951" y="4812426"/>
              <a:ext cx="244943" cy="404796"/>
              <a:chOff x="627713" y="3162306"/>
              <a:chExt cx="556548" cy="919762"/>
            </a:xfrm>
          </p:grpSpPr>
          <p:grpSp>
            <p:nvGrpSpPr>
              <p:cNvPr id="40" name="그룹 39"/>
              <p:cNvGrpSpPr/>
              <p:nvPr/>
            </p:nvGrpSpPr>
            <p:grpSpPr>
              <a:xfrm>
                <a:off x="627713" y="3162306"/>
                <a:ext cx="556548" cy="919762"/>
                <a:chOff x="627714" y="3162299"/>
                <a:chExt cx="556549" cy="919760"/>
              </a:xfrm>
            </p:grpSpPr>
            <p:sp>
              <p:nvSpPr>
                <p:cNvPr id="47" name="타원 46"/>
                <p:cNvSpPr/>
                <p:nvPr/>
              </p:nvSpPr>
              <p:spPr>
                <a:xfrm>
                  <a:off x="627714" y="3162299"/>
                  <a:ext cx="556549" cy="556549"/>
                </a:xfrm>
                <a:prstGeom prst="ellipse">
                  <a:avLst/>
                </a:prstGeom>
                <a:solidFill>
                  <a:srgbClr val="E66C7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48" name="이등변 삼각형 47"/>
                <p:cNvSpPr/>
                <p:nvPr/>
              </p:nvSpPr>
              <p:spPr>
                <a:xfrm flipV="1">
                  <a:off x="810344" y="3702051"/>
                  <a:ext cx="188118" cy="380008"/>
                </a:xfrm>
                <a:prstGeom prst="triangle">
                  <a:avLst/>
                </a:prstGeom>
                <a:solidFill>
                  <a:srgbClr val="E66C7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  <p:sp>
            <p:nvSpPr>
              <p:cNvPr id="41" name="타원 40"/>
              <p:cNvSpPr/>
              <p:nvPr/>
            </p:nvSpPr>
            <p:spPr>
              <a:xfrm>
                <a:off x="657826" y="3189410"/>
                <a:ext cx="493148" cy="493149"/>
              </a:xfrm>
              <a:prstGeom prst="ellipse">
                <a:avLst/>
              </a:prstGeom>
              <a:gradFill flip="none" rotWithShape="1">
                <a:gsLst>
                  <a:gs pos="0">
                    <a:srgbClr val="E66C7D"/>
                  </a:gs>
                  <a:gs pos="100000">
                    <a:srgbClr val="DD374F"/>
                  </a:gs>
                </a:gsLst>
                <a:lin ang="54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42" name="이등변 삼각형 41"/>
              <p:cNvSpPr/>
              <p:nvPr/>
            </p:nvSpPr>
            <p:spPr>
              <a:xfrm flipV="1">
                <a:off x="827693" y="3643317"/>
                <a:ext cx="153416" cy="346997"/>
              </a:xfrm>
              <a:prstGeom prst="triangle">
                <a:avLst/>
              </a:prstGeom>
              <a:solidFill>
                <a:srgbClr val="DD374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696866" y="3228445"/>
                <a:ext cx="415068" cy="415069"/>
              </a:xfrm>
              <a:prstGeom prst="ellipse">
                <a:avLst/>
              </a:prstGeom>
              <a:gradFill>
                <a:gsLst>
                  <a:gs pos="75000">
                    <a:srgbClr val="E66C7D"/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grpSp>
            <p:nvGrpSpPr>
              <p:cNvPr id="44" name="그룹 43"/>
              <p:cNvGrpSpPr/>
              <p:nvPr/>
            </p:nvGrpSpPr>
            <p:grpSpPr>
              <a:xfrm>
                <a:off x="631403" y="3215828"/>
                <a:ext cx="431521" cy="259987"/>
                <a:chOff x="2510649" y="4017377"/>
                <a:chExt cx="1496033" cy="901342"/>
              </a:xfrm>
            </p:grpSpPr>
            <p:sp>
              <p:nvSpPr>
                <p:cNvPr id="45" name="달 44"/>
                <p:cNvSpPr/>
                <p:nvPr/>
              </p:nvSpPr>
              <p:spPr>
                <a:xfrm rot="3167261">
                  <a:off x="2861630" y="3773666"/>
                  <a:ext cx="794072" cy="1496033"/>
                </a:xfrm>
                <a:prstGeom prst="moon">
                  <a:avLst>
                    <a:gd name="adj" fmla="val 15337"/>
                  </a:avLst>
                </a:prstGeom>
                <a:gradFill>
                  <a:gsLst>
                    <a:gs pos="10000">
                      <a:sysClr val="window" lastClr="FFFFFF">
                        <a:alpha val="6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>
                  <a:off x="2794161" y="4017377"/>
                  <a:ext cx="485256" cy="48525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ysClr val="window" lastClr="FFFFFF">
                        <a:alpha val="8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</p:grpSp>
      </p:grpSp>
      <p:sp>
        <p:nvSpPr>
          <p:cNvPr id="21" name="TextBox 289"/>
          <p:cNvSpPr txBox="1"/>
          <p:nvPr/>
        </p:nvSpPr>
        <p:spPr>
          <a:xfrm>
            <a:off x="3896632" y="3838653"/>
            <a:ext cx="684646" cy="584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/>
            <a:r>
              <a:rPr lang="en-US" altLang="ko-KR" sz="3199" dirty="0">
                <a:solidFill>
                  <a:srgbClr val="E66C7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en-US" altLang="ko-KR" sz="1200" dirty="0">
                <a:solidFill>
                  <a:srgbClr val="E66C7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RD</a:t>
            </a:r>
          </a:p>
        </p:txBody>
      </p:sp>
      <p:sp>
        <p:nvSpPr>
          <p:cNvPr id="22" name="TextBox 291"/>
          <p:cNvSpPr txBox="1"/>
          <p:nvPr/>
        </p:nvSpPr>
        <p:spPr>
          <a:xfrm>
            <a:off x="4581278" y="1988755"/>
            <a:ext cx="5570874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태내기 발달</a:t>
            </a:r>
            <a:endParaRPr kumimoji="0" lang="en-US" altLang="ko-KR" sz="2000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09" name="TextBox 291"/>
          <p:cNvSpPr txBox="1"/>
          <p:nvPr/>
        </p:nvSpPr>
        <p:spPr>
          <a:xfrm>
            <a:off x="4611657" y="2967801"/>
            <a:ext cx="5570874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영아기 신체발달과 운동발달</a:t>
            </a:r>
            <a:endParaRPr kumimoji="0" lang="en-US" altLang="ko-KR" sz="2000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10" name="TextBox 291"/>
          <p:cNvSpPr txBox="1"/>
          <p:nvPr/>
        </p:nvSpPr>
        <p:spPr>
          <a:xfrm>
            <a:off x="4624354" y="3918799"/>
            <a:ext cx="5570874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유아기 신체발달과 운동발달</a:t>
            </a:r>
            <a:endParaRPr kumimoji="0" lang="en-US" altLang="ko-KR" sz="2000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4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24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장 학습목표  </a:t>
            </a:r>
          </a:p>
        </p:txBody>
      </p:sp>
    </p:spTree>
    <p:extLst>
      <p:ext uri="{BB962C8B-B14F-4D97-AF65-F5344CB8AC3E}">
        <p14:creationId xmlns:p14="http://schemas.microsoft.com/office/powerpoint/2010/main" val="324710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0459" y="921183"/>
            <a:ext cx="7018647" cy="4846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514247" indent="-514247">
              <a:lnSpc>
                <a:spcPct val="100000"/>
              </a:lnSpc>
            </a:pPr>
            <a:r>
              <a:rPr lang="en-US" altLang="ko-KR" sz="24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spc="0" dirty="0" err="1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태내기발달</a:t>
            </a:r>
            <a:endParaRPr lang="en-US" altLang="ko-KR" sz="2400" spc="0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>
              <a:lnSpc>
                <a:spcPct val="100000"/>
              </a:lnSpc>
            </a:pPr>
            <a:endParaRPr lang="en-US" altLang="ko-KR" sz="2400" spc="0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>
              <a:lnSpc>
                <a:spcPct val="100000"/>
              </a:lnSpc>
            </a:pPr>
            <a:endParaRPr lang="en-US" altLang="ko-KR" sz="2400" spc="0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>
              <a:lnSpc>
                <a:spcPct val="100000"/>
              </a:lnSpc>
            </a:pPr>
            <a:r>
              <a:rPr lang="en-US" altLang="ko-KR" sz="24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영아기 신체발달과 운동발달</a:t>
            </a:r>
            <a:endParaRPr lang="en-US" altLang="ko-KR" sz="2400" spc="0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>
              <a:lnSpc>
                <a:spcPct val="100000"/>
              </a:lnSpc>
            </a:pPr>
            <a:endParaRPr lang="en-US" altLang="ko-KR" sz="2400" spc="0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>
              <a:lnSpc>
                <a:spcPct val="100000"/>
              </a:lnSpc>
            </a:pPr>
            <a:endParaRPr lang="en-US" altLang="ko-KR" sz="1200" spc="0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>
              <a:lnSpc>
                <a:spcPct val="100000"/>
              </a:lnSpc>
            </a:pPr>
            <a:endParaRPr lang="en-US" altLang="ko-KR" sz="2400" spc="0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>
              <a:lnSpc>
                <a:spcPct val="100000"/>
              </a:lnSpc>
            </a:pPr>
            <a:r>
              <a:rPr lang="en-US" altLang="ko-KR" sz="24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4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유아기 신체발달과 운동발달  </a:t>
            </a:r>
            <a:endParaRPr lang="en-US" altLang="ko-KR" sz="2400" spc="0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>
              <a:lnSpc>
                <a:spcPct val="100000"/>
              </a:lnSpc>
            </a:pPr>
            <a:endParaRPr lang="en-US" altLang="ko-KR" sz="2400" spc="0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>
              <a:lnSpc>
                <a:spcPct val="100000"/>
              </a:lnSpc>
            </a:pPr>
            <a:endParaRPr lang="en-US" altLang="ko-KR" sz="1600" spc="0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>
              <a:lnSpc>
                <a:spcPct val="100000"/>
              </a:lnSpc>
            </a:pPr>
            <a:endParaRPr lang="en-US" altLang="ko-KR" sz="1600" spc="0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>
              <a:lnSpc>
                <a:spcPct val="100000"/>
              </a:lnSpc>
            </a:pPr>
            <a:endParaRPr lang="en-US" altLang="ko-KR" sz="100" spc="0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>
              <a:lnSpc>
                <a:spcPct val="100000"/>
              </a:lnSpc>
            </a:pPr>
            <a:endParaRPr lang="en-US" altLang="ko-KR" sz="2400" spc="0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>
              <a:lnSpc>
                <a:spcPct val="100000"/>
              </a:lnSpc>
            </a:pPr>
            <a:r>
              <a:rPr lang="en-US" altLang="ko-KR" sz="24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sz="24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유아기 운동능력 발달</a:t>
            </a:r>
            <a:endParaRPr lang="en-US" altLang="ko-KR" sz="2400" spc="0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>
              <a:lnSpc>
                <a:spcPct val="100000"/>
              </a:lnSpc>
            </a:pPr>
            <a:endParaRPr lang="en-US" altLang="ko-KR" sz="2400" spc="0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58346" y="1447020"/>
            <a:ext cx="4269386" cy="64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18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18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수정과 태내발달 단계</a:t>
            </a:r>
          </a:p>
          <a:p>
            <a:pPr marL="457109" indent="-457109">
              <a:lnSpc>
                <a:spcPct val="100000"/>
              </a:lnSpc>
            </a:pPr>
            <a:r>
              <a:rPr lang="en-US" altLang="ko-KR" sz="18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- </a:t>
            </a:r>
            <a:r>
              <a:rPr lang="ko-KR" altLang="en-US" sz="18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배란기</a:t>
            </a:r>
            <a:r>
              <a:rPr lang="en-US" altLang="ko-KR" sz="18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배아기</a:t>
            </a:r>
            <a:r>
              <a:rPr lang="en-US" altLang="ko-KR" sz="18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태아기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4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24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장 학습개요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26568" y="2524499"/>
            <a:ext cx="4269386" cy="64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342831" indent="-342831">
              <a:lnSpc>
                <a:spcPct val="100000"/>
              </a:lnSpc>
              <a:buAutoNum type="arabicParenR"/>
            </a:pPr>
            <a:r>
              <a:rPr lang="ko-KR" altLang="en-US" sz="18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영아기 신체발달</a:t>
            </a:r>
            <a:endParaRPr lang="en-US" altLang="ko-KR" sz="1800" spc="0" dirty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831" indent="-342831">
              <a:lnSpc>
                <a:spcPct val="100000"/>
              </a:lnSpc>
              <a:buAutoNum type="arabicParenR"/>
            </a:pPr>
            <a:r>
              <a:rPr lang="ko-KR" altLang="en-US" sz="18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영아기 운동발달 </a:t>
            </a:r>
            <a:endParaRPr lang="en-US" altLang="ko-KR" sz="1800" spc="0" dirty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1577" y="3575723"/>
            <a:ext cx="4269386" cy="1200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endParaRPr lang="en-US" altLang="ko-KR" sz="1800" spc="0" dirty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831" indent="-342831">
              <a:lnSpc>
                <a:spcPct val="100000"/>
              </a:lnSpc>
              <a:buAutoNum type="arabicParenR"/>
            </a:pPr>
            <a:r>
              <a:rPr lang="ko-KR" altLang="en-US" sz="18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유아기 신체발달</a:t>
            </a:r>
            <a:endParaRPr lang="en-US" altLang="ko-KR" sz="1800" spc="0" dirty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831" indent="-342831">
              <a:lnSpc>
                <a:spcPct val="100000"/>
              </a:lnSpc>
              <a:buAutoNum type="arabicParenR"/>
            </a:pPr>
            <a:r>
              <a:rPr lang="ko-KR" altLang="en-US" sz="18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연령별 유아 신체발달 특징</a:t>
            </a:r>
            <a:endParaRPr lang="en-US" altLang="ko-KR" sz="1800" spc="0" dirty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831" indent="-342831">
              <a:lnSpc>
                <a:spcPct val="100000"/>
              </a:lnSpc>
              <a:buAutoNum type="arabicParenR"/>
            </a:pPr>
            <a:r>
              <a:rPr lang="ko-KR" altLang="en-US" sz="18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뇌의 성장</a:t>
            </a:r>
            <a:endParaRPr lang="en-US" altLang="ko-KR" sz="1400" spc="0" dirty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6568" y="5396856"/>
            <a:ext cx="4269386" cy="64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  <a:buAutoNum type="arabicParenR"/>
            </a:pPr>
            <a:r>
              <a:rPr lang="ko-KR" altLang="en-US" sz="1800" spc="0" dirty="0" err="1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대근육운동</a:t>
            </a:r>
            <a:r>
              <a:rPr lang="ko-KR" altLang="en-US" sz="18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발달</a:t>
            </a:r>
            <a:endParaRPr lang="en-US" altLang="ko-KR" sz="1800" spc="0" dirty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109" indent="-457109">
              <a:lnSpc>
                <a:spcPct val="100000"/>
              </a:lnSpc>
              <a:buAutoNum type="arabicParenR"/>
            </a:pPr>
            <a:r>
              <a:rPr lang="ko-KR" altLang="en-US" sz="1800" spc="0" dirty="0" err="1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소근육운동</a:t>
            </a:r>
            <a:r>
              <a:rPr lang="ko-KR" altLang="en-US" sz="18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발달 </a:t>
            </a:r>
          </a:p>
        </p:txBody>
      </p:sp>
    </p:spTree>
    <p:extLst>
      <p:ext uri="{BB962C8B-B14F-4D97-AF65-F5344CB8AC3E}">
        <p14:creationId xmlns:p14="http://schemas.microsoft.com/office/powerpoint/2010/main" val="36455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영아기 신체발달과 운동발달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0503" y="972547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영아기 신체발달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64485" y="1388627"/>
            <a:ext cx="8279004" cy="4554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신생아기 신체적 특징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:  </a:t>
            </a:r>
          </a:p>
          <a:p>
            <a:pPr>
              <a:lnSpc>
                <a:spcPct val="15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①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피부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얇고 주름지고 탄력이 부족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몸 전체가 끈적한 태지와 </a:t>
            </a:r>
            <a:endParaRPr lang="en-US" altLang="ko-KR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  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솜털로 쌓여있음</a:t>
            </a:r>
            <a:endParaRPr lang="en-US" altLang="ko-KR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②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신장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평균신장 남아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51.4cm /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여아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50.5cm </a:t>
            </a:r>
          </a:p>
          <a:p>
            <a:pPr>
              <a:lnSpc>
                <a:spcPct val="15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  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체중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평균체중 남아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3.4kg /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여아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3.2kg </a:t>
            </a:r>
          </a:p>
          <a:p>
            <a:pPr>
              <a:lnSpc>
                <a:spcPct val="15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③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골격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출생 시 신생아는 가슴이 둥글고 어깨가 높으며 목이 짧음 </a:t>
            </a:r>
            <a:endParaRPr lang="en-US" altLang="ko-KR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         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성장하면서 가슴이 펴지고 갈비뼈가 구부러지기 시작</a:t>
            </a:r>
            <a:endParaRPr lang="en-US" altLang="ko-KR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         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목이 길어지면서 어깨가 아래로 내려감 </a:t>
            </a:r>
            <a:endParaRPr lang="en-US" altLang="ko-KR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④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치아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유치는 출생 후 약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개월 경부터 나오기 시작 </a:t>
            </a:r>
            <a:endParaRPr lang="en-US" altLang="ko-KR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         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두 돌 반경이 지나면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20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개의 유치가 모두 나옴 </a:t>
            </a:r>
          </a:p>
        </p:txBody>
      </p:sp>
    </p:spTree>
    <p:extLst>
      <p:ext uri="{BB962C8B-B14F-4D97-AF65-F5344CB8AC3E}">
        <p14:creationId xmlns:p14="http://schemas.microsoft.com/office/powerpoint/2010/main" val="119600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영아기 신체발달과 운동발달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0503" y="972547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영아기 신체발달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64485" y="1388626"/>
            <a:ext cx="8279004" cy="3938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(2)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영아기 생리적 특징과 반사운동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:   </a:t>
            </a:r>
          </a:p>
          <a:p>
            <a:pPr>
              <a:lnSpc>
                <a:spcPct val="100000"/>
              </a:lnSpc>
            </a:pPr>
            <a:endParaRPr lang="en-US" altLang="ko-KR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①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수유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생후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개월 동안 모유수유가 바람직함 </a:t>
            </a:r>
            <a:endParaRPr lang="en-US" altLang="ko-KR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         :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모유는 여러 면역물질이 포함되어 있으며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신생아에게 </a:t>
            </a:r>
            <a:endParaRPr lang="en-US" altLang="ko-KR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          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필요한 영양분을 체내에서 소화되기 쉬운 농도로 유지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          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어머니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 간 심리적 애착을 형성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산모의 자궁수축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          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유방암 예방 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②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이유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생후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개월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~6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개월 사이 시작</a:t>
            </a:r>
            <a:endParaRPr lang="en-US" altLang="ko-KR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          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유동식으로 시작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-12</a:t>
            </a:r>
            <a:r>
              <a:rPr lang="ko-KR" altLang="en-US" sz="2000" spc="0" dirty="0" err="1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개월경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고형음식으로 바꾸어 공급</a:t>
            </a:r>
          </a:p>
        </p:txBody>
      </p:sp>
    </p:spTree>
    <p:extLst>
      <p:ext uri="{BB962C8B-B14F-4D97-AF65-F5344CB8AC3E}">
        <p14:creationId xmlns:p14="http://schemas.microsoft.com/office/powerpoint/2010/main" val="32477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20503" y="693329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⑤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반사</a:t>
            </a: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생존반사기능과 특수반사기능이 있음 </a:t>
            </a:r>
            <a:endParaRPr lang="ko-KR" altLang="en-US" sz="2000" spc="0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영아기 신체발달과 운동발달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7558" y="1093346"/>
            <a:ext cx="7682712" cy="573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7861" y="765321"/>
            <a:ext cx="2519697" cy="33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299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20503" y="972547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연령별 유아 신체발달 특징</a:t>
            </a:r>
            <a:r>
              <a:rPr lang="en-US" altLang="ko-KR" sz="20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_3</a:t>
            </a:r>
            <a:r>
              <a:rPr lang="ko-KR" altLang="en-US" sz="20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세의 신체발달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유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아기 신체발달과 운동발달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265" y="1557225"/>
            <a:ext cx="9143471" cy="485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19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92494" y="1144193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뇌의 구조 </a:t>
            </a:r>
            <a:r>
              <a:rPr lang="ko-KR" altLang="en-US" sz="20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sp>
        <p:nvSpPr>
          <p:cNvPr id="8" name="직사각형 7"/>
          <p:cNvSpPr/>
          <p:nvPr/>
        </p:nvSpPr>
        <p:spPr bwMode="auto">
          <a:xfrm>
            <a:off x="2100481" y="1557225"/>
            <a:ext cx="8279004" cy="172779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36477" y="1557226"/>
            <a:ext cx="82430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60000"/>
              </a:lnSpc>
            </a:pPr>
            <a:r>
              <a:rPr lang="ko-KR" altLang="en-US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❖ </a:t>
            </a:r>
            <a:r>
              <a:rPr lang="ko-KR" altLang="en-US" sz="1600" b="1" spc="-15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대뇌피질</a:t>
            </a:r>
            <a:r>
              <a:rPr lang="en-US" altLang="ko-KR" sz="1600" b="1" spc="-15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:  </a:t>
            </a:r>
            <a:r>
              <a:rPr lang="ko-KR" altLang="en-US" sz="1600" b="1" spc="-15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뇌 무게의 </a:t>
            </a:r>
            <a:r>
              <a:rPr lang="en-US" altLang="ko-KR" sz="1600" b="1" spc="-15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80%, </a:t>
            </a:r>
            <a:r>
              <a:rPr lang="ko-KR" altLang="en-US" sz="1600" b="1" spc="-15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고등정신기능을 다루며</a:t>
            </a:r>
            <a:r>
              <a:rPr lang="en-US" altLang="ko-KR" sz="1600" b="1" spc="-15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, </a:t>
            </a:r>
            <a:r>
              <a:rPr lang="ko-KR" altLang="en-US" sz="1600" b="1" spc="-15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언어</a:t>
            </a:r>
            <a:r>
              <a:rPr lang="en-US" altLang="ko-KR" sz="1600" b="1" spc="-15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, </a:t>
            </a:r>
            <a:r>
              <a:rPr lang="ko-KR" altLang="en-US" sz="1600" b="1" spc="-15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학습</a:t>
            </a:r>
            <a:r>
              <a:rPr lang="en-US" altLang="ko-KR" sz="1600" b="1" spc="-15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, </a:t>
            </a:r>
            <a:r>
              <a:rPr lang="ko-KR" altLang="en-US" sz="1600" b="1" spc="-15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지각</a:t>
            </a:r>
            <a:r>
              <a:rPr lang="en-US" altLang="ko-KR" sz="1600" b="1" spc="-15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, </a:t>
            </a:r>
            <a:r>
              <a:rPr lang="ko-KR" altLang="en-US" sz="1600" b="1" spc="-15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사고 같은 </a:t>
            </a:r>
            <a:endParaRPr lang="en-US" altLang="ko-KR" sz="1600" b="1" spc="-150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 lvl="0" algn="just" fontAlgn="base">
              <a:lnSpc>
                <a:spcPct val="160000"/>
              </a:lnSpc>
            </a:pPr>
            <a:r>
              <a:rPr lang="en-US" altLang="ko-KR" sz="1600" b="1" spc="-15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 </a:t>
            </a:r>
            <a:r>
              <a:rPr lang="en-US" altLang="ko-KR" sz="1600" b="1" spc="-15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     </a:t>
            </a:r>
            <a:r>
              <a:rPr lang="ko-KR" altLang="en-US" sz="1600" b="1" spc="-15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지적 기능에 영향을 줌</a:t>
            </a:r>
            <a:endParaRPr lang="en-US" altLang="ko-KR" sz="1600" b="1" spc="-150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 lvl="0" algn="just" fontAlgn="base">
              <a:lnSpc>
                <a:spcPct val="160000"/>
              </a:lnSpc>
            </a:pPr>
            <a:r>
              <a:rPr lang="ko-KR" altLang="en-US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❖ </a:t>
            </a:r>
            <a:r>
              <a:rPr lang="ko-KR" altLang="en-US" sz="16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유아기 두뇌발달은 이후 신체</a:t>
            </a:r>
            <a:r>
              <a:rPr lang="en-US" altLang="ko-KR" sz="16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, </a:t>
            </a:r>
            <a:r>
              <a:rPr lang="ko-KR" altLang="en-US" sz="16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인지</a:t>
            </a:r>
            <a:r>
              <a:rPr lang="en-US" altLang="ko-KR" sz="16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, </a:t>
            </a:r>
            <a:r>
              <a:rPr lang="ko-KR" altLang="en-US" sz="16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정서발달의 기초가 됨</a:t>
            </a:r>
            <a:endParaRPr lang="en-US" altLang="ko-KR" sz="16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 lvl="0" algn="just" fontAlgn="base">
              <a:lnSpc>
                <a:spcPct val="160000"/>
              </a:lnSpc>
            </a:pPr>
            <a:r>
              <a:rPr lang="ko-KR" altLang="en-US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❖ </a:t>
            </a:r>
            <a:r>
              <a:rPr lang="en-US" altLang="ko-KR" sz="16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3</a:t>
            </a:r>
            <a:r>
              <a:rPr lang="ko-KR" altLang="en-US" sz="16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세경 뇌의 무게는 성인의 </a:t>
            </a:r>
            <a:r>
              <a:rPr lang="en-US" altLang="ko-KR" sz="16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90%, 6</a:t>
            </a:r>
            <a:r>
              <a:rPr lang="ko-KR" altLang="en-US" sz="16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세경이면 성인과 비슷한 수준으로 뇌의 크기가 발달</a:t>
            </a:r>
            <a:r>
              <a:rPr lang="en-US" altLang="ko-KR" sz="16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 </a:t>
            </a:r>
            <a:endParaRPr lang="ko-KR" altLang="en-US" sz="1600" b="1" kern="0" dirty="0">
              <a:solidFill>
                <a:schemeClr val="bg2">
                  <a:lumMod val="25000"/>
                </a:schemeClr>
              </a:solidFill>
              <a:latin typeface="+mn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유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아기 신체발달과 운동발달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04529" y="731161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>
              <a:lnSpc>
                <a:spcPct val="100000"/>
              </a:lnSpc>
            </a:pPr>
            <a:r>
              <a:rPr lang="en-US" altLang="ko-KR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3) </a:t>
            </a:r>
            <a:r>
              <a:rPr lang="ko-KR" altLang="en-US" sz="20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뇌의 성장 </a:t>
            </a:r>
            <a:r>
              <a:rPr lang="ko-KR" altLang="en-US" sz="2000" spc="0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355" y="3357009"/>
            <a:ext cx="5615324" cy="3339253"/>
          </a:xfrm>
          <a:prstGeom prst="rect">
            <a:avLst/>
          </a:prstGeom>
          <a:effectLst>
            <a:outerShdw blurRad="139700" dist="38100" dir="2700000" sx="101000" sy="101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476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갤러리</Template>
  <TotalTime>5</TotalTime>
  <Words>340</Words>
  <Application>Microsoft Office PowerPoint</Application>
  <PresentationFormat>와이드스크린</PresentationFormat>
  <Paragraphs>70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HY견고딕</vt:lpstr>
      <vt:lpstr>HY헤드라인M</vt:lpstr>
      <vt:lpstr>맑은 고딕</vt:lpstr>
      <vt:lpstr>제주고딕</vt:lpstr>
      <vt:lpstr>Arial</vt:lpstr>
      <vt:lpstr>Gill Sans MT</vt:lpstr>
      <vt:lpstr>Gallery</vt:lpstr>
      <vt:lpstr>3장  영유아기 신체발달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3장  영유아기 신체발달 </dc:title>
  <dc:creator>김 성신</dc:creator>
  <cp:lastModifiedBy>김 성신</cp:lastModifiedBy>
  <cp:revision>1</cp:revision>
  <dcterms:created xsi:type="dcterms:W3CDTF">2019-10-26T02:41:01Z</dcterms:created>
  <dcterms:modified xsi:type="dcterms:W3CDTF">2019-10-26T02:46:50Z</dcterms:modified>
</cp:coreProperties>
</file>