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5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32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4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02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3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6EF58E52-C184-4FEC-BF04-4529C193390C}" type="datetimeFigureOut">
              <a:rPr lang="ko-KR" altLang="en-US" smtClean="0"/>
              <a:pPr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3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2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39C30737-DB66-4EEC-B2E2-F262917783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90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8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97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7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52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67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877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45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51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F18F-93EE-489C-A30C-5F62D8230662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1835-77E5-4DC8-81F0-F83881C150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5770"/>
          </a:xfrm>
        </p:spPr>
        <p:txBody>
          <a:bodyPr>
            <a:normAutofit fontScale="90000"/>
          </a:bodyPr>
          <a:lstStyle/>
          <a:p>
            <a:pPr marL="457200" lvl="0" indent="-457200">
              <a:lnSpc>
                <a:spcPct val="100000"/>
              </a:lnSpc>
              <a:spcBef>
                <a:spcPts val="0"/>
              </a:spcBef>
            </a:pPr>
            <a:r>
              <a:rPr lang="ko-KR" altLang="en-US" sz="280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cs typeface="+mn-cs"/>
              </a:rPr>
              <a:t/>
            </a:r>
            <a:br>
              <a:rPr lang="ko-KR" altLang="en-US" sz="280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cs typeface="+mn-cs"/>
              </a:rPr>
            </a:b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880534"/>
            <a:ext cx="9144000" cy="965200"/>
          </a:xfrm>
        </p:spPr>
        <p:txBody>
          <a:bodyPr/>
          <a:lstStyle/>
          <a:p>
            <a:pPr marL="457200" lvl="0" indent="-457200" algn="l">
              <a:lnSpc>
                <a:spcPct val="100000"/>
              </a:lnSpc>
              <a:spcBef>
                <a:spcPts val="0"/>
              </a:spcBef>
            </a:pPr>
            <a:r>
              <a:rPr lang="en-US" altLang="ko-KR" sz="3600" dirty="0" smtClean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</a:rPr>
              <a:t> </a:t>
            </a:r>
            <a:r>
              <a:rPr lang="en-US" altLang="ko-KR" sz="3600" dirty="0" smtClean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</a:rPr>
              <a:t>5. </a:t>
            </a:r>
            <a:r>
              <a:rPr lang="ko-KR" altLang="en-US" sz="3600" dirty="0" smtClean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</a:rPr>
              <a:t>영아 </a:t>
            </a:r>
            <a:r>
              <a:rPr lang="ko-KR" altLang="en-US" sz="3600" dirty="0" err="1" smtClean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</a:rPr>
              <a:t>지각발달</a:t>
            </a:r>
            <a:endParaRPr lang="en-US" altLang="ko-KR" sz="3600" dirty="0" smtClean="0">
              <a:solidFill>
                <a:srgbClr val="1F497D">
                  <a:lumMod val="75000"/>
                </a:srgbClr>
              </a:solidFill>
              <a:latin typeface="맑은 고딕" pitchFamily="50" charset="-127"/>
            </a:endParaRP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</a:pPr>
            <a:endParaRPr lang="en-US" altLang="ko-KR" dirty="0">
              <a:solidFill>
                <a:srgbClr val="1F497D">
                  <a:lumMod val="75000"/>
                </a:srgbClr>
              </a:solidFill>
              <a:latin typeface="맑은 고딕" pitchFamily="50" charset="-127"/>
            </a:endParaRP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</a:pPr>
            <a:endParaRPr lang="en-US" altLang="ko-KR" dirty="0" smtClean="0">
              <a:solidFill>
                <a:srgbClr val="1F497D">
                  <a:lumMod val="75000"/>
                </a:srgbClr>
              </a:solidFill>
              <a:latin typeface="맑은 고딕" pitchFamily="50" charset="-127"/>
            </a:endParaRP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</a:pPr>
            <a:endParaRPr lang="ko-KR" altLang="en-US" dirty="0">
              <a:solidFill>
                <a:srgbClr val="1F497D">
                  <a:lumMod val="75000"/>
                </a:srgbClr>
              </a:solidFill>
              <a:latin typeface="맑은 고딕" pitchFamily="50" charset="-127"/>
            </a:endParaRPr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095252" y="2489200"/>
            <a:ext cx="77257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❖형태지각 </a:t>
            </a:r>
            <a:r>
              <a:rPr lang="en-US" altLang="ko-KR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: 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시각적 영상이 단순히 전달되는 것이 아니라</a:t>
            </a:r>
            <a:r>
              <a:rPr lang="en-US" altLang="ko-KR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,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r>
              <a:rPr lang="ko-KR" altLang="en-US" sz="2400" b="1" dirty="0" err="1">
                <a:solidFill>
                  <a:schemeClr val="bg2">
                    <a:lumMod val="25000"/>
                  </a:schemeClr>
                </a:solidFill>
                <a:latin typeface="+mn-ea"/>
              </a:rPr>
              <a:t>감</a:t>
            </a:r>
            <a:r>
              <a:rPr lang="ko-KR" altLang="en-US" sz="2400" b="1" dirty="0" err="1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각정보가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 통과하면서 인간에게 의미가 있도록 지각적 추론을 한 결과 </a:t>
            </a:r>
            <a:endParaRPr lang="en-US" altLang="ko-KR" sz="24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❖ 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대상의 시각적 형태</a:t>
            </a:r>
            <a:r>
              <a:rPr lang="en-US" altLang="ko-KR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패턴</a:t>
            </a:r>
            <a:r>
              <a:rPr lang="en-US" altLang="ko-KR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)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는 뇌가 정보 형태를 알 수 있는 가장</a:t>
            </a:r>
            <a:r>
              <a:rPr lang="en-US" altLang="ko-KR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두드러진 표상의 단서임 </a:t>
            </a:r>
            <a:endParaRPr lang="en-US" altLang="ko-KR" sz="24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❖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영아</a:t>
            </a:r>
            <a:r>
              <a:rPr lang="en-US" altLang="ko-KR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: 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안구운동 기록을 통해 도형 형태의 자극 반응을 알아봄 </a:t>
            </a:r>
            <a:endParaRPr lang="en-US" altLang="ko-KR" sz="24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258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지각발달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69332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시지각발달</a:t>
            </a:r>
            <a:endParaRPr lang="ko-KR" altLang="en-US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4485" y="1093347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형태지각</a:t>
            </a:r>
          </a:p>
        </p:txBody>
      </p:sp>
      <p:sp>
        <p:nvSpPr>
          <p:cNvPr id="6" name="직사각형 5"/>
          <p:cNvSpPr/>
          <p:nvPr/>
        </p:nvSpPr>
        <p:spPr bwMode="auto">
          <a:xfrm>
            <a:off x="2263746" y="1573115"/>
            <a:ext cx="7723981" cy="13173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63746" y="1551961"/>
            <a:ext cx="7723981" cy="133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신생아는 자연스러운 얼굴상을 선호함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3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 경 다양한 얼굴의 특징 구별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5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 얼굴의 정서적 표정까지 전체 형태로 지각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382" y="3015465"/>
            <a:ext cx="6371320" cy="384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4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 bwMode="auto">
          <a:xfrm>
            <a:off x="2280460" y="3679397"/>
            <a:ext cx="7723981" cy="216932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지각발달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69332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시지각발달</a:t>
            </a:r>
            <a:endParaRPr lang="ko-KR" altLang="en-US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6291" y="114379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(3)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색채지각 </a:t>
            </a:r>
          </a:p>
        </p:txBody>
      </p:sp>
      <p:sp>
        <p:nvSpPr>
          <p:cNvPr id="6" name="직사각형 5"/>
          <p:cNvSpPr/>
          <p:nvPr/>
        </p:nvSpPr>
        <p:spPr bwMode="auto">
          <a:xfrm>
            <a:off x="2263746" y="1573115"/>
            <a:ext cx="7723981" cy="13173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55289" y="1543816"/>
            <a:ext cx="7723981" cy="133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신생아는 색을 볼 수 있는 생리학적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조건을 거의 갖췄지만 미성숙한 상태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8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주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특정 몇몇 색상 구분 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/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4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개월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성인처럼 색 구분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선호 생김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색채에 대한 경험은 정상적 색채지각발달에 결정적 역할을 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6029" y="3141035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(4)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대상지각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255288" y="3679398"/>
            <a:ext cx="8088201" cy="216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대상지각은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크기 항상성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모양 항상성으로 나뉨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크기 항상성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거리에 따라 한 대상이 망막에 맺히는 상이 변화를 </a:t>
            </a:r>
            <a:r>
              <a:rPr lang="ko-KR" altLang="en-US" b="1" dirty="0" err="1">
                <a:solidFill>
                  <a:srgbClr val="EEECE1">
                    <a:lumMod val="25000"/>
                  </a:srgbClr>
                </a:solidFill>
              </a:rPr>
              <a:t>가지더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라도 그 대상의 크기는 동일한 것으로 지각되는 것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모양 항상성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: 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망막에 투사된 대상의 영상이 변화가 생기더라도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대상모양을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안정적으로 지각하는 것을 말함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지각발달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69332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청지각발달</a:t>
            </a:r>
            <a:endParaRPr lang="ko-KR" altLang="en-US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6291" y="114379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음의 변화 지각  </a:t>
            </a:r>
          </a:p>
        </p:txBody>
      </p:sp>
      <p:sp>
        <p:nvSpPr>
          <p:cNvPr id="6" name="직사각형 5"/>
          <p:cNvSpPr/>
          <p:nvPr/>
        </p:nvSpPr>
        <p:spPr bwMode="auto">
          <a:xfrm>
            <a:off x="2263746" y="1573115"/>
            <a:ext cx="7723981" cy="13173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55289" y="1543816"/>
            <a:ext cx="7723981" cy="133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신생아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단조로운 음조보다 소음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목소리 같은 복잡한 소리 선호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1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년 동안 소리에 대한 청각적 반응은 점차 정교한 패턴으로 조직화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2-4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박자 변화 구분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1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 멜로디 차이 인식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6029" y="3141035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소리 위치 지각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255288" y="3679398"/>
            <a:ext cx="8088201" cy="17539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소리 위치 지각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어디에서 소리가 나는지를 알아내는 것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6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 정도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소리위치 확인이 능숙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/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2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년 동안 계속 증진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소리위치 확인은 주변 배경 소리 중에서 의미 있는 말소리를 변별하는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선택적 주의에 필수적 능력임 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지각발달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802824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청지각발달</a:t>
            </a:r>
            <a:endParaRPr lang="ko-KR" altLang="en-US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4485" y="1347617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(3)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말의 지각 </a:t>
            </a:r>
          </a:p>
        </p:txBody>
      </p:sp>
      <p:sp>
        <p:nvSpPr>
          <p:cNvPr id="6" name="직사각형 5"/>
          <p:cNvSpPr/>
          <p:nvPr/>
        </p:nvSpPr>
        <p:spPr bwMode="auto">
          <a:xfrm>
            <a:off x="2263250" y="1917182"/>
            <a:ext cx="7723981" cy="243181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80460" y="1924319"/>
            <a:ext cx="7723981" cy="216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영아의 듣기 능력은 성인과 다르지 않지만 청취 능력에는 차이를 보임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말소리의 특징에 주의를 기울여 말의 중요한 세부사항을 알아챔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지각적 협소화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자주 접하는 정보에 점차 조율되는 지각적 조율 과정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 (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6-12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 사이 모국어에 대한 </a:t>
            </a:r>
            <a:r>
              <a:rPr lang="ko-KR" altLang="en-US" b="1" dirty="0" err="1">
                <a:solidFill>
                  <a:srgbClr val="EEECE1">
                    <a:lumMod val="25000"/>
                  </a:srgbClr>
                </a:solidFill>
              </a:rPr>
              <a:t>반응성이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 향상되는 것이 증거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) </a:t>
            </a: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7-9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단어에 대한 민감성 증가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/ 12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 경 말하기 시작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지각발달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802824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감각 간 지각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통합적 감각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ko-KR" altLang="en-US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2250181" y="1557225"/>
            <a:ext cx="7723981" cy="489541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80460" y="1591052"/>
            <a:ext cx="7723981" cy="466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감각 간 지각</a:t>
            </a:r>
            <a:r>
              <a:rPr lang="en-US" altLang="ko-KR" b="1" spc="-130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spc="-130" dirty="0">
                <a:solidFill>
                  <a:srgbClr val="EEECE1">
                    <a:lumMod val="25000"/>
                  </a:srgbClr>
                </a:solidFill>
              </a:rPr>
              <a:t>여러 감각기관으로 들어온 다양한 정보를 통합하는 능력 </a:t>
            </a:r>
            <a:endParaRPr lang="en-US" altLang="ko-KR" b="1" spc="-130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1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 미만 영아들도 감각 간 지각이 가능함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6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개월 이내 영아는 감각 양식 간 지각이 숙달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양육자가 시각적 볼거리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다양한 소리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촉감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냄새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맛을 동시에 체험할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수 있게 해줄 때 더 빠르게 학습하게 </a:t>
            </a:r>
            <a:r>
              <a:rPr lang="ko-KR" altLang="en-US" b="1">
                <a:solidFill>
                  <a:srgbClr val="EEECE1">
                    <a:lumMod val="25000"/>
                  </a:srgbClr>
                </a:solidFill>
              </a:rPr>
              <a:t>되고 기억이 증진 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피아제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감각기관들이 처음에는 독립적으로 발달하다 이전경험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외부의 새로운 자극이 감각으로 들어와서 조절되면서 감각기관이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통합된다고 봄 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깁슨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태어나면서 감각 간 지각 능력을 가지고 있다고 봄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영아의 자기주도적 노력에 반응하는 물리적 환경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따뜻한 돌봄이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영아에게 안정적 환경을 제공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</a:rPr>
              <a:t>주변세계에 대한 지각적 탐색을 촉진  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487</Words>
  <Application>Microsoft Office PowerPoint</Application>
  <PresentationFormat>와이드스크린</PresentationFormat>
  <Paragraphs>57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제주고딕</vt:lpstr>
      <vt:lpstr>Arial</vt:lpstr>
      <vt:lpstr>Office 테마</vt:lpstr>
      <vt:lpstr>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김 성신</dc:creator>
  <cp:lastModifiedBy>김 성신</cp:lastModifiedBy>
  <cp:revision>2</cp:revision>
  <dcterms:created xsi:type="dcterms:W3CDTF">2019-10-29T11:26:58Z</dcterms:created>
  <dcterms:modified xsi:type="dcterms:W3CDTF">2019-10-29T11:28:52Z</dcterms:modified>
</cp:coreProperties>
</file>