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30" r:id="rId2"/>
    <p:sldId id="299" r:id="rId3"/>
    <p:sldId id="300" r:id="rId4"/>
    <p:sldId id="345" r:id="rId5"/>
    <p:sldId id="309" r:id="rId6"/>
    <p:sldId id="314" r:id="rId7"/>
    <p:sldId id="346" r:id="rId8"/>
    <p:sldId id="347" r:id="rId9"/>
    <p:sldId id="315" r:id="rId10"/>
    <p:sldId id="316" r:id="rId11"/>
    <p:sldId id="301" r:id="rId12"/>
    <p:sldId id="319" r:id="rId13"/>
    <p:sldId id="359" r:id="rId14"/>
    <p:sldId id="266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A945"/>
    <a:srgbClr val="B3C45C"/>
    <a:srgbClr val="A0BF61"/>
    <a:srgbClr val="FAB916"/>
    <a:srgbClr val="F99645"/>
    <a:srgbClr val="A5C26A"/>
    <a:srgbClr val="7F9E40"/>
    <a:srgbClr val="F9B305"/>
    <a:srgbClr val="F89606"/>
    <a:srgbClr val="FCB7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9878" autoAdjust="0"/>
  </p:normalViewPr>
  <p:slideViewPr>
    <p:cSldViewPr>
      <p:cViewPr varScale="1">
        <p:scale>
          <a:sx n="79" d="100"/>
          <a:sy n="79" d="100"/>
        </p:scale>
        <p:origin x="108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3528"/>
    </p:cViewPr>
  </p:sorter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1FA92-D1D8-45BF-91EC-CC61EC29122F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F6BA3-F368-460E-B505-BFEC8E304D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833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99064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120381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306231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76907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355445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589375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03105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873764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461793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78173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420899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56BAF-2248-4E4A-B1C0-3265E245F813}" type="datetimeFigureOut">
              <a:rPr lang="ko-KR" altLang="en-US" smtClean="0"/>
              <a:pPr/>
              <a:t>2018-11-15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BAA95-1B22-4A50-884B-C084F431DD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248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930008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 rot="286706">
            <a:off x="4859296" y="3567058"/>
            <a:ext cx="2519889" cy="1805940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 rot="294072">
            <a:off x="5231374" y="3725053"/>
            <a:ext cx="1933514" cy="140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1)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비이동동작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 marL="457200" indent="-457200">
              <a:lnSpc>
                <a:spcPct val="150000"/>
              </a:lnSpc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2)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이동동작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 marL="457200" indent="-457200">
              <a:lnSpc>
                <a:spcPct val="150000"/>
              </a:lnSpc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3)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조작적 동작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 rot="21222469">
            <a:off x="2203182" y="2425392"/>
            <a:ext cx="4869058" cy="1256844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 rot="21222469">
            <a:off x="3580882" y="2746281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3600" b="1" dirty="0" smtClean="0">
                <a:latin typeface="HY강B" pitchFamily="18" charset="-127"/>
                <a:ea typeface="HY강B" pitchFamily="18" charset="-127"/>
              </a:rPr>
              <a:t>기본동작</a:t>
            </a:r>
            <a:endParaRPr lang="ko-KR" altLang="en-US" sz="3600" b="1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0" name="타원형 설명선 9"/>
          <p:cNvSpPr/>
          <p:nvPr/>
        </p:nvSpPr>
        <p:spPr>
          <a:xfrm>
            <a:off x="1043608" y="1628800"/>
            <a:ext cx="1512168" cy="1512168"/>
          </a:xfrm>
          <a:prstGeom prst="wedgeEllipseCallout">
            <a:avLst>
              <a:gd name="adj1" fmla="val 50358"/>
              <a:gd name="adj2" fmla="val 51169"/>
            </a:avLst>
          </a:prstGeom>
          <a:solidFill>
            <a:srgbClr val="FFFA2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강B" pitchFamily="18" charset="-127"/>
                <a:ea typeface="HY강B" pitchFamily="18" charset="-127"/>
              </a:rPr>
              <a:t>2</a:t>
            </a:r>
            <a:endParaRPr lang="ko-KR" altLang="en-US" sz="8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103315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 rot="21222469">
            <a:off x="228271" y="339724"/>
            <a:ext cx="2031795" cy="53435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 rot="21222469">
            <a:off x="260248" y="365198"/>
            <a:ext cx="1973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latin typeface="HY강B" pitchFamily="18" charset="-127"/>
                <a:ea typeface="HY강B" pitchFamily="18" charset="-127"/>
              </a:rPr>
              <a:t>1) </a:t>
            </a:r>
            <a:r>
              <a:rPr lang="ko-KR" altLang="en-US" sz="2400" b="1" dirty="0" err="1" smtClean="0">
                <a:latin typeface="HY강B" pitchFamily="18" charset="-127"/>
                <a:ea typeface="HY강B" pitchFamily="18" charset="-127"/>
              </a:rPr>
              <a:t>비이동동작</a:t>
            </a:r>
            <a:endParaRPr lang="ko-KR" altLang="en-US" sz="2400" b="1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899592" y="3717032"/>
            <a:ext cx="763284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dirty="0" smtClean="0">
                <a:solidFill>
                  <a:srgbClr val="CC3300"/>
                </a:solidFill>
              </a:rPr>
              <a:t>⑦ </a:t>
            </a:r>
            <a:r>
              <a:rPr lang="ko-KR" altLang="en-US" sz="2400" b="1" dirty="0" smtClean="0">
                <a:solidFill>
                  <a:srgbClr val="CC3300"/>
                </a:solidFill>
                <a:latin typeface="HY강B" pitchFamily="18" charset="-127"/>
                <a:ea typeface="HY강B" pitchFamily="18" charset="-127"/>
              </a:rPr>
              <a:t>앉기</a:t>
            </a:r>
            <a:r>
              <a:rPr lang="en-US" altLang="ko-KR" sz="2400" b="1" dirty="0" smtClean="0">
                <a:solidFill>
                  <a:srgbClr val="CC3300"/>
                </a:solidFill>
                <a:latin typeface="HY강B" pitchFamily="18" charset="-127"/>
                <a:ea typeface="HY강B" pitchFamily="18" charset="-127"/>
              </a:rPr>
              <a:t>(sit)</a:t>
            </a:r>
          </a:p>
          <a:p>
            <a:endParaRPr lang="ko-KR" altLang="en-US" sz="2000" dirty="0" smtClean="0">
              <a:latin typeface="HY강B" pitchFamily="18" charset="-127"/>
              <a:ea typeface="HY강B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신체의 무게가 엉덩이와 대퇴부에 놓여지는 자세</a:t>
            </a:r>
            <a:endParaRPr lang="en-US" altLang="ko-KR" sz="22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sz="16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 앉는 방법을 다양하게 탐색하는 기회 제공</a:t>
            </a:r>
            <a:endParaRPr lang="en-US" altLang="ko-KR" sz="22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sz="16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 공간과 신체에 대한 인식을 하도록 도와주고</a:t>
            </a:r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, </a:t>
            </a:r>
          </a:p>
          <a:p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바른 자세로 앉을 수 있도록 함</a:t>
            </a:r>
            <a:endParaRPr lang="en-US" altLang="ko-KR" sz="2200" b="1" dirty="0">
              <a:latin typeface="HY강B" pitchFamily="18" charset="-127"/>
              <a:ea typeface="HY강B" pitchFamily="18" charset="-127"/>
            </a:endParaRPr>
          </a:p>
        </p:txBody>
      </p:sp>
      <p:pic>
        <p:nvPicPr>
          <p:cNvPr id="11" name="Picture 3" descr="C:\Users\SAMSUNG\Desktop\ㅅㄷㄴ.pn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936" y="1268760"/>
            <a:ext cx="1584176" cy="1944216"/>
          </a:xfrm>
          <a:prstGeom prst="rect">
            <a:avLst/>
          </a:prstGeom>
          <a:noFill/>
        </p:spPr>
      </p:pic>
      <p:sp>
        <p:nvSpPr>
          <p:cNvPr id="12" name="직사각형 11"/>
          <p:cNvSpPr/>
          <p:nvPr/>
        </p:nvSpPr>
        <p:spPr>
          <a:xfrm>
            <a:off x="2915816" y="836712"/>
            <a:ext cx="3600400" cy="2592288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12887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 rot="21222469">
            <a:off x="228271" y="339724"/>
            <a:ext cx="2031795" cy="53435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 rot="21222469">
            <a:off x="384480" y="365198"/>
            <a:ext cx="1725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latin typeface="HY강B" pitchFamily="18" charset="-127"/>
                <a:ea typeface="HY강B" pitchFamily="18" charset="-127"/>
              </a:rPr>
              <a:t>2) </a:t>
            </a:r>
            <a:r>
              <a:rPr lang="ko-KR" altLang="en-US" sz="2400" b="1" dirty="0" smtClean="0">
                <a:latin typeface="HY강B" pitchFamily="18" charset="-127"/>
                <a:ea typeface="HY강B" pitchFamily="18" charset="-127"/>
              </a:rPr>
              <a:t>이동동작</a:t>
            </a:r>
            <a:endParaRPr lang="ko-KR" altLang="en-US" sz="2400" b="1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115616" y="1891742"/>
            <a:ext cx="7200800" cy="3853248"/>
          </a:xfrm>
          <a:prstGeom prst="roundRect">
            <a:avLst>
              <a:gd name="adj" fmla="val 4253"/>
            </a:avLst>
          </a:prstGeom>
          <a:solidFill>
            <a:srgbClr val="F3A903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209234" y="2002241"/>
            <a:ext cx="6999839" cy="3659008"/>
          </a:xfrm>
          <a:prstGeom prst="roundRect">
            <a:avLst>
              <a:gd name="adj" fmla="val 4253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75657" y="2636912"/>
            <a:ext cx="6696743" cy="2308324"/>
          </a:xfrm>
          <a:prstGeom prst="rect">
            <a:avLst/>
          </a:prstGeom>
          <a:noFill/>
        </p:spPr>
        <p:txBody>
          <a:bodyPr wrap="square" numCol="2" rtlCol="0" anchor="ctr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 걷기</a:t>
            </a: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(walk)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 달리기</a:t>
            </a: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(run)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 점프</a:t>
            </a: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(jump)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홉핑</a:t>
            </a: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(hopping)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말뛰기</a:t>
            </a: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(galloping)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미끄러지기</a:t>
            </a: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(sliding)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 뛰어넘기</a:t>
            </a: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(leaping)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스킵</a:t>
            </a: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(skip)</a:t>
            </a:r>
            <a:endParaRPr lang="en-US" altLang="ko-KR" sz="2400" b="1" dirty="0">
              <a:solidFill>
                <a:schemeClr val="tx1">
                  <a:lumMod val="75000"/>
                  <a:lumOff val="25000"/>
                </a:schemeClr>
              </a:solidFill>
              <a:latin typeface="HY강B" pitchFamily="18" charset="-127"/>
              <a:ea typeface="HY강B" pitchFamily="18" charset="-127"/>
            </a:endParaRPr>
          </a:p>
        </p:txBody>
      </p:sp>
      <p:grpSp>
        <p:nvGrpSpPr>
          <p:cNvPr id="24" name="그룹 23"/>
          <p:cNvGrpSpPr/>
          <p:nvPr/>
        </p:nvGrpSpPr>
        <p:grpSpPr>
          <a:xfrm>
            <a:off x="1259632" y="1268760"/>
            <a:ext cx="2376264" cy="634424"/>
            <a:chOff x="1924935" y="2828226"/>
            <a:chExt cx="1875292" cy="2518466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25" name="갈매기형 수장 24"/>
            <p:cNvSpPr/>
            <p:nvPr/>
          </p:nvSpPr>
          <p:spPr>
            <a:xfrm>
              <a:off x="1924935" y="2828226"/>
              <a:ext cx="1875292" cy="2511152"/>
            </a:xfrm>
            <a:prstGeom prst="chevron">
              <a:avLst>
                <a:gd name="adj" fmla="val 26853"/>
              </a:avLst>
            </a:prstGeom>
            <a:solidFill>
              <a:srgbClr val="F3A903"/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 w="6350">
                  <a:solidFill>
                    <a:schemeClr val="accent5">
                      <a:lumMod val="75000"/>
                      <a:alpha val="0"/>
                    </a:schemeClr>
                  </a:solidFill>
                </a:ln>
                <a:latin typeface="HY강B" pitchFamily="18" charset="-127"/>
                <a:ea typeface="HY강B" pitchFamily="18" charset="-127"/>
                <a:cs typeface="Arial" pitchFamily="34" charset="0"/>
              </a:endParaRPr>
            </a:p>
          </p:txBody>
        </p:sp>
        <p:sp>
          <p:nvSpPr>
            <p:cNvPr id="26" name="오각형 10"/>
            <p:cNvSpPr/>
            <p:nvPr/>
          </p:nvSpPr>
          <p:spPr>
            <a:xfrm>
              <a:off x="2195737" y="2835540"/>
              <a:ext cx="1507247" cy="2511152"/>
            </a:xfrm>
            <a:custGeom>
              <a:avLst/>
              <a:gdLst>
                <a:gd name="connsiteX0" fmla="*/ 0 w 1875292"/>
                <a:gd name="connsiteY0" fmla="*/ 0 h 2511152"/>
                <a:gd name="connsiteX1" fmla="*/ 1385878 w 1875292"/>
                <a:gd name="connsiteY1" fmla="*/ 0 h 2511152"/>
                <a:gd name="connsiteX2" fmla="*/ 1875292 w 1875292"/>
                <a:gd name="connsiteY2" fmla="*/ 1255576 h 2511152"/>
                <a:gd name="connsiteX3" fmla="*/ 1385878 w 1875292"/>
                <a:gd name="connsiteY3" fmla="*/ 2511152 h 2511152"/>
                <a:gd name="connsiteX4" fmla="*/ 0 w 1875292"/>
                <a:gd name="connsiteY4" fmla="*/ 2511152 h 2511152"/>
                <a:gd name="connsiteX5" fmla="*/ 0 w 1875292"/>
                <a:gd name="connsiteY5" fmla="*/ 0 h 2511152"/>
                <a:gd name="connsiteX0" fmla="*/ 0 w 1385878"/>
                <a:gd name="connsiteY0" fmla="*/ 0 h 2511152"/>
                <a:gd name="connsiteX1" fmla="*/ 1385878 w 1385878"/>
                <a:gd name="connsiteY1" fmla="*/ 0 h 2511152"/>
                <a:gd name="connsiteX2" fmla="*/ 1385878 w 1385878"/>
                <a:gd name="connsiteY2" fmla="*/ 2511152 h 2511152"/>
                <a:gd name="connsiteX3" fmla="*/ 0 w 1385878"/>
                <a:gd name="connsiteY3" fmla="*/ 2511152 h 2511152"/>
                <a:gd name="connsiteX4" fmla="*/ 0 w 1385878"/>
                <a:gd name="connsiteY4" fmla="*/ 0 h 2511152"/>
                <a:gd name="connsiteX0" fmla="*/ 0 w 1733756"/>
                <a:gd name="connsiteY0" fmla="*/ 0 h 2511152"/>
                <a:gd name="connsiteX1" fmla="*/ 1385878 w 1733756"/>
                <a:gd name="connsiteY1" fmla="*/ 0 h 2511152"/>
                <a:gd name="connsiteX2" fmla="*/ 1385878 w 1733756"/>
                <a:gd name="connsiteY2" fmla="*/ 2511152 h 2511152"/>
                <a:gd name="connsiteX3" fmla="*/ 0 w 1733756"/>
                <a:gd name="connsiteY3" fmla="*/ 2511152 h 2511152"/>
                <a:gd name="connsiteX4" fmla="*/ 0 w 1733756"/>
                <a:gd name="connsiteY4" fmla="*/ 0 h 2511152"/>
                <a:gd name="connsiteX0" fmla="*/ 0 w 1804100"/>
                <a:gd name="connsiteY0" fmla="*/ 0 h 2511152"/>
                <a:gd name="connsiteX1" fmla="*/ 1385878 w 1804100"/>
                <a:gd name="connsiteY1" fmla="*/ 0 h 2511152"/>
                <a:gd name="connsiteX2" fmla="*/ 1385878 w 1804100"/>
                <a:gd name="connsiteY2" fmla="*/ 2511152 h 2511152"/>
                <a:gd name="connsiteX3" fmla="*/ 0 w 1804100"/>
                <a:gd name="connsiteY3" fmla="*/ 2511152 h 2511152"/>
                <a:gd name="connsiteX4" fmla="*/ 0 w 1804100"/>
                <a:gd name="connsiteY4" fmla="*/ 0 h 2511152"/>
                <a:gd name="connsiteX0" fmla="*/ 0 w 1700054"/>
                <a:gd name="connsiteY0" fmla="*/ 0 h 2511152"/>
                <a:gd name="connsiteX1" fmla="*/ 1385878 w 1700054"/>
                <a:gd name="connsiteY1" fmla="*/ 0 h 2511152"/>
                <a:gd name="connsiteX2" fmla="*/ 998172 w 1700054"/>
                <a:gd name="connsiteY2" fmla="*/ 2496521 h 2511152"/>
                <a:gd name="connsiteX3" fmla="*/ 0 w 1700054"/>
                <a:gd name="connsiteY3" fmla="*/ 2511152 h 2511152"/>
                <a:gd name="connsiteX4" fmla="*/ 0 w 1700054"/>
                <a:gd name="connsiteY4" fmla="*/ 0 h 2511152"/>
                <a:gd name="connsiteX0" fmla="*/ 0 w 1720898"/>
                <a:gd name="connsiteY0" fmla="*/ 0 h 2511152"/>
                <a:gd name="connsiteX1" fmla="*/ 1385878 w 1720898"/>
                <a:gd name="connsiteY1" fmla="*/ 0 h 2511152"/>
                <a:gd name="connsiteX2" fmla="*/ 998172 w 1720898"/>
                <a:gd name="connsiteY2" fmla="*/ 2496521 h 2511152"/>
                <a:gd name="connsiteX3" fmla="*/ 0 w 1720898"/>
                <a:gd name="connsiteY3" fmla="*/ 2511152 h 2511152"/>
                <a:gd name="connsiteX4" fmla="*/ 0 w 1720898"/>
                <a:gd name="connsiteY4" fmla="*/ 0 h 2511152"/>
                <a:gd name="connsiteX0" fmla="*/ 0 w 2539717"/>
                <a:gd name="connsiteY0" fmla="*/ 0 h 2511152"/>
                <a:gd name="connsiteX1" fmla="*/ 2339327 w 2539717"/>
                <a:gd name="connsiteY1" fmla="*/ 7315 h 2511152"/>
                <a:gd name="connsiteX2" fmla="*/ 998172 w 2539717"/>
                <a:gd name="connsiteY2" fmla="*/ 2496521 h 2511152"/>
                <a:gd name="connsiteX3" fmla="*/ 0 w 2539717"/>
                <a:gd name="connsiteY3" fmla="*/ 2511152 h 2511152"/>
                <a:gd name="connsiteX4" fmla="*/ 0 w 2539717"/>
                <a:gd name="connsiteY4" fmla="*/ 0 h 2511152"/>
                <a:gd name="connsiteX0" fmla="*/ 0 w 2547975"/>
                <a:gd name="connsiteY0" fmla="*/ 0 h 2511152"/>
                <a:gd name="connsiteX1" fmla="*/ 2339327 w 2547975"/>
                <a:gd name="connsiteY1" fmla="*/ 7315 h 2511152"/>
                <a:gd name="connsiteX2" fmla="*/ 998172 w 2547975"/>
                <a:gd name="connsiteY2" fmla="*/ 2496521 h 2511152"/>
                <a:gd name="connsiteX3" fmla="*/ 0 w 2547975"/>
                <a:gd name="connsiteY3" fmla="*/ 2511152 h 2511152"/>
                <a:gd name="connsiteX4" fmla="*/ 0 w 2547975"/>
                <a:gd name="connsiteY4" fmla="*/ 0 h 2511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7975" h="2511152">
                  <a:moveTo>
                    <a:pt x="0" y="0"/>
                  </a:moveTo>
                  <a:lnTo>
                    <a:pt x="2339327" y="7315"/>
                  </a:lnTo>
                  <a:cubicBezTo>
                    <a:pt x="3122054" y="1195496"/>
                    <a:pt x="1485494" y="2310522"/>
                    <a:pt x="998172" y="2496521"/>
                  </a:cubicBezTo>
                  <a:lnTo>
                    <a:pt x="0" y="251115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40000"/>
                    <a:lumOff val="60000"/>
                    <a:alpha val="22000"/>
                  </a:schemeClr>
                </a:gs>
                <a:gs pos="35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solidFill>
                    <a:srgbClr val="4F81BD">
                      <a:alpha val="0"/>
                    </a:srgbClr>
                  </a:solidFill>
                </a:ln>
                <a:latin typeface="HY강B" pitchFamily="18" charset="-127"/>
                <a:ea typeface="HY강B" pitchFamily="18" charset="-127"/>
                <a:cs typeface="Arial" pitchFamily="34" charset="0"/>
              </a:endParaRPr>
            </a:p>
          </p:txBody>
        </p:sp>
      </p:grpSp>
      <p:sp>
        <p:nvSpPr>
          <p:cNvPr id="27" name="직사각형 26"/>
          <p:cNvSpPr/>
          <p:nvPr/>
        </p:nvSpPr>
        <p:spPr bwMode="gray">
          <a:xfrm>
            <a:off x="1801441" y="1412776"/>
            <a:ext cx="1205458" cy="369332"/>
          </a:xfrm>
          <a:prstGeom prst="rect">
            <a:avLst/>
          </a:prstGeom>
          <a:noFill/>
        </p:spPr>
        <p:txBody>
          <a:bodyPr wrap="none" lIns="0" tIns="0" rIns="0" bIns="0" anchor="ctr" anchorCtr="0">
            <a:spAutoFit/>
          </a:bodyPr>
          <a:lstStyle/>
          <a:p>
            <a:pPr algn="ctr" latinLnBrk="0">
              <a:defRPr/>
            </a:pPr>
            <a:r>
              <a:rPr lang="ko-KR" altLang="en-US" sz="2400" b="1" kern="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bg1"/>
                </a:solidFill>
                <a:effectLst/>
                <a:latin typeface="HY강B" pitchFamily="18" charset="-127"/>
                <a:ea typeface="HY강B" pitchFamily="18" charset="-127"/>
                <a:cs typeface="Arial" pitchFamily="34" charset="0"/>
              </a:rPr>
              <a:t>이동</a:t>
            </a:r>
            <a:r>
              <a:rPr lang="ko-KR" altLang="en-US" sz="2400" b="1" kern="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bg1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동작</a:t>
            </a:r>
            <a:endParaRPr lang="en-US" altLang="ko-KR" sz="2400" b="1" kern="0" dirty="0">
              <a:ln>
                <a:solidFill>
                  <a:srgbClr val="4F81BD">
                    <a:alpha val="0"/>
                  </a:srgbClr>
                </a:solidFill>
              </a:ln>
              <a:solidFill>
                <a:schemeClr val="bg1"/>
              </a:solidFill>
              <a:effectLst/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3744416" y="1403484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공간에서 신체의 위치를 바꾸는 동작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12887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 rot="21222469">
            <a:off x="228271" y="339724"/>
            <a:ext cx="2031795" cy="53435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 rot="21222469">
            <a:off x="384480" y="365198"/>
            <a:ext cx="1725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latin typeface="HY강B" pitchFamily="18" charset="-127"/>
                <a:ea typeface="HY강B" pitchFamily="18" charset="-127"/>
              </a:rPr>
              <a:t>2) </a:t>
            </a:r>
            <a:r>
              <a:rPr lang="ko-KR" altLang="en-US" sz="2400" b="1" dirty="0" smtClean="0">
                <a:latin typeface="HY강B" pitchFamily="18" charset="-127"/>
                <a:ea typeface="HY강B" pitchFamily="18" charset="-127"/>
              </a:rPr>
              <a:t>이동동작</a:t>
            </a:r>
            <a:endParaRPr lang="ko-KR" altLang="en-US" sz="2400" b="1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467544" y="3784104"/>
            <a:ext cx="8424936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ko-KR" altLang="en-US" sz="2400" b="1" dirty="0" smtClean="0">
                <a:solidFill>
                  <a:srgbClr val="EE7700"/>
                </a:solidFill>
                <a:latin typeface="HY강B" pitchFamily="18" charset="-127"/>
                <a:ea typeface="HY강B" pitchFamily="18" charset="-127"/>
              </a:rPr>
              <a:t>③ </a:t>
            </a:r>
            <a:r>
              <a:rPr kumimoji="1" lang="ko-KR" altLang="ko-KR" sz="2400" b="1" dirty="0" smtClean="0">
                <a:solidFill>
                  <a:srgbClr val="EE7700"/>
                </a:solidFill>
                <a:latin typeface="HY강B" pitchFamily="18" charset="-127"/>
                <a:ea typeface="HY강B" pitchFamily="18" charset="-127"/>
                <a:cs typeface="굴림" pitchFamily="50" charset="-127"/>
              </a:rPr>
              <a:t>점프</a:t>
            </a:r>
            <a:r>
              <a:rPr kumimoji="1" lang="en-US" altLang="ko-KR" sz="2400" b="1" dirty="0" smtClean="0">
                <a:solidFill>
                  <a:srgbClr val="EE7700"/>
                </a:solidFill>
                <a:latin typeface="HY강B" pitchFamily="18" charset="-127"/>
                <a:ea typeface="HY강B" pitchFamily="18" charset="-127"/>
                <a:cs typeface="굴림" pitchFamily="50" charset="-127"/>
              </a:rPr>
              <a:t> </a:t>
            </a:r>
            <a:r>
              <a:rPr kumimoji="1" lang="ko-KR" altLang="ko-KR" sz="2400" b="1" dirty="0" smtClean="0">
                <a:solidFill>
                  <a:srgbClr val="EE7700"/>
                </a:solidFill>
                <a:latin typeface="HY강B" pitchFamily="18" charset="-127"/>
                <a:ea typeface="HY강B" pitchFamily="18" charset="-127"/>
                <a:cs typeface="굴림" pitchFamily="50" charset="-127"/>
              </a:rPr>
              <a:t>(jump)</a:t>
            </a:r>
            <a:endParaRPr kumimoji="1" lang="en-US" altLang="ko-KR" sz="2400" b="1" dirty="0" smtClean="0">
              <a:solidFill>
                <a:srgbClr val="EE7700"/>
              </a:solidFill>
              <a:latin typeface="HY강B" pitchFamily="18" charset="-127"/>
              <a:ea typeface="HY강B" pitchFamily="18" charset="-127"/>
              <a:cs typeface="굴림" pitchFamily="50" charset="-127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kumimoji="1" lang="ko-KR" altLang="ko-KR" sz="2000" dirty="0" smtClean="0">
              <a:latin typeface="HY강B" pitchFamily="18" charset="-127"/>
              <a:ea typeface="HY강B" pitchFamily="18" charset="-127"/>
              <a:cs typeface="굴림" pitchFamily="50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1" lang="en-US" altLang="ko-K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 </a:t>
            </a:r>
            <a:r>
              <a:rPr kumimoji="1" lang="ko-K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두 발 또는 한 발을 이용해서 날아오르듯 몸을 위로 올려 뛰는 것</a:t>
            </a:r>
            <a:endParaRPr kumimoji="1" lang="en-US" altLang="ko-KR" sz="2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강B" pitchFamily="18" charset="-127"/>
              <a:ea typeface="HY강B" pitchFamily="18" charset="-127"/>
              <a:cs typeface="굴림" pitchFamily="50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1" lang="en-US" altLang="ko-KR" sz="2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강B" pitchFamily="18" charset="-127"/>
              <a:ea typeface="HY강B" pitchFamily="18" charset="-127"/>
              <a:cs typeface="굴림" pitchFamily="50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1" lang="en-US" altLang="ko-K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 </a:t>
            </a:r>
            <a:r>
              <a:rPr kumimoji="1" lang="ko-K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무릎은 바닥에 닿을 때의 충격을 흡수하기 위해 굽혀야 </a:t>
            </a:r>
            <a:r>
              <a:rPr kumimoji="1" lang="ko-KR" altLang="en-US" sz="2200" b="1" dirty="0" smtClean="0">
                <a:solidFill>
                  <a:srgbClr val="000000"/>
                </a:solidFill>
                <a:latin typeface="HY강B" pitchFamily="18" charset="-127"/>
                <a:ea typeface="HY강B" pitchFamily="18" charset="-127"/>
                <a:cs typeface="굴림" pitchFamily="50" charset="-127"/>
              </a:rPr>
              <a:t>함</a:t>
            </a:r>
            <a:endParaRPr kumimoji="1" lang="en-US" altLang="ko-KR" sz="2200" b="1" dirty="0" smtClean="0">
              <a:solidFill>
                <a:srgbClr val="000000"/>
              </a:solidFill>
              <a:latin typeface="HY강B" pitchFamily="18" charset="-127"/>
              <a:ea typeface="HY강B" pitchFamily="18" charset="-127"/>
              <a:cs typeface="굴림" pitchFamily="50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1" lang="en-US" altLang="ko-KR" sz="2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강B" pitchFamily="18" charset="-127"/>
              <a:ea typeface="HY강B" pitchFamily="18" charset="-127"/>
              <a:cs typeface="굴림" pitchFamily="50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1" lang="en-US" altLang="ko-K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 </a:t>
            </a:r>
            <a:r>
              <a:rPr kumimoji="1" lang="ko-K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높이뛰기</a:t>
            </a:r>
            <a:r>
              <a:rPr kumimoji="1" lang="en-US" altLang="ko-KR" sz="2200" b="1" dirty="0" smtClean="0">
                <a:solidFill>
                  <a:srgbClr val="000000"/>
                </a:solidFill>
                <a:latin typeface="HY강B" pitchFamily="18" charset="-127"/>
                <a:ea typeface="HY강B" pitchFamily="18" charset="-127"/>
                <a:cs typeface="굴림" pitchFamily="50" charset="-127"/>
              </a:rPr>
              <a:t>,</a:t>
            </a:r>
            <a:r>
              <a:rPr kumimoji="1" lang="ko-K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 멀리뛰기</a:t>
            </a:r>
            <a:r>
              <a:rPr kumimoji="1" lang="ko-KR" altLang="ko-K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,</a:t>
            </a:r>
            <a:r>
              <a:rPr kumimoji="1" lang="en-US" altLang="ko-KR" sz="2200" b="1" dirty="0" smtClean="0">
                <a:solidFill>
                  <a:srgbClr val="000000"/>
                </a:solidFill>
                <a:latin typeface="HY강B" pitchFamily="18" charset="-127"/>
                <a:ea typeface="HY강B" pitchFamily="18" charset="-127"/>
                <a:cs typeface="굴림" pitchFamily="50" charset="-127"/>
              </a:rPr>
              <a:t> </a:t>
            </a:r>
            <a:r>
              <a:rPr kumimoji="1" lang="ko-K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높은 곳에서 뛰어내리기</a:t>
            </a:r>
            <a:r>
              <a:rPr kumimoji="1" lang="ko-KR" alt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가 </a:t>
            </a:r>
            <a:r>
              <a:rPr kumimoji="1" lang="ko-KR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포함</a:t>
            </a:r>
            <a:r>
              <a:rPr kumimoji="1" lang="ko-KR" alt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됨</a:t>
            </a:r>
            <a:endParaRPr kumimoji="1" lang="ko-KR" altLang="ko-K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강B" pitchFamily="18" charset="-127"/>
              <a:ea typeface="HY강B" pitchFamily="18" charset="-127"/>
              <a:cs typeface="굴림" pitchFamily="50" charset="-127"/>
            </a:endParaRPr>
          </a:p>
        </p:txBody>
      </p:sp>
      <p:pic>
        <p:nvPicPr>
          <p:cNvPr id="10" name="Picture 5" descr="C:\Users\SAMSUNG\Desktop\그림2.pn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1052736"/>
            <a:ext cx="1368152" cy="2462674"/>
          </a:xfrm>
          <a:prstGeom prst="rect">
            <a:avLst/>
          </a:prstGeom>
          <a:noFill/>
        </p:spPr>
      </p:pic>
      <p:sp>
        <p:nvSpPr>
          <p:cNvPr id="11" name="직사각형 10"/>
          <p:cNvSpPr/>
          <p:nvPr/>
        </p:nvSpPr>
        <p:spPr>
          <a:xfrm>
            <a:off x="2771800" y="764704"/>
            <a:ext cx="3960440" cy="2952328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12887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36" name="Picture 12" descr="C:\Users\SAMSUNG\Desktop\ㄴㅇㄹㄴㅇ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1" y="1700808"/>
            <a:ext cx="3764851" cy="2292996"/>
          </a:xfrm>
          <a:prstGeom prst="rect">
            <a:avLst/>
          </a:prstGeom>
          <a:noFill/>
        </p:spPr>
      </p:pic>
      <p:pic>
        <p:nvPicPr>
          <p:cNvPr id="1037" name="Picture 13" descr="C:\Users\SAMSUNG\Desktop\소홀ㄷ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4065197"/>
            <a:ext cx="3764851" cy="2295856"/>
          </a:xfrm>
          <a:prstGeom prst="rect">
            <a:avLst/>
          </a:prstGeom>
          <a:noFill/>
        </p:spPr>
      </p:pic>
      <p:pic>
        <p:nvPicPr>
          <p:cNvPr id="1038" name="Picture 14" descr="C:\Users\SAMSUNG\Desktop\ㅁㅇㅎㅎ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1700782"/>
            <a:ext cx="3764850" cy="2293417"/>
          </a:xfrm>
          <a:prstGeom prst="rect">
            <a:avLst/>
          </a:prstGeom>
          <a:noFill/>
        </p:spPr>
      </p:pic>
      <p:pic>
        <p:nvPicPr>
          <p:cNvPr id="1039" name="Picture 15" descr="C:\Users\SAMSUNG\Desktop\ㄷㄱㅎㄹ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4053322"/>
            <a:ext cx="3764851" cy="2305011"/>
          </a:xfrm>
          <a:prstGeom prst="rect">
            <a:avLst/>
          </a:prstGeom>
          <a:noFill/>
        </p:spPr>
      </p:pic>
      <p:grpSp>
        <p:nvGrpSpPr>
          <p:cNvPr id="50" name="그룹 49"/>
          <p:cNvGrpSpPr/>
          <p:nvPr/>
        </p:nvGrpSpPr>
        <p:grpSpPr>
          <a:xfrm>
            <a:off x="2771800" y="836712"/>
            <a:ext cx="3744416" cy="634425"/>
            <a:chOff x="212169" y="1112869"/>
            <a:chExt cx="3312368" cy="634425"/>
          </a:xfrm>
        </p:grpSpPr>
        <p:grpSp>
          <p:nvGrpSpPr>
            <p:cNvPr id="47" name="그룹 46"/>
            <p:cNvGrpSpPr/>
            <p:nvPr/>
          </p:nvGrpSpPr>
          <p:grpSpPr>
            <a:xfrm>
              <a:off x="212169" y="1112869"/>
              <a:ext cx="3312368" cy="634425"/>
              <a:chOff x="1924935" y="2828224"/>
              <a:chExt cx="1875292" cy="2518468"/>
            </a:xfrm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48" name="갈매기형 수장 47"/>
              <p:cNvSpPr/>
              <p:nvPr/>
            </p:nvSpPr>
            <p:spPr>
              <a:xfrm>
                <a:off x="1924935" y="2828224"/>
                <a:ext cx="1875292" cy="2511152"/>
              </a:xfrm>
              <a:prstGeom prst="chevron">
                <a:avLst>
                  <a:gd name="adj" fmla="val 26853"/>
                </a:avLst>
              </a:prstGeom>
              <a:solidFill>
                <a:srgbClr val="36C4A2"/>
              </a:solidFill>
              <a:ln w="158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b="1">
                  <a:ln w="6350">
                    <a:solidFill>
                      <a:schemeClr val="accent5">
                        <a:lumMod val="75000"/>
                        <a:alpha val="0"/>
                      </a:schemeClr>
                    </a:solidFill>
                  </a:ln>
                  <a:latin typeface="HY강B" pitchFamily="18" charset="-127"/>
                  <a:ea typeface="HY강B" pitchFamily="18" charset="-127"/>
                  <a:cs typeface="Arial" pitchFamily="34" charset="0"/>
                </a:endParaRPr>
              </a:p>
            </p:txBody>
          </p:sp>
          <p:sp>
            <p:nvSpPr>
              <p:cNvPr id="49" name="오각형 10"/>
              <p:cNvSpPr/>
              <p:nvPr/>
            </p:nvSpPr>
            <p:spPr>
              <a:xfrm>
                <a:off x="2195737" y="2835540"/>
                <a:ext cx="1507247" cy="2511152"/>
              </a:xfrm>
              <a:custGeom>
                <a:avLst/>
                <a:gdLst>
                  <a:gd name="connsiteX0" fmla="*/ 0 w 1875292"/>
                  <a:gd name="connsiteY0" fmla="*/ 0 h 2511152"/>
                  <a:gd name="connsiteX1" fmla="*/ 1385878 w 1875292"/>
                  <a:gd name="connsiteY1" fmla="*/ 0 h 2511152"/>
                  <a:gd name="connsiteX2" fmla="*/ 1875292 w 1875292"/>
                  <a:gd name="connsiteY2" fmla="*/ 1255576 h 2511152"/>
                  <a:gd name="connsiteX3" fmla="*/ 1385878 w 1875292"/>
                  <a:gd name="connsiteY3" fmla="*/ 2511152 h 2511152"/>
                  <a:gd name="connsiteX4" fmla="*/ 0 w 1875292"/>
                  <a:gd name="connsiteY4" fmla="*/ 2511152 h 2511152"/>
                  <a:gd name="connsiteX5" fmla="*/ 0 w 1875292"/>
                  <a:gd name="connsiteY5" fmla="*/ 0 h 2511152"/>
                  <a:gd name="connsiteX0" fmla="*/ 0 w 1385878"/>
                  <a:gd name="connsiteY0" fmla="*/ 0 h 2511152"/>
                  <a:gd name="connsiteX1" fmla="*/ 1385878 w 1385878"/>
                  <a:gd name="connsiteY1" fmla="*/ 0 h 2511152"/>
                  <a:gd name="connsiteX2" fmla="*/ 1385878 w 1385878"/>
                  <a:gd name="connsiteY2" fmla="*/ 2511152 h 2511152"/>
                  <a:gd name="connsiteX3" fmla="*/ 0 w 1385878"/>
                  <a:gd name="connsiteY3" fmla="*/ 2511152 h 2511152"/>
                  <a:gd name="connsiteX4" fmla="*/ 0 w 1385878"/>
                  <a:gd name="connsiteY4" fmla="*/ 0 h 2511152"/>
                  <a:gd name="connsiteX0" fmla="*/ 0 w 1733756"/>
                  <a:gd name="connsiteY0" fmla="*/ 0 h 2511152"/>
                  <a:gd name="connsiteX1" fmla="*/ 1385878 w 1733756"/>
                  <a:gd name="connsiteY1" fmla="*/ 0 h 2511152"/>
                  <a:gd name="connsiteX2" fmla="*/ 1385878 w 1733756"/>
                  <a:gd name="connsiteY2" fmla="*/ 2511152 h 2511152"/>
                  <a:gd name="connsiteX3" fmla="*/ 0 w 1733756"/>
                  <a:gd name="connsiteY3" fmla="*/ 2511152 h 2511152"/>
                  <a:gd name="connsiteX4" fmla="*/ 0 w 1733756"/>
                  <a:gd name="connsiteY4" fmla="*/ 0 h 2511152"/>
                  <a:gd name="connsiteX0" fmla="*/ 0 w 1804100"/>
                  <a:gd name="connsiteY0" fmla="*/ 0 h 2511152"/>
                  <a:gd name="connsiteX1" fmla="*/ 1385878 w 1804100"/>
                  <a:gd name="connsiteY1" fmla="*/ 0 h 2511152"/>
                  <a:gd name="connsiteX2" fmla="*/ 1385878 w 1804100"/>
                  <a:gd name="connsiteY2" fmla="*/ 2511152 h 2511152"/>
                  <a:gd name="connsiteX3" fmla="*/ 0 w 1804100"/>
                  <a:gd name="connsiteY3" fmla="*/ 2511152 h 2511152"/>
                  <a:gd name="connsiteX4" fmla="*/ 0 w 1804100"/>
                  <a:gd name="connsiteY4" fmla="*/ 0 h 2511152"/>
                  <a:gd name="connsiteX0" fmla="*/ 0 w 1700054"/>
                  <a:gd name="connsiteY0" fmla="*/ 0 h 2511152"/>
                  <a:gd name="connsiteX1" fmla="*/ 1385878 w 1700054"/>
                  <a:gd name="connsiteY1" fmla="*/ 0 h 2511152"/>
                  <a:gd name="connsiteX2" fmla="*/ 998172 w 1700054"/>
                  <a:gd name="connsiteY2" fmla="*/ 2496521 h 2511152"/>
                  <a:gd name="connsiteX3" fmla="*/ 0 w 1700054"/>
                  <a:gd name="connsiteY3" fmla="*/ 2511152 h 2511152"/>
                  <a:gd name="connsiteX4" fmla="*/ 0 w 1700054"/>
                  <a:gd name="connsiteY4" fmla="*/ 0 h 2511152"/>
                  <a:gd name="connsiteX0" fmla="*/ 0 w 1720898"/>
                  <a:gd name="connsiteY0" fmla="*/ 0 h 2511152"/>
                  <a:gd name="connsiteX1" fmla="*/ 1385878 w 1720898"/>
                  <a:gd name="connsiteY1" fmla="*/ 0 h 2511152"/>
                  <a:gd name="connsiteX2" fmla="*/ 998172 w 1720898"/>
                  <a:gd name="connsiteY2" fmla="*/ 2496521 h 2511152"/>
                  <a:gd name="connsiteX3" fmla="*/ 0 w 1720898"/>
                  <a:gd name="connsiteY3" fmla="*/ 2511152 h 2511152"/>
                  <a:gd name="connsiteX4" fmla="*/ 0 w 1720898"/>
                  <a:gd name="connsiteY4" fmla="*/ 0 h 2511152"/>
                  <a:gd name="connsiteX0" fmla="*/ 0 w 2539717"/>
                  <a:gd name="connsiteY0" fmla="*/ 0 h 2511152"/>
                  <a:gd name="connsiteX1" fmla="*/ 2339327 w 2539717"/>
                  <a:gd name="connsiteY1" fmla="*/ 7315 h 2511152"/>
                  <a:gd name="connsiteX2" fmla="*/ 998172 w 2539717"/>
                  <a:gd name="connsiteY2" fmla="*/ 2496521 h 2511152"/>
                  <a:gd name="connsiteX3" fmla="*/ 0 w 2539717"/>
                  <a:gd name="connsiteY3" fmla="*/ 2511152 h 2511152"/>
                  <a:gd name="connsiteX4" fmla="*/ 0 w 2539717"/>
                  <a:gd name="connsiteY4" fmla="*/ 0 h 2511152"/>
                  <a:gd name="connsiteX0" fmla="*/ 0 w 2547975"/>
                  <a:gd name="connsiteY0" fmla="*/ 0 h 2511152"/>
                  <a:gd name="connsiteX1" fmla="*/ 2339327 w 2547975"/>
                  <a:gd name="connsiteY1" fmla="*/ 7315 h 2511152"/>
                  <a:gd name="connsiteX2" fmla="*/ 998172 w 2547975"/>
                  <a:gd name="connsiteY2" fmla="*/ 2496521 h 2511152"/>
                  <a:gd name="connsiteX3" fmla="*/ 0 w 2547975"/>
                  <a:gd name="connsiteY3" fmla="*/ 2511152 h 2511152"/>
                  <a:gd name="connsiteX4" fmla="*/ 0 w 2547975"/>
                  <a:gd name="connsiteY4" fmla="*/ 0 h 2511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47975" h="2511152">
                    <a:moveTo>
                      <a:pt x="0" y="0"/>
                    </a:moveTo>
                    <a:lnTo>
                      <a:pt x="2339327" y="7315"/>
                    </a:lnTo>
                    <a:cubicBezTo>
                      <a:pt x="3122054" y="1195496"/>
                      <a:pt x="1485494" y="2310522"/>
                      <a:pt x="998172" y="2496521"/>
                    </a:cubicBezTo>
                    <a:lnTo>
                      <a:pt x="0" y="2511152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40000"/>
                      <a:lumOff val="60000"/>
                      <a:alpha val="22000"/>
                    </a:schemeClr>
                  </a:gs>
                  <a:gs pos="35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81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b="1">
                  <a:ln>
                    <a:solidFill>
                      <a:srgbClr val="4F81BD">
                        <a:alpha val="0"/>
                      </a:srgbClr>
                    </a:solidFill>
                  </a:ln>
                  <a:latin typeface="HY강B" pitchFamily="18" charset="-127"/>
                  <a:ea typeface="HY강B" pitchFamily="18" charset="-127"/>
                  <a:cs typeface="Arial" pitchFamily="34" charset="0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67544" y="1196752"/>
              <a:ext cx="2741357" cy="461665"/>
            </a:xfrm>
            <a:prstGeom prst="rect">
              <a:avLst/>
            </a:prstGeom>
            <a:noFill/>
            <a:ln w="15875">
              <a:noFill/>
              <a:prstDash val="sysDot"/>
            </a:ln>
          </p:spPr>
          <p:txBody>
            <a:bodyPr wrap="none" rtlCol="0">
              <a:spAutoFit/>
            </a:bodyPr>
            <a:lstStyle/>
            <a:p>
              <a:r>
                <a:rPr lang="ko-KR" altLang="en-US" sz="2400" b="1" dirty="0" smtClean="0"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</a:rPr>
                <a:t>고무줄을 이용한 활동</a:t>
              </a:r>
              <a:endParaRPr lang="en-US" altLang="ko-KR" sz="24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endParaRPr>
            </a:p>
          </p:txBody>
        </p:sp>
      </p:grpSp>
      <p:sp>
        <p:nvSpPr>
          <p:cNvPr id="14" name="직사각형 13"/>
          <p:cNvSpPr/>
          <p:nvPr/>
        </p:nvSpPr>
        <p:spPr>
          <a:xfrm rot="21222469">
            <a:off x="66943" y="296147"/>
            <a:ext cx="3144870" cy="53435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 rot="21222469">
            <a:off x="236145" y="312703"/>
            <a:ext cx="2974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latin typeface="HY강B" pitchFamily="18" charset="-127"/>
                <a:ea typeface="HY강B" pitchFamily="18" charset="-127"/>
              </a:rPr>
              <a:t>기본 동작활동의 예</a:t>
            </a:r>
            <a:endParaRPr lang="ko-KR" altLang="en-US" sz="2400" b="1" dirty="0"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12887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08520" y="0"/>
            <a:ext cx="9361040" cy="68853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00366" y="2996952"/>
            <a:ext cx="508184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강B" pitchFamily="18" charset="-127"/>
                <a:ea typeface="HY강B" pitchFamily="18" charset="-127"/>
              </a:rPr>
              <a:t>Thank You</a:t>
            </a:r>
            <a:endParaRPr lang="ko-KR" altLang="en-US" sz="8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54056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 rot="21222469">
            <a:off x="228271" y="339724"/>
            <a:ext cx="2031795" cy="53435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 rot="21222469">
            <a:off x="501499" y="365198"/>
            <a:ext cx="1491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>
                <a:latin typeface="HY강B" pitchFamily="18" charset="-127"/>
                <a:ea typeface="HY강B" pitchFamily="18" charset="-127"/>
              </a:rPr>
              <a:t>기본 동작</a:t>
            </a:r>
            <a:endParaRPr lang="ko-KR" altLang="en-US" sz="2400" b="1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979712" y="1268760"/>
            <a:ext cx="5622052" cy="461665"/>
          </a:xfrm>
          <a:prstGeom prst="rect">
            <a:avLst/>
          </a:prstGeom>
          <a:noFill/>
          <a:ln w="15875">
            <a:noFill/>
            <a:prstDash val="sysDot"/>
          </a:ln>
        </p:spPr>
        <p:txBody>
          <a:bodyPr wrap="none" rtlCol="0">
            <a:spAutoFit/>
          </a:bodyPr>
          <a:lstStyle/>
          <a:p>
            <a:r>
              <a:rPr lang="ko-KR" altLang="en-US" sz="2400" b="1" dirty="0" smtClean="0">
                <a:latin typeface="HY강B" pitchFamily="18" charset="-127"/>
                <a:ea typeface="HY강B" pitchFamily="18" charset="-127"/>
              </a:rPr>
              <a:t>기본동작       </a:t>
            </a:r>
            <a:r>
              <a:rPr lang="en-US" altLang="ko-KR" sz="24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400" b="1" dirty="0" smtClean="0">
                <a:latin typeface="HY강B" pitchFamily="18" charset="-127"/>
                <a:ea typeface="HY강B" pitchFamily="18" charset="-127"/>
              </a:rPr>
              <a:t>기본이 되는 신체적 동작</a:t>
            </a:r>
            <a:endParaRPr lang="en-US" altLang="ko-KR" sz="2400" b="1" dirty="0" smtClean="0">
              <a:latin typeface="HY강B" pitchFamily="18" charset="-127"/>
              <a:ea typeface="HY강B" pitchFamily="18" charset="-127"/>
            </a:endParaRPr>
          </a:p>
        </p:txBody>
      </p:sp>
      <p:pic>
        <p:nvPicPr>
          <p:cNvPr id="7" name="Picture 4" descr="C:\Users\editphoto\Desktop\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5763" y="5045698"/>
            <a:ext cx="2152138" cy="193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그룹 8"/>
          <p:cNvGrpSpPr/>
          <p:nvPr/>
        </p:nvGrpSpPr>
        <p:grpSpPr>
          <a:xfrm>
            <a:off x="3233102" y="2522196"/>
            <a:ext cx="2997458" cy="2639476"/>
            <a:chOff x="2571751" y="2104306"/>
            <a:chExt cx="4038601" cy="3556277"/>
          </a:xfrm>
        </p:grpSpPr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4573488" y="2104306"/>
              <a:ext cx="2036864" cy="3407491"/>
            </a:xfrm>
            <a:custGeom>
              <a:avLst/>
              <a:gdLst>
                <a:gd name="T0" fmla="*/ 733 w 761"/>
                <a:gd name="T1" fmla="*/ 619 h 1273"/>
                <a:gd name="T2" fmla="*/ 409 w 761"/>
                <a:gd name="T3" fmla="*/ 53 h 1273"/>
                <a:gd name="T4" fmla="*/ 366 w 761"/>
                <a:gd name="T5" fmla="*/ 19 h 1273"/>
                <a:gd name="T6" fmla="*/ 189 w 761"/>
                <a:gd name="T7" fmla="*/ 101 h 1273"/>
                <a:gd name="T8" fmla="*/ 154 w 761"/>
                <a:gd name="T9" fmla="*/ 154 h 1273"/>
                <a:gd name="T10" fmla="*/ 154 w 761"/>
                <a:gd name="T11" fmla="*/ 154 h 1273"/>
                <a:gd name="T12" fmla="*/ 0 w 761"/>
                <a:gd name="T13" fmla="*/ 419 h 1273"/>
                <a:gd name="T14" fmla="*/ 378 w 761"/>
                <a:gd name="T15" fmla="*/ 1080 h 1273"/>
                <a:gd name="T16" fmla="*/ 390 w 761"/>
                <a:gd name="T17" fmla="*/ 1104 h 1273"/>
                <a:gd name="T18" fmla="*/ 416 w 761"/>
                <a:gd name="T19" fmla="*/ 1273 h 1273"/>
                <a:gd name="T20" fmla="*/ 732 w 761"/>
                <a:gd name="T21" fmla="*/ 727 h 1273"/>
                <a:gd name="T22" fmla="*/ 733 w 761"/>
                <a:gd name="T23" fmla="*/ 619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1" h="1273">
                  <a:moveTo>
                    <a:pt x="733" y="619"/>
                  </a:moveTo>
                  <a:cubicBezTo>
                    <a:pt x="409" y="53"/>
                    <a:pt x="409" y="53"/>
                    <a:pt x="409" y="53"/>
                  </a:cubicBezTo>
                  <a:cubicBezTo>
                    <a:pt x="409" y="53"/>
                    <a:pt x="394" y="32"/>
                    <a:pt x="366" y="19"/>
                  </a:cubicBezTo>
                  <a:cubicBezTo>
                    <a:pt x="327" y="1"/>
                    <a:pt x="265" y="0"/>
                    <a:pt x="189" y="101"/>
                  </a:cubicBezTo>
                  <a:cubicBezTo>
                    <a:pt x="178" y="116"/>
                    <a:pt x="166" y="134"/>
                    <a:pt x="154" y="154"/>
                  </a:cubicBezTo>
                  <a:cubicBezTo>
                    <a:pt x="154" y="154"/>
                    <a:pt x="154" y="154"/>
                    <a:pt x="154" y="154"/>
                  </a:cubicBezTo>
                  <a:cubicBezTo>
                    <a:pt x="118" y="216"/>
                    <a:pt x="60" y="316"/>
                    <a:pt x="0" y="419"/>
                  </a:cubicBezTo>
                  <a:cubicBezTo>
                    <a:pt x="0" y="420"/>
                    <a:pt x="288" y="923"/>
                    <a:pt x="378" y="1080"/>
                  </a:cubicBezTo>
                  <a:cubicBezTo>
                    <a:pt x="383" y="1088"/>
                    <a:pt x="387" y="1096"/>
                    <a:pt x="390" y="1104"/>
                  </a:cubicBezTo>
                  <a:cubicBezTo>
                    <a:pt x="430" y="1187"/>
                    <a:pt x="431" y="1239"/>
                    <a:pt x="416" y="1273"/>
                  </a:cubicBezTo>
                  <a:cubicBezTo>
                    <a:pt x="467" y="1184"/>
                    <a:pt x="705" y="773"/>
                    <a:pt x="732" y="727"/>
                  </a:cubicBezTo>
                  <a:cubicBezTo>
                    <a:pt x="761" y="678"/>
                    <a:pt x="733" y="619"/>
                    <a:pt x="733" y="619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>
                    <a:lumMod val="20000"/>
                    <a:lumOff val="80000"/>
                  </a:schemeClr>
                </a:gs>
                <a:gs pos="70000">
                  <a:schemeClr val="accent3"/>
                </a:gs>
                <a:gs pos="30000">
                  <a:schemeClr val="accent3"/>
                </a:gs>
              </a:gsLst>
              <a:lin ang="5400000" scaled="0"/>
            </a:gradFill>
            <a:ln w="2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2571751" y="2109787"/>
              <a:ext cx="2982913" cy="2120900"/>
            </a:xfrm>
            <a:custGeom>
              <a:avLst/>
              <a:gdLst>
                <a:gd name="T0" fmla="*/ 1080 w 1117"/>
                <a:gd name="T1" fmla="*/ 9 h 794"/>
                <a:gd name="T2" fmla="*/ 432 w 1117"/>
                <a:gd name="T3" fmla="*/ 9 h 794"/>
                <a:gd name="T4" fmla="*/ 337 w 1117"/>
                <a:gd name="T5" fmla="*/ 62 h 794"/>
                <a:gd name="T6" fmla="*/ 11 w 1117"/>
                <a:gd name="T7" fmla="*/ 626 h 794"/>
                <a:gd name="T8" fmla="*/ 3 w 1117"/>
                <a:gd name="T9" fmla="*/ 680 h 794"/>
                <a:gd name="T10" fmla="*/ 176 w 1117"/>
                <a:gd name="T11" fmla="*/ 792 h 794"/>
                <a:gd name="T12" fmla="*/ 224 w 1117"/>
                <a:gd name="T13" fmla="*/ 794 h 794"/>
                <a:gd name="T14" fmla="*/ 534 w 1117"/>
                <a:gd name="T15" fmla="*/ 794 h 794"/>
                <a:gd name="T16" fmla="*/ 534 w 1117"/>
                <a:gd name="T17" fmla="*/ 794 h 794"/>
                <a:gd name="T18" fmla="*/ 751 w 1117"/>
                <a:gd name="T19" fmla="*/ 419 h 794"/>
                <a:gd name="T20" fmla="*/ 751 w 1117"/>
                <a:gd name="T21" fmla="*/ 419 h 794"/>
                <a:gd name="T22" fmla="*/ 905 w 1117"/>
                <a:gd name="T23" fmla="*/ 154 h 794"/>
                <a:gd name="T24" fmla="*/ 915 w 1117"/>
                <a:gd name="T25" fmla="*/ 138 h 794"/>
                <a:gd name="T26" fmla="*/ 940 w 1117"/>
                <a:gd name="T27" fmla="*/ 101 h 794"/>
                <a:gd name="T28" fmla="*/ 1117 w 1117"/>
                <a:gd name="T29" fmla="*/ 19 h 794"/>
                <a:gd name="T30" fmla="*/ 1080 w 1117"/>
                <a:gd name="T31" fmla="*/ 9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17" h="794">
                  <a:moveTo>
                    <a:pt x="1080" y="9"/>
                  </a:moveTo>
                  <a:cubicBezTo>
                    <a:pt x="1043" y="9"/>
                    <a:pt x="489" y="9"/>
                    <a:pt x="432" y="9"/>
                  </a:cubicBezTo>
                  <a:cubicBezTo>
                    <a:pt x="375" y="9"/>
                    <a:pt x="337" y="62"/>
                    <a:pt x="337" y="62"/>
                  </a:cubicBezTo>
                  <a:cubicBezTo>
                    <a:pt x="11" y="626"/>
                    <a:pt x="11" y="626"/>
                    <a:pt x="11" y="626"/>
                  </a:cubicBezTo>
                  <a:cubicBezTo>
                    <a:pt x="11" y="626"/>
                    <a:pt x="0" y="650"/>
                    <a:pt x="3" y="680"/>
                  </a:cubicBezTo>
                  <a:cubicBezTo>
                    <a:pt x="7" y="724"/>
                    <a:pt x="40" y="781"/>
                    <a:pt x="176" y="792"/>
                  </a:cubicBezTo>
                  <a:cubicBezTo>
                    <a:pt x="191" y="793"/>
                    <a:pt x="207" y="794"/>
                    <a:pt x="224" y="794"/>
                  </a:cubicBezTo>
                  <a:cubicBezTo>
                    <a:pt x="498" y="794"/>
                    <a:pt x="532" y="794"/>
                    <a:pt x="534" y="794"/>
                  </a:cubicBezTo>
                  <a:cubicBezTo>
                    <a:pt x="534" y="794"/>
                    <a:pt x="534" y="794"/>
                    <a:pt x="534" y="794"/>
                  </a:cubicBezTo>
                  <a:cubicBezTo>
                    <a:pt x="534" y="794"/>
                    <a:pt x="645" y="603"/>
                    <a:pt x="751" y="419"/>
                  </a:cubicBezTo>
                  <a:cubicBezTo>
                    <a:pt x="751" y="419"/>
                    <a:pt x="751" y="419"/>
                    <a:pt x="751" y="419"/>
                  </a:cubicBezTo>
                  <a:cubicBezTo>
                    <a:pt x="751" y="419"/>
                    <a:pt x="761" y="399"/>
                    <a:pt x="905" y="154"/>
                  </a:cubicBezTo>
                  <a:cubicBezTo>
                    <a:pt x="908" y="149"/>
                    <a:pt x="912" y="143"/>
                    <a:pt x="915" y="138"/>
                  </a:cubicBezTo>
                  <a:cubicBezTo>
                    <a:pt x="923" y="124"/>
                    <a:pt x="931" y="112"/>
                    <a:pt x="940" y="101"/>
                  </a:cubicBezTo>
                  <a:cubicBezTo>
                    <a:pt x="1016" y="0"/>
                    <a:pt x="1078" y="1"/>
                    <a:pt x="1117" y="19"/>
                  </a:cubicBezTo>
                  <a:cubicBezTo>
                    <a:pt x="1106" y="13"/>
                    <a:pt x="1093" y="9"/>
                    <a:pt x="1080" y="9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chemeClr val="accent5"/>
                </a:gs>
                <a:gs pos="0">
                  <a:schemeClr val="accent5">
                    <a:lumMod val="75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  <a:gs pos="30000">
                  <a:schemeClr val="accent5"/>
                </a:gs>
              </a:gsLst>
              <a:lin ang="16200000" scaled="1"/>
              <a:tileRect/>
            </a:gradFill>
            <a:ln w="2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2579688" y="3919095"/>
              <a:ext cx="3149601" cy="1741488"/>
            </a:xfrm>
            <a:custGeom>
              <a:avLst/>
              <a:gdLst>
                <a:gd name="T0" fmla="*/ 1138 w 1179"/>
                <a:gd name="T1" fmla="*/ 424 h 652"/>
                <a:gd name="T2" fmla="*/ 1115 w 1179"/>
                <a:gd name="T3" fmla="*/ 382 h 652"/>
                <a:gd name="T4" fmla="*/ 963 w 1179"/>
                <a:gd name="T5" fmla="*/ 114 h 652"/>
                <a:gd name="T6" fmla="*/ 531 w 1179"/>
                <a:gd name="T7" fmla="*/ 114 h 652"/>
                <a:gd name="T8" fmla="*/ 531 w 1179"/>
                <a:gd name="T9" fmla="*/ 114 h 652"/>
                <a:gd name="T10" fmla="*/ 205 w 1179"/>
                <a:gd name="T11" fmla="*/ 114 h 652"/>
                <a:gd name="T12" fmla="*/ 173 w 1179"/>
                <a:gd name="T13" fmla="*/ 112 h 652"/>
                <a:gd name="T14" fmla="*/ 0 w 1179"/>
                <a:gd name="T15" fmla="*/ 0 h 652"/>
                <a:gd name="T16" fmla="*/ 10 w 1179"/>
                <a:gd name="T17" fmla="*/ 36 h 652"/>
                <a:gd name="T18" fmla="*/ 335 w 1179"/>
                <a:gd name="T19" fmla="*/ 596 h 652"/>
                <a:gd name="T20" fmla="*/ 429 w 1179"/>
                <a:gd name="T21" fmla="*/ 652 h 652"/>
                <a:gd name="T22" fmla="*/ 1080 w 1179"/>
                <a:gd name="T23" fmla="*/ 651 h 652"/>
                <a:gd name="T24" fmla="*/ 1093 w 1179"/>
                <a:gd name="T25" fmla="*/ 649 h 652"/>
                <a:gd name="T26" fmla="*/ 1153 w 1179"/>
                <a:gd name="T27" fmla="*/ 611 h 652"/>
                <a:gd name="T28" fmla="*/ 1155 w 1179"/>
                <a:gd name="T29" fmla="*/ 608 h 652"/>
                <a:gd name="T30" fmla="*/ 1164 w 1179"/>
                <a:gd name="T31" fmla="*/ 593 h 652"/>
                <a:gd name="T32" fmla="*/ 1138 w 1179"/>
                <a:gd name="T33" fmla="*/ 424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9" h="652">
                  <a:moveTo>
                    <a:pt x="1138" y="424"/>
                  </a:moveTo>
                  <a:cubicBezTo>
                    <a:pt x="1132" y="411"/>
                    <a:pt x="1124" y="397"/>
                    <a:pt x="1115" y="382"/>
                  </a:cubicBezTo>
                  <a:cubicBezTo>
                    <a:pt x="973" y="137"/>
                    <a:pt x="963" y="114"/>
                    <a:pt x="963" y="114"/>
                  </a:cubicBezTo>
                  <a:cubicBezTo>
                    <a:pt x="963" y="114"/>
                    <a:pt x="742" y="114"/>
                    <a:pt x="531" y="114"/>
                  </a:cubicBezTo>
                  <a:cubicBezTo>
                    <a:pt x="531" y="114"/>
                    <a:pt x="531" y="114"/>
                    <a:pt x="531" y="114"/>
                  </a:cubicBezTo>
                  <a:cubicBezTo>
                    <a:pt x="400" y="114"/>
                    <a:pt x="274" y="114"/>
                    <a:pt x="205" y="114"/>
                  </a:cubicBezTo>
                  <a:cubicBezTo>
                    <a:pt x="194" y="114"/>
                    <a:pt x="183" y="113"/>
                    <a:pt x="173" y="112"/>
                  </a:cubicBezTo>
                  <a:cubicBezTo>
                    <a:pt x="37" y="101"/>
                    <a:pt x="4" y="44"/>
                    <a:pt x="0" y="0"/>
                  </a:cubicBezTo>
                  <a:cubicBezTo>
                    <a:pt x="1" y="12"/>
                    <a:pt x="4" y="25"/>
                    <a:pt x="10" y="36"/>
                  </a:cubicBezTo>
                  <a:cubicBezTo>
                    <a:pt x="29" y="68"/>
                    <a:pt x="306" y="547"/>
                    <a:pt x="335" y="596"/>
                  </a:cubicBezTo>
                  <a:cubicBezTo>
                    <a:pt x="364" y="646"/>
                    <a:pt x="429" y="652"/>
                    <a:pt x="429" y="652"/>
                  </a:cubicBezTo>
                  <a:cubicBezTo>
                    <a:pt x="1080" y="651"/>
                    <a:pt x="1080" y="651"/>
                    <a:pt x="1080" y="651"/>
                  </a:cubicBezTo>
                  <a:cubicBezTo>
                    <a:pt x="1080" y="651"/>
                    <a:pt x="1085" y="651"/>
                    <a:pt x="1093" y="649"/>
                  </a:cubicBezTo>
                  <a:cubicBezTo>
                    <a:pt x="1108" y="645"/>
                    <a:pt x="1134" y="635"/>
                    <a:pt x="1153" y="611"/>
                  </a:cubicBezTo>
                  <a:cubicBezTo>
                    <a:pt x="1154" y="610"/>
                    <a:pt x="1154" y="609"/>
                    <a:pt x="1155" y="608"/>
                  </a:cubicBezTo>
                  <a:cubicBezTo>
                    <a:pt x="1156" y="605"/>
                    <a:pt x="1159" y="600"/>
                    <a:pt x="1164" y="593"/>
                  </a:cubicBezTo>
                  <a:cubicBezTo>
                    <a:pt x="1179" y="559"/>
                    <a:pt x="1178" y="507"/>
                    <a:pt x="1138" y="42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2548C"/>
                </a:gs>
                <a:gs pos="0">
                  <a:srgbClr val="EF2D72"/>
                </a:gs>
                <a:gs pos="100000">
                  <a:schemeClr val="accent2">
                    <a:lumMod val="20000"/>
                    <a:lumOff val="80000"/>
                  </a:schemeClr>
                </a:gs>
                <a:gs pos="30000">
                  <a:srgbClr val="EF2D72"/>
                </a:gs>
              </a:gsLst>
              <a:lin ang="10800000" scaled="1"/>
              <a:tileRect/>
            </a:gradFill>
            <a:ln w="2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HY강B" pitchFamily="18" charset="-127"/>
                <a:ea typeface="HY강B" pitchFamily="18" charset="-127"/>
              </a:endParaRPr>
            </a:p>
          </p:txBody>
        </p:sp>
      </p:grpSp>
      <p:sp>
        <p:nvSpPr>
          <p:cNvPr id="13" name="Text Box 85"/>
          <p:cNvSpPr txBox="1">
            <a:spLocks noChangeArrowheads="1"/>
          </p:cNvSpPr>
          <p:nvPr/>
        </p:nvSpPr>
        <p:spPr bwMode="auto">
          <a:xfrm>
            <a:off x="6252993" y="2628201"/>
            <a:ext cx="2567479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defRPr>
            </a:lvl1pPr>
          </a:lstStyle>
          <a:p>
            <a:pPr algn="l" latinLnBrk="0"/>
            <a:r>
              <a:rPr lang="ko-KR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</a:rPr>
              <a:t>공간에서 신체의 위치를 바꾸는 동작</a:t>
            </a:r>
            <a:endParaRPr lang="ko-KR" altLang="ko-KR" sz="2000" b="1" dirty="0">
              <a:solidFill>
                <a:schemeClr val="tx1">
                  <a:lumMod val="85000"/>
                  <a:lumOff val="15000"/>
                </a:schemeClr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4" name="Text Box 85"/>
          <p:cNvSpPr txBox="1">
            <a:spLocks noChangeArrowheads="1"/>
          </p:cNvSpPr>
          <p:nvPr/>
        </p:nvSpPr>
        <p:spPr bwMode="auto">
          <a:xfrm>
            <a:off x="467544" y="2628201"/>
            <a:ext cx="2736304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defRPr>
            </a:lvl1pPr>
          </a:lstStyle>
          <a:p>
            <a:pPr algn="r" latinLnBrk="0"/>
            <a:r>
              <a:rPr lang="ko-KR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</a:rPr>
              <a:t>몸을 축으로 하여 </a:t>
            </a:r>
            <a:endParaRPr lang="en-US" altLang="ko-KR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HY강B" pitchFamily="18" charset="-127"/>
              <a:ea typeface="HY강B" pitchFamily="18" charset="-127"/>
            </a:endParaRPr>
          </a:p>
          <a:p>
            <a:pPr algn="r" latinLnBrk="0"/>
            <a:r>
              <a:rPr lang="ko-KR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</a:rPr>
              <a:t>장소를 옮기지 않고 움직이는 동작</a:t>
            </a:r>
            <a:endParaRPr lang="ko-KR" altLang="ko-KR" sz="2000" b="1" dirty="0">
              <a:solidFill>
                <a:schemeClr val="tx1">
                  <a:lumMod val="85000"/>
                  <a:lumOff val="15000"/>
                </a:schemeClr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5" name="Text Box 85"/>
          <p:cNvSpPr txBox="1">
            <a:spLocks noChangeArrowheads="1"/>
          </p:cNvSpPr>
          <p:nvPr/>
        </p:nvSpPr>
        <p:spPr bwMode="auto">
          <a:xfrm>
            <a:off x="2699792" y="5580529"/>
            <a:ext cx="4080706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defRPr>
            </a:lvl1pPr>
          </a:lstStyle>
          <a:p>
            <a:r>
              <a:rPr lang="ko-KR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</a:rPr>
              <a:t>사물에 힘을 주거나</a:t>
            </a:r>
            <a:endParaRPr lang="en-US" altLang="ko-KR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</a:rPr>
              <a:t>사물로부터 힘을 받게 되는 동작</a:t>
            </a:r>
            <a:endParaRPr lang="ko-KR" altLang="ko-KR" sz="2000" b="1" dirty="0">
              <a:solidFill>
                <a:schemeClr val="tx1">
                  <a:lumMod val="85000"/>
                  <a:lumOff val="15000"/>
                </a:schemeClr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6" name="Text Box 85"/>
          <p:cNvSpPr txBox="1">
            <a:spLocks noChangeArrowheads="1"/>
          </p:cNvSpPr>
          <p:nvPr/>
        </p:nvSpPr>
        <p:spPr bwMode="auto">
          <a:xfrm>
            <a:off x="4932787" y="3346590"/>
            <a:ext cx="1141106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algn="ctr">
              <a:defRPr>
                <a:solidFill>
                  <a:schemeClr val="bg1"/>
                </a:solidFill>
                <a:effectLst>
                  <a:outerShdw blurRad="127000" algn="ctr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ea typeface="HY헤드라인M" pitchFamily="18" charset="-127"/>
                <a:cs typeface="Arial" pitchFamily="34" charset="0"/>
              </a:defRPr>
            </a:lvl1pPr>
          </a:lstStyle>
          <a:p>
            <a:r>
              <a:rPr lang="ko-KR" altLang="en-US" sz="2200" b="1" dirty="0" smtClean="0">
                <a:solidFill>
                  <a:prstClr val="white"/>
                </a:solidFill>
                <a:latin typeface="HY강B" pitchFamily="18" charset="-127"/>
                <a:ea typeface="HY강B" pitchFamily="18" charset="-127"/>
              </a:rPr>
              <a:t>이동</a:t>
            </a:r>
            <a:endParaRPr lang="en-US" altLang="ko-KR" sz="2200" b="1" dirty="0" smtClean="0">
              <a:solidFill>
                <a:prstClr val="white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200" b="1" dirty="0" smtClean="0">
                <a:solidFill>
                  <a:prstClr val="white"/>
                </a:solidFill>
                <a:latin typeface="HY강B" pitchFamily="18" charset="-127"/>
                <a:ea typeface="HY강B" pitchFamily="18" charset="-127"/>
              </a:rPr>
              <a:t>동작</a:t>
            </a:r>
            <a:endParaRPr lang="ko-KR" altLang="ko-KR" sz="2200" b="1" dirty="0">
              <a:solidFill>
                <a:prstClr val="white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7" name="Text Box 85"/>
          <p:cNvSpPr txBox="1">
            <a:spLocks noChangeArrowheads="1"/>
          </p:cNvSpPr>
          <p:nvPr/>
        </p:nvSpPr>
        <p:spPr bwMode="auto">
          <a:xfrm>
            <a:off x="4155387" y="4335246"/>
            <a:ext cx="1141106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algn="ctr">
              <a:defRPr>
                <a:solidFill>
                  <a:schemeClr val="bg1"/>
                </a:solidFill>
                <a:effectLst>
                  <a:outerShdw blurRad="127000" algn="ctr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ea typeface="HY헤드라인M" pitchFamily="18" charset="-127"/>
                <a:cs typeface="Arial" pitchFamily="34" charset="0"/>
              </a:defRPr>
            </a:lvl1pPr>
          </a:lstStyle>
          <a:p>
            <a:r>
              <a:rPr lang="ko-KR" altLang="en-US" sz="2200" b="1" dirty="0" smtClean="0">
                <a:solidFill>
                  <a:prstClr val="white"/>
                </a:solidFill>
                <a:latin typeface="HY강B" pitchFamily="18" charset="-127"/>
                <a:ea typeface="HY강B" pitchFamily="18" charset="-127"/>
              </a:rPr>
              <a:t>조작적</a:t>
            </a:r>
            <a:endParaRPr lang="en-US" altLang="ko-KR" sz="2200" b="1" dirty="0" smtClean="0">
              <a:solidFill>
                <a:prstClr val="white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200" b="1" dirty="0" smtClean="0">
                <a:solidFill>
                  <a:prstClr val="white"/>
                </a:solidFill>
                <a:latin typeface="HY강B" pitchFamily="18" charset="-127"/>
                <a:ea typeface="HY강B" pitchFamily="18" charset="-127"/>
              </a:rPr>
              <a:t>동작</a:t>
            </a:r>
            <a:endParaRPr lang="ko-KR" altLang="ko-KR" sz="2200" b="1" dirty="0">
              <a:solidFill>
                <a:prstClr val="white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8" name="Text Box 85"/>
          <p:cNvSpPr txBox="1">
            <a:spLocks noChangeArrowheads="1"/>
          </p:cNvSpPr>
          <p:nvPr/>
        </p:nvSpPr>
        <p:spPr bwMode="auto">
          <a:xfrm>
            <a:off x="3574910" y="2992033"/>
            <a:ext cx="1141106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2200" b="1" dirty="0" err="1" smtClean="0">
                <a:solidFill>
                  <a:prstClr val="white"/>
                </a:solidFill>
                <a:effectLst>
                  <a:outerShdw blurRad="127000" algn="ctr" rotWithShape="0">
                    <a:prstClr val="black">
                      <a:alpha val="40000"/>
                    </a:prstClr>
                  </a:outerShdw>
                </a:effectLst>
                <a:latin typeface="HY강B" pitchFamily="18" charset="-127"/>
                <a:ea typeface="HY강B" pitchFamily="18" charset="-127"/>
                <a:cs typeface="Arial" pitchFamily="34" charset="0"/>
              </a:rPr>
              <a:t>비이동</a:t>
            </a:r>
            <a:endParaRPr lang="en-US" altLang="ko-KR" sz="2200" b="1" dirty="0" smtClean="0">
              <a:solidFill>
                <a:prstClr val="white"/>
              </a:solidFill>
              <a:effectLst>
                <a:outerShdw blurRad="127000" algn="ctr" rotWithShape="0">
                  <a:prstClr val="black">
                    <a:alpha val="40000"/>
                  </a:prstClr>
                </a:outerShdw>
              </a:effectLst>
              <a:latin typeface="HY강B" pitchFamily="18" charset="-127"/>
              <a:ea typeface="HY강B" pitchFamily="18" charset="-127"/>
              <a:cs typeface="Arial" pitchFamily="34" charset="0"/>
            </a:endParaRPr>
          </a:p>
          <a:p>
            <a:pPr algn="ctr">
              <a:defRPr/>
            </a:pPr>
            <a:r>
              <a:rPr lang="ko-KR" altLang="en-US" sz="2200" b="1" dirty="0" smtClean="0">
                <a:solidFill>
                  <a:prstClr val="white"/>
                </a:solidFill>
                <a:effectLst>
                  <a:outerShdw blurRad="127000" algn="ctr" rotWithShape="0">
                    <a:prstClr val="black">
                      <a:alpha val="40000"/>
                    </a:prstClr>
                  </a:outerShdw>
                </a:effectLst>
                <a:latin typeface="HY강B" pitchFamily="18" charset="-127"/>
                <a:ea typeface="HY강B" pitchFamily="18" charset="-127"/>
                <a:cs typeface="Arial" pitchFamily="34" charset="0"/>
              </a:rPr>
              <a:t>동작</a:t>
            </a:r>
            <a:endParaRPr lang="ko-KR" altLang="ko-KR" sz="2200" b="1" dirty="0">
              <a:solidFill>
                <a:prstClr val="white"/>
              </a:solidFill>
              <a:effectLst>
                <a:outerShdw blurRad="127000" algn="ctr" rotWithShape="0">
                  <a:prstClr val="black">
                    <a:alpha val="40000"/>
                  </a:prstClr>
                </a:outerShdw>
              </a:effectLst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  <p:grpSp>
        <p:nvGrpSpPr>
          <p:cNvPr id="19" name="그룹 18"/>
          <p:cNvGrpSpPr/>
          <p:nvPr/>
        </p:nvGrpSpPr>
        <p:grpSpPr>
          <a:xfrm>
            <a:off x="5782247" y="2594857"/>
            <a:ext cx="436201" cy="685265"/>
            <a:chOff x="5647358" y="2450841"/>
            <a:chExt cx="436201" cy="685265"/>
          </a:xfrm>
        </p:grpSpPr>
        <p:grpSp>
          <p:nvGrpSpPr>
            <p:cNvPr id="20" name="그룹 10"/>
            <p:cNvGrpSpPr/>
            <p:nvPr/>
          </p:nvGrpSpPr>
          <p:grpSpPr>
            <a:xfrm>
              <a:off x="5673012" y="2450841"/>
              <a:ext cx="410547" cy="685265"/>
              <a:chOff x="5673012" y="2450841"/>
              <a:chExt cx="410547" cy="622041"/>
            </a:xfrm>
          </p:grpSpPr>
          <p:sp>
            <p:nvSpPr>
              <p:cNvPr id="22" name="자유형 21"/>
              <p:cNvSpPr/>
              <p:nvPr/>
            </p:nvSpPr>
            <p:spPr>
              <a:xfrm>
                <a:off x="5673012" y="2724539"/>
                <a:ext cx="410547" cy="222973"/>
              </a:xfrm>
              <a:custGeom>
                <a:avLst/>
                <a:gdLst>
                  <a:gd name="connsiteX0" fmla="*/ 0 w 410547"/>
                  <a:gd name="connsiteY0" fmla="*/ 248816 h 248816"/>
                  <a:gd name="connsiteX1" fmla="*/ 217715 w 410547"/>
                  <a:gd name="connsiteY1" fmla="*/ 0 h 248816"/>
                  <a:gd name="connsiteX2" fmla="*/ 410547 w 410547"/>
                  <a:gd name="connsiteY2" fmla="*/ 0 h 248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10547" h="248816">
                    <a:moveTo>
                      <a:pt x="0" y="248816"/>
                    </a:moveTo>
                    <a:lnTo>
                      <a:pt x="217715" y="0"/>
                    </a:lnTo>
                    <a:lnTo>
                      <a:pt x="410547" y="0"/>
                    </a:lnTo>
                  </a:path>
                </a:pathLst>
              </a:custGeom>
              <a:noFill/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  <a:latin typeface="HY강B" pitchFamily="18" charset="-127"/>
                  <a:ea typeface="HY강B" pitchFamily="18" charset="-127"/>
                </a:endParaRPr>
              </a:p>
            </p:txBody>
          </p:sp>
          <p:sp>
            <p:nvSpPr>
              <p:cNvPr id="23" name="자유형 22"/>
              <p:cNvSpPr/>
              <p:nvPr/>
            </p:nvSpPr>
            <p:spPr>
              <a:xfrm>
                <a:off x="6083559" y="2450841"/>
                <a:ext cx="0" cy="622041"/>
              </a:xfrm>
              <a:custGeom>
                <a:avLst/>
                <a:gdLst>
                  <a:gd name="connsiteX0" fmla="*/ 0 w 0"/>
                  <a:gd name="connsiteY0" fmla="*/ 0 h 622041"/>
                  <a:gd name="connsiteX1" fmla="*/ 0 w 0"/>
                  <a:gd name="connsiteY1" fmla="*/ 622041 h 6220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622041">
                    <a:moveTo>
                      <a:pt x="0" y="0"/>
                    </a:moveTo>
                    <a:lnTo>
                      <a:pt x="0" y="622041"/>
                    </a:lnTo>
                  </a:path>
                </a:pathLst>
              </a:custGeom>
              <a:noFill/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  <a:latin typeface="HY강B" pitchFamily="18" charset="-127"/>
                  <a:ea typeface="HY강B" pitchFamily="18" charset="-127"/>
                </a:endParaRPr>
              </a:p>
            </p:txBody>
          </p:sp>
        </p:grpSp>
        <p:sp>
          <p:nvSpPr>
            <p:cNvPr id="21" name="타원 20"/>
            <p:cNvSpPr/>
            <p:nvPr/>
          </p:nvSpPr>
          <p:spPr>
            <a:xfrm>
              <a:off x="5647358" y="2952750"/>
              <a:ext cx="72008" cy="72008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  <a:latin typeface="HY강B" pitchFamily="18" charset="-127"/>
                <a:ea typeface="HY강B" pitchFamily="18" charset="-127"/>
              </a:endParaRPr>
            </a:p>
          </p:txBody>
        </p:sp>
      </p:grpSp>
      <p:grpSp>
        <p:nvGrpSpPr>
          <p:cNvPr id="24" name="그룹 23"/>
          <p:cNvGrpSpPr/>
          <p:nvPr/>
        </p:nvGrpSpPr>
        <p:grpSpPr>
          <a:xfrm flipH="1">
            <a:off x="3229267" y="2594857"/>
            <a:ext cx="436201" cy="685265"/>
            <a:chOff x="5647358" y="2450841"/>
            <a:chExt cx="436201" cy="685265"/>
          </a:xfrm>
        </p:grpSpPr>
        <p:grpSp>
          <p:nvGrpSpPr>
            <p:cNvPr id="25" name="그룹 24"/>
            <p:cNvGrpSpPr/>
            <p:nvPr/>
          </p:nvGrpSpPr>
          <p:grpSpPr>
            <a:xfrm>
              <a:off x="5673012" y="2450841"/>
              <a:ext cx="410547" cy="685265"/>
              <a:chOff x="5673012" y="2450841"/>
              <a:chExt cx="410547" cy="622041"/>
            </a:xfrm>
          </p:grpSpPr>
          <p:sp>
            <p:nvSpPr>
              <p:cNvPr id="27" name="자유형 26"/>
              <p:cNvSpPr/>
              <p:nvPr/>
            </p:nvSpPr>
            <p:spPr>
              <a:xfrm>
                <a:off x="5673012" y="2724539"/>
                <a:ext cx="410547" cy="222973"/>
              </a:xfrm>
              <a:custGeom>
                <a:avLst/>
                <a:gdLst>
                  <a:gd name="connsiteX0" fmla="*/ 0 w 410547"/>
                  <a:gd name="connsiteY0" fmla="*/ 248816 h 248816"/>
                  <a:gd name="connsiteX1" fmla="*/ 217715 w 410547"/>
                  <a:gd name="connsiteY1" fmla="*/ 0 h 248816"/>
                  <a:gd name="connsiteX2" fmla="*/ 410547 w 410547"/>
                  <a:gd name="connsiteY2" fmla="*/ 0 h 248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10547" h="248816">
                    <a:moveTo>
                      <a:pt x="0" y="248816"/>
                    </a:moveTo>
                    <a:lnTo>
                      <a:pt x="217715" y="0"/>
                    </a:lnTo>
                    <a:lnTo>
                      <a:pt x="410547" y="0"/>
                    </a:lnTo>
                  </a:path>
                </a:pathLst>
              </a:custGeom>
              <a:noFill/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  <a:latin typeface="HY강B" pitchFamily="18" charset="-127"/>
                  <a:ea typeface="HY강B" pitchFamily="18" charset="-127"/>
                </a:endParaRPr>
              </a:p>
            </p:txBody>
          </p:sp>
          <p:sp>
            <p:nvSpPr>
              <p:cNvPr id="28" name="자유형 27"/>
              <p:cNvSpPr/>
              <p:nvPr/>
            </p:nvSpPr>
            <p:spPr>
              <a:xfrm>
                <a:off x="6083559" y="2450841"/>
                <a:ext cx="0" cy="622041"/>
              </a:xfrm>
              <a:custGeom>
                <a:avLst/>
                <a:gdLst>
                  <a:gd name="connsiteX0" fmla="*/ 0 w 0"/>
                  <a:gd name="connsiteY0" fmla="*/ 0 h 622041"/>
                  <a:gd name="connsiteX1" fmla="*/ 0 w 0"/>
                  <a:gd name="connsiteY1" fmla="*/ 622041 h 6220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622041">
                    <a:moveTo>
                      <a:pt x="0" y="0"/>
                    </a:moveTo>
                    <a:lnTo>
                      <a:pt x="0" y="622041"/>
                    </a:lnTo>
                  </a:path>
                </a:pathLst>
              </a:custGeom>
              <a:noFill/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  <a:latin typeface="HY강B" pitchFamily="18" charset="-127"/>
                  <a:ea typeface="HY강B" pitchFamily="18" charset="-127"/>
                </a:endParaRPr>
              </a:p>
            </p:txBody>
          </p:sp>
        </p:grpSp>
        <p:sp>
          <p:nvSpPr>
            <p:cNvPr id="26" name="타원 25"/>
            <p:cNvSpPr/>
            <p:nvPr/>
          </p:nvSpPr>
          <p:spPr>
            <a:xfrm>
              <a:off x="5647358" y="2952750"/>
              <a:ext cx="72008" cy="72008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  <a:latin typeface="HY강B" pitchFamily="18" charset="-127"/>
                <a:ea typeface="HY강B" pitchFamily="18" charset="-127"/>
              </a:endParaRP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3654327" y="5116453"/>
            <a:ext cx="2160000" cy="417152"/>
            <a:chOff x="3525788" y="4972437"/>
            <a:chExt cx="2160000" cy="417152"/>
          </a:xfrm>
        </p:grpSpPr>
        <p:sp>
          <p:nvSpPr>
            <p:cNvPr id="30" name="자유형 29"/>
            <p:cNvSpPr/>
            <p:nvPr/>
          </p:nvSpPr>
          <p:spPr>
            <a:xfrm rot="16200000" flipH="1">
              <a:off x="4425788" y="5209589"/>
              <a:ext cx="360000" cy="0"/>
            </a:xfrm>
            <a:custGeom>
              <a:avLst/>
              <a:gdLst>
                <a:gd name="connsiteX0" fmla="*/ 0 w 410547"/>
                <a:gd name="connsiteY0" fmla="*/ 248816 h 248816"/>
                <a:gd name="connsiteX1" fmla="*/ 217715 w 410547"/>
                <a:gd name="connsiteY1" fmla="*/ 0 h 248816"/>
                <a:gd name="connsiteX2" fmla="*/ 410547 w 410547"/>
                <a:gd name="connsiteY2" fmla="*/ 0 h 248816"/>
                <a:gd name="connsiteX0" fmla="*/ 0 w 192832"/>
                <a:gd name="connsiteY0" fmla="*/ 0 h 0"/>
                <a:gd name="connsiteX1" fmla="*/ 192832 w 19283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2832">
                  <a:moveTo>
                    <a:pt x="0" y="0"/>
                  </a:moveTo>
                  <a:lnTo>
                    <a:pt x="192832" y="0"/>
                  </a:lnTo>
                </a:path>
              </a:pathLst>
            </a:custGeom>
            <a:noFill/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31" name="자유형 30"/>
            <p:cNvSpPr/>
            <p:nvPr/>
          </p:nvSpPr>
          <p:spPr>
            <a:xfrm rot="16200000" flipH="1">
              <a:off x="4605788" y="4309588"/>
              <a:ext cx="0" cy="2160000"/>
            </a:xfrm>
            <a:custGeom>
              <a:avLst/>
              <a:gdLst>
                <a:gd name="connsiteX0" fmla="*/ 0 w 0"/>
                <a:gd name="connsiteY0" fmla="*/ 0 h 622041"/>
                <a:gd name="connsiteX1" fmla="*/ 0 w 0"/>
                <a:gd name="connsiteY1" fmla="*/ 622041 h 622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622041">
                  <a:moveTo>
                    <a:pt x="0" y="0"/>
                  </a:moveTo>
                  <a:lnTo>
                    <a:pt x="0" y="622041"/>
                  </a:lnTo>
                </a:path>
              </a:pathLst>
            </a:custGeom>
            <a:noFill/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32" name="타원 31"/>
            <p:cNvSpPr/>
            <p:nvPr/>
          </p:nvSpPr>
          <p:spPr>
            <a:xfrm rot="16200000" flipH="1">
              <a:off x="4569784" y="4972437"/>
              <a:ext cx="72008" cy="72008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  <a:latin typeface="HY강B" pitchFamily="18" charset="-127"/>
                <a:ea typeface="HY강B" pitchFamily="18" charset="-127"/>
              </a:endParaRPr>
            </a:p>
          </p:txBody>
        </p:sp>
      </p:grpSp>
      <p:sp>
        <p:nvSpPr>
          <p:cNvPr id="33" name="오른쪽 화살표 32"/>
          <p:cNvSpPr/>
          <p:nvPr/>
        </p:nvSpPr>
        <p:spPr>
          <a:xfrm>
            <a:off x="3491880" y="1268760"/>
            <a:ext cx="432048" cy="432048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모서리가 둥근 직사각형 33"/>
          <p:cNvSpPr/>
          <p:nvPr/>
        </p:nvSpPr>
        <p:spPr>
          <a:xfrm>
            <a:off x="1691680" y="1052736"/>
            <a:ext cx="6264696" cy="864096"/>
          </a:xfrm>
          <a:prstGeom prst="roundRect">
            <a:avLst>
              <a:gd name="adj" fmla="val 28282"/>
            </a:avLst>
          </a:prstGeom>
          <a:noFill/>
          <a:ln w="158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12887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115616" y="1891741"/>
            <a:ext cx="7200800" cy="4384067"/>
          </a:xfrm>
          <a:prstGeom prst="roundRect">
            <a:avLst>
              <a:gd name="adj" fmla="val 4253"/>
            </a:avLst>
          </a:prstGeom>
          <a:solidFill>
            <a:srgbClr val="F6641B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209234" y="2002240"/>
            <a:ext cx="6999839" cy="4163069"/>
          </a:xfrm>
          <a:prstGeom prst="roundRect">
            <a:avLst>
              <a:gd name="adj" fmla="val 4253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3649" y="2427926"/>
            <a:ext cx="7128791" cy="3277820"/>
          </a:xfrm>
          <a:prstGeom prst="rect">
            <a:avLst/>
          </a:prstGeom>
          <a:noFill/>
        </p:spPr>
        <p:txBody>
          <a:bodyPr wrap="square" numCol="2" rtlCol="0" anchor="ctr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 뻗기</a:t>
            </a:r>
            <a:r>
              <a:rPr lang="en-US" altLang="ko-KR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(stretch)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 구부리고 펴기</a:t>
            </a:r>
            <a:endParaRPr lang="en-US" altLang="ko-KR" sz="2300" b="1" dirty="0" smtClean="0">
              <a:solidFill>
                <a:schemeClr val="tx1">
                  <a:lumMod val="75000"/>
                  <a:lumOff val="25000"/>
                </a:schemeClr>
              </a:solidFill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  (bend &amp; stretch)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 돌기</a:t>
            </a:r>
            <a:r>
              <a:rPr lang="en-US" altLang="ko-KR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(turn)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 흔들기</a:t>
            </a:r>
            <a:r>
              <a:rPr lang="en-US" altLang="ko-KR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(rock &amp; sway)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 흔들거리기</a:t>
            </a:r>
            <a:r>
              <a:rPr lang="en-US" altLang="ko-KR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(swing)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 비틀기 혹은 꼬기</a:t>
            </a:r>
            <a:r>
              <a:rPr lang="en-US" altLang="ko-KR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(twist)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 앉기</a:t>
            </a:r>
            <a:r>
              <a:rPr lang="en-US" altLang="ko-KR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(sit)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 구르기</a:t>
            </a:r>
            <a:r>
              <a:rPr lang="en-US" altLang="ko-KR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(roll)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 재빨리 피하기</a:t>
            </a:r>
            <a:r>
              <a:rPr lang="en-US" altLang="ko-KR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(dodge)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 균형 잡기</a:t>
            </a:r>
            <a:r>
              <a:rPr lang="en-US" altLang="ko-KR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(balance)</a:t>
            </a:r>
            <a:endParaRPr lang="en-US" altLang="ko-KR" sz="2300" b="1" dirty="0">
              <a:solidFill>
                <a:schemeClr val="tx1">
                  <a:lumMod val="75000"/>
                  <a:lumOff val="25000"/>
                </a:schemeClr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 rot="21222469">
            <a:off x="228271" y="339724"/>
            <a:ext cx="2031795" cy="53435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 rot="21222469">
            <a:off x="260248" y="365198"/>
            <a:ext cx="1973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latin typeface="HY강B" pitchFamily="18" charset="-127"/>
                <a:ea typeface="HY강B" pitchFamily="18" charset="-127"/>
              </a:rPr>
              <a:t>1) </a:t>
            </a:r>
            <a:r>
              <a:rPr lang="ko-KR" altLang="en-US" sz="2400" b="1" dirty="0" err="1" smtClean="0">
                <a:latin typeface="HY강B" pitchFamily="18" charset="-127"/>
                <a:ea typeface="HY강B" pitchFamily="18" charset="-127"/>
              </a:rPr>
              <a:t>비이동동작</a:t>
            </a:r>
            <a:endParaRPr lang="ko-KR" altLang="en-US" sz="2400" b="1" dirty="0">
              <a:latin typeface="HY강B" pitchFamily="18" charset="-127"/>
              <a:ea typeface="HY강B" pitchFamily="18" charset="-127"/>
            </a:endParaRPr>
          </a:p>
        </p:txBody>
      </p:sp>
      <p:grpSp>
        <p:nvGrpSpPr>
          <p:cNvPr id="21" name="그룹 20"/>
          <p:cNvGrpSpPr/>
          <p:nvPr/>
        </p:nvGrpSpPr>
        <p:grpSpPr>
          <a:xfrm>
            <a:off x="1259632" y="1268760"/>
            <a:ext cx="2376264" cy="634424"/>
            <a:chOff x="1924935" y="2828226"/>
            <a:chExt cx="1875292" cy="2518466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22" name="갈매기형 수장 21"/>
            <p:cNvSpPr/>
            <p:nvPr/>
          </p:nvSpPr>
          <p:spPr>
            <a:xfrm>
              <a:off x="1924935" y="2828226"/>
              <a:ext cx="1875292" cy="2511152"/>
            </a:xfrm>
            <a:prstGeom prst="chevron">
              <a:avLst>
                <a:gd name="adj" fmla="val 26853"/>
              </a:avLst>
            </a:prstGeom>
            <a:solidFill>
              <a:srgbClr val="F6641B"/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 w="6350">
                  <a:solidFill>
                    <a:schemeClr val="accent5">
                      <a:lumMod val="75000"/>
                      <a:alpha val="0"/>
                    </a:schemeClr>
                  </a:solidFill>
                </a:ln>
                <a:latin typeface="HY강B" pitchFamily="18" charset="-127"/>
                <a:ea typeface="HY강B" pitchFamily="18" charset="-127"/>
                <a:cs typeface="Arial" pitchFamily="34" charset="0"/>
              </a:endParaRPr>
            </a:p>
          </p:txBody>
        </p:sp>
        <p:sp>
          <p:nvSpPr>
            <p:cNvPr id="23" name="오각형 10"/>
            <p:cNvSpPr/>
            <p:nvPr/>
          </p:nvSpPr>
          <p:spPr>
            <a:xfrm>
              <a:off x="2195737" y="2835540"/>
              <a:ext cx="1507247" cy="2511152"/>
            </a:xfrm>
            <a:custGeom>
              <a:avLst/>
              <a:gdLst>
                <a:gd name="connsiteX0" fmla="*/ 0 w 1875292"/>
                <a:gd name="connsiteY0" fmla="*/ 0 h 2511152"/>
                <a:gd name="connsiteX1" fmla="*/ 1385878 w 1875292"/>
                <a:gd name="connsiteY1" fmla="*/ 0 h 2511152"/>
                <a:gd name="connsiteX2" fmla="*/ 1875292 w 1875292"/>
                <a:gd name="connsiteY2" fmla="*/ 1255576 h 2511152"/>
                <a:gd name="connsiteX3" fmla="*/ 1385878 w 1875292"/>
                <a:gd name="connsiteY3" fmla="*/ 2511152 h 2511152"/>
                <a:gd name="connsiteX4" fmla="*/ 0 w 1875292"/>
                <a:gd name="connsiteY4" fmla="*/ 2511152 h 2511152"/>
                <a:gd name="connsiteX5" fmla="*/ 0 w 1875292"/>
                <a:gd name="connsiteY5" fmla="*/ 0 h 2511152"/>
                <a:gd name="connsiteX0" fmla="*/ 0 w 1385878"/>
                <a:gd name="connsiteY0" fmla="*/ 0 h 2511152"/>
                <a:gd name="connsiteX1" fmla="*/ 1385878 w 1385878"/>
                <a:gd name="connsiteY1" fmla="*/ 0 h 2511152"/>
                <a:gd name="connsiteX2" fmla="*/ 1385878 w 1385878"/>
                <a:gd name="connsiteY2" fmla="*/ 2511152 h 2511152"/>
                <a:gd name="connsiteX3" fmla="*/ 0 w 1385878"/>
                <a:gd name="connsiteY3" fmla="*/ 2511152 h 2511152"/>
                <a:gd name="connsiteX4" fmla="*/ 0 w 1385878"/>
                <a:gd name="connsiteY4" fmla="*/ 0 h 2511152"/>
                <a:gd name="connsiteX0" fmla="*/ 0 w 1733756"/>
                <a:gd name="connsiteY0" fmla="*/ 0 h 2511152"/>
                <a:gd name="connsiteX1" fmla="*/ 1385878 w 1733756"/>
                <a:gd name="connsiteY1" fmla="*/ 0 h 2511152"/>
                <a:gd name="connsiteX2" fmla="*/ 1385878 w 1733756"/>
                <a:gd name="connsiteY2" fmla="*/ 2511152 h 2511152"/>
                <a:gd name="connsiteX3" fmla="*/ 0 w 1733756"/>
                <a:gd name="connsiteY3" fmla="*/ 2511152 h 2511152"/>
                <a:gd name="connsiteX4" fmla="*/ 0 w 1733756"/>
                <a:gd name="connsiteY4" fmla="*/ 0 h 2511152"/>
                <a:gd name="connsiteX0" fmla="*/ 0 w 1804100"/>
                <a:gd name="connsiteY0" fmla="*/ 0 h 2511152"/>
                <a:gd name="connsiteX1" fmla="*/ 1385878 w 1804100"/>
                <a:gd name="connsiteY1" fmla="*/ 0 h 2511152"/>
                <a:gd name="connsiteX2" fmla="*/ 1385878 w 1804100"/>
                <a:gd name="connsiteY2" fmla="*/ 2511152 h 2511152"/>
                <a:gd name="connsiteX3" fmla="*/ 0 w 1804100"/>
                <a:gd name="connsiteY3" fmla="*/ 2511152 h 2511152"/>
                <a:gd name="connsiteX4" fmla="*/ 0 w 1804100"/>
                <a:gd name="connsiteY4" fmla="*/ 0 h 2511152"/>
                <a:gd name="connsiteX0" fmla="*/ 0 w 1700054"/>
                <a:gd name="connsiteY0" fmla="*/ 0 h 2511152"/>
                <a:gd name="connsiteX1" fmla="*/ 1385878 w 1700054"/>
                <a:gd name="connsiteY1" fmla="*/ 0 h 2511152"/>
                <a:gd name="connsiteX2" fmla="*/ 998172 w 1700054"/>
                <a:gd name="connsiteY2" fmla="*/ 2496521 h 2511152"/>
                <a:gd name="connsiteX3" fmla="*/ 0 w 1700054"/>
                <a:gd name="connsiteY3" fmla="*/ 2511152 h 2511152"/>
                <a:gd name="connsiteX4" fmla="*/ 0 w 1700054"/>
                <a:gd name="connsiteY4" fmla="*/ 0 h 2511152"/>
                <a:gd name="connsiteX0" fmla="*/ 0 w 1720898"/>
                <a:gd name="connsiteY0" fmla="*/ 0 h 2511152"/>
                <a:gd name="connsiteX1" fmla="*/ 1385878 w 1720898"/>
                <a:gd name="connsiteY1" fmla="*/ 0 h 2511152"/>
                <a:gd name="connsiteX2" fmla="*/ 998172 w 1720898"/>
                <a:gd name="connsiteY2" fmla="*/ 2496521 h 2511152"/>
                <a:gd name="connsiteX3" fmla="*/ 0 w 1720898"/>
                <a:gd name="connsiteY3" fmla="*/ 2511152 h 2511152"/>
                <a:gd name="connsiteX4" fmla="*/ 0 w 1720898"/>
                <a:gd name="connsiteY4" fmla="*/ 0 h 2511152"/>
                <a:gd name="connsiteX0" fmla="*/ 0 w 2539717"/>
                <a:gd name="connsiteY0" fmla="*/ 0 h 2511152"/>
                <a:gd name="connsiteX1" fmla="*/ 2339327 w 2539717"/>
                <a:gd name="connsiteY1" fmla="*/ 7315 h 2511152"/>
                <a:gd name="connsiteX2" fmla="*/ 998172 w 2539717"/>
                <a:gd name="connsiteY2" fmla="*/ 2496521 h 2511152"/>
                <a:gd name="connsiteX3" fmla="*/ 0 w 2539717"/>
                <a:gd name="connsiteY3" fmla="*/ 2511152 h 2511152"/>
                <a:gd name="connsiteX4" fmla="*/ 0 w 2539717"/>
                <a:gd name="connsiteY4" fmla="*/ 0 h 2511152"/>
                <a:gd name="connsiteX0" fmla="*/ 0 w 2547975"/>
                <a:gd name="connsiteY0" fmla="*/ 0 h 2511152"/>
                <a:gd name="connsiteX1" fmla="*/ 2339327 w 2547975"/>
                <a:gd name="connsiteY1" fmla="*/ 7315 h 2511152"/>
                <a:gd name="connsiteX2" fmla="*/ 998172 w 2547975"/>
                <a:gd name="connsiteY2" fmla="*/ 2496521 h 2511152"/>
                <a:gd name="connsiteX3" fmla="*/ 0 w 2547975"/>
                <a:gd name="connsiteY3" fmla="*/ 2511152 h 2511152"/>
                <a:gd name="connsiteX4" fmla="*/ 0 w 2547975"/>
                <a:gd name="connsiteY4" fmla="*/ 0 h 2511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7975" h="2511152">
                  <a:moveTo>
                    <a:pt x="0" y="0"/>
                  </a:moveTo>
                  <a:lnTo>
                    <a:pt x="2339327" y="7315"/>
                  </a:lnTo>
                  <a:cubicBezTo>
                    <a:pt x="3122054" y="1195496"/>
                    <a:pt x="1485494" y="2310522"/>
                    <a:pt x="998172" y="2496521"/>
                  </a:cubicBezTo>
                  <a:lnTo>
                    <a:pt x="0" y="2511152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40000"/>
                    <a:lumOff val="60000"/>
                    <a:alpha val="22000"/>
                  </a:schemeClr>
                </a:gs>
                <a:gs pos="35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solidFill>
                    <a:srgbClr val="4F81BD">
                      <a:alpha val="0"/>
                    </a:srgbClr>
                  </a:solidFill>
                </a:ln>
                <a:latin typeface="HY강B" pitchFamily="18" charset="-127"/>
                <a:ea typeface="HY강B" pitchFamily="18" charset="-127"/>
                <a:cs typeface="Arial" pitchFamily="34" charset="0"/>
              </a:endParaRPr>
            </a:p>
          </p:txBody>
        </p:sp>
      </p:grpSp>
      <p:sp>
        <p:nvSpPr>
          <p:cNvPr id="24" name="직사각형 23"/>
          <p:cNvSpPr/>
          <p:nvPr/>
        </p:nvSpPr>
        <p:spPr bwMode="gray">
          <a:xfrm>
            <a:off x="1650758" y="1412776"/>
            <a:ext cx="1506823" cy="369332"/>
          </a:xfrm>
          <a:prstGeom prst="rect">
            <a:avLst/>
          </a:prstGeom>
          <a:noFill/>
        </p:spPr>
        <p:txBody>
          <a:bodyPr wrap="none" lIns="0" tIns="0" rIns="0" bIns="0" anchor="ctr" anchorCtr="0">
            <a:spAutoFit/>
          </a:bodyPr>
          <a:lstStyle/>
          <a:p>
            <a:pPr algn="ctr" latinLnBrk="0">
              <a:defRPr/>
            </a:pPr>
            <a:r>
              <a:rPr lang="ko-KR" altLang="en-US" sz="2400" b="1" kern="0" dirty="0" err="1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bg1"/>
                </a:solidFill>
                <a:effectLst/>
                <a:latin typeface="HY강B" pitchFamily="18" charset="-127"/>
                <a:ea typeface="HY강B" pitchFamily="18" charset="-127"/>
                <a:cs typeface="Arial" pitchFamily="34" charset="0"/>
              </a:rPr>
              <a:t>비이동</a:t>
            </a:r>
            <a:r>
              <a:rPr lang="ko-KR" altLang="en-US" sz="2400" b="1" kern="0" dirty="0" err="1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bg1"/>
                </a:solidFill>
                <a:latin typeface="HY강B" pitchFamily="18" charset="-127"/>
                <a:ea typeface="HY강B" pitchFamily="18" charset="-127"/>
                <a:cs typeface="Arial" pitchFamily="34" charset="0"/>
              </a:rPr>
              <a:t>동작</a:t>
            </a:r>
            <a:endParaRPr lang="en-US" altLang="ko-KR" sz="2400" b="1" kern="0" dirty="0">
              <a:ln>
                <a:solidFill>
                  <a:srgbClr val="4F81BD">
                    <a:alpha val="0"/>
                  </a:srgbClr>
                </a:solidFill>
              </a:ln>
              <a:solidFill>
                <a:schemeClr val="bg1"/>
              </a:solidFill>
              <a:effectLst/>
              <a:latin typeface="HY강B" pitchFamily="18" charset="-127"/>
              <a:ea typeface="HY강B" pitchFamily="18" charset="-127"/>
              <a:cs typeface="Arial" pitchFamily="34" charset="0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744416" y="119675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몸을 축으로 하여 장소를 옮기지 않고</a:t>
            </a:r>
            <a:endParaRPr lang="en-US" altLang="ko-KR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강B" pitchFamily="18" charset="-127"/>
                <a:ea typeface="HY강B" pitchFamily="18" charset="-127"/>
              </a:rPr>
              <a:t>움직이는 동작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12887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 rot="21222469">
            <a:off x="228271" y="339724"/>
            <a:ext cx="2031795" cy="53435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 rot="21222469">
            <a:off x="260248" y="365198"/>
            <a:ext cx="1973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latin typeface="HY강B" pitchFamily="18" charset="-127"/>
                <a:ea typeface="HY강B" pitchFamily="18" charset="-127"/>
              </a:rPr>
              <a:t>1) </a:t>
            </a:r>
            <a:r>
              <a:rPr lang="ko-KR" altLang="en-US" sz="2400" b="1" dirty="0" err="1" smtClean="0">
                <a:latin typeface="HY강B" pitchFamily="18" charset="-127"/>
                <a:ea typeface="HY강B" pitchFamily="18" charset="-127"/>
              </a:rPr>
              <a:t>비이동동작</a:t>
            </a:r>
            <a:endParaRPr lang="ko-KR" altLang="en-US" sz="2400" b="1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539552" y="4194954"/>
            <a:ext cx="828092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ko-KR" altLang="en-US" sz="2400" b="1" dirty="0" smtClean="0">
                <a:solidFill>
                  <a:srgbClr val="CC3300"/>
                </a:solidFill>
                <a:latin typeface="HY강B" pitchFamily="18" charset="-127"/>
                <a:ea typeface="HY강B" pitchFamily="18" charset="-127"/>
              </a:rPr>
              <a:t>① 뻗기</a:t>
            </a:r>
            <a:r>
              <a:rPr lang="en-US" altLang="ko-KR" sz="2400" b="1" dirty="0" smtClean="0">
                <a:solidFill>
                  <a:srgbClr val="CC3300"/>
                </a:solidFill>
                <a:latin typeface="HY강B" pitchFamily="18" charset="-127"/>
                <a:ea typeface="HY강B" pitchFamily="18" charset="-127"/>
              </a:rPr>
              <a:t>(stretch)</a:t>
            </a:r>
          </a:p>
          <a:p>
            <a:endParaRPr lang="ko-KR" altLang="en-US" sz="2400" dirty="0" smtClean="0">
              <a:latin typeface="HY강B" pitchFamily="18" charset="-127"/>
              <a:ea typeface="HY강B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신체의 한 부분 또는 여러 부분을</a:t>
            </a:r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수직</a:t>
            </a:r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수평으로 뻗어 늘리는 것</a:t>
            </a:r>
            <a:endParaRPr lang="en-US" altLang="ko-KR" sz="2200" b="1" dirty="0" smtClean="0">
              <a:latin typeface="HY강B" pitchFamily="18" charset="-127"/>
              <a:ea typeface="HY강B" pitchFamily="18" charset="-127"/>
            </a:endParaRPr>
          </a:p>
          <a:p>
            <a:endParaRPr lang="en-US" altLang="ko-KR" sz="22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 신체를 뻗는 동작은 운동근육이 수축되는 것을 막아줌</a:t>
            </a:r>
            <a:endParaRPr lang="en-US" altLang="ko-KR" sz="2200" b="1" dirty="0">
              <a:latin typeface="HY강B" pitchFamily="18" charset="-127"/>
              <a:ea typeface="HY강B" pitchFamily="18" charset="-127"/>
            </a:endParaRPr>
          </a:p>
        </p:txBody>
      </p:sp>
      <p:pic>
        <p:nvPicPr>
          <p:cNvPr id="21" name="Picture 3" descr="C:\Users\SAMSUNG\Desktop\그림1.pn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854791">
            <a:off x="3593797" y="1353595"/>
            <a:ext cx="1607038" cy="2199517"/>
          </a:xfrm>
          <a:prstGeom prst="rect">
            <a:avLst/>
          </a:prstGeom>
          <a:noFill/>
        </p:spPr>
      </p:pic>
      <p:sp>
        <p:nvSpPr>
          <p:cNvPr id="11" name="직사각형 10"/>
          <p:cNvSpPr/>
          <p:nvPr/>
        </p:nvSpPr>
        <p:spPr>
          <a:xfrm>
            <a:off x="2843808" y="1196752"/>
            <a:ext cx="3384376" cy="2520280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12887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 rot="21222469">
            <a:off x="228271" y="339724"/>
            <a:ext cx="2031795" cy="53435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 rot="21222469">
            <a:off x="260248" y="365198"/>
            <a:ext cx="1973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latin typeface="HY강B" pitchFamily="18" charset="-127"/>
                <a:ea typeface="HY강B" pitchFamily="18" charset="-127"/>
              </a:rPr>
              <a:t>1) </a:t>
            </a:r>
            <a:r>
              <a:rPr lang="ko-KR" altLang="en-US" sz="2400" b="1" dirty="0" err="1" smtClean="0">
                <a:latin typeface="HY강B" pitchFamily="18" charset="-127"/>
                <a:ea typeface="HY강B" pitchFamily="18" charset="-127"/>
              </a:rPr>
              <a:t>비이동동작</a:t>
            </a:r>
            <a:endParaRPr lang="ko-KR" altLang="en-US" sz="2400" b="1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539552" y="4031193"/>
            <a:ext cx="82809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dirty="0" smtClean="0">
                <a:solidFill>
                  <a:srgbClr val="CC3300"/>
                </a:solidFill>
                <a:latin typeface="HY강B" pitchFamily="18" charset="-127"/>
                <a:ea typeface="HY강B" pitchFamily="18" charset="-127"/>
              </a:rPr>
              <a:t>② 구부리고 펴기</a:t>
            </a:r>
            <a:r>
              <a:rPr lang="en-US" altLang="ko-KR" sz="2400" b="1" dirty="0" smtClean="0">
                <a:solidFill>
                  <a:srgbClr val="CC3300"/>
                </a:solidFill>
                <a:latin typeface="HY강B" pitchFamily="18" charset="-127"/>
                <a:ea typeface="HY강B" pitchFamily="18" charset="-127"/>
              </a:rPr>
              <a:t>(bend &amp; stretch)</a:t>
            </a:r>
            <a:endParaRPr lang="ko-KR" altLang="en-US" sz="2400" dirty="0" smtClean="0">
              <a:solidFill>
                <a:srgbClr val="CC3300"/>
              </a:solidFill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50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신체의 일부 혹은 전체를 수축시켜 가까이 하는 동작</a:t>
            </a:r>
            <a:endParaRPr lang="en-US" altLang="ko-KR" sz="22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sz="22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 구부리는 동작</a:t>
            </a:r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(bend)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과 펴는 동작</a:t>
            </a:r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(stretch)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은</a:t>
            </a:r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함께 병행할 수 있는 </a:t>
            </a:r>
            <a:endParaRPr lang="en-US" altLang="ko-KR" sz="2200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자연스러운 움직임</a:t>
            </a:r>
            <a:endParaRPr lang="en-US" altLang="ko-KR" sz="2200" b="1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987824" y="980728"/>
            <a:ext cx="3456384" cy="2592288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pic>
        <p:nvPicPr>
          <p:cNvPr id="14" name="Picture 5" descr="C:\Users\SAMSUNG\Desktop\그림1.pn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4067944" y="1412776"/>
            <a:ext cx="1380028" cy="17965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12887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 rot="21222469">
            <a:off x="228271" y="339724"/>
            <a:ext cx="2031795" cy="53435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 rot="21222469">
            <a:off x="260248" y="365198"/>
            <a:ext cx="1973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latin typeface="HY강B" pitchFamily="18" charset="-127"/>
                <a:ea typeface="HY강B" pitchFamily="18" charset="-127"/>
              </a:rPr>
              <a:t>1) </a:t>
            </a:r>
            <a:r>
              <a:rPr lang="ko-KR" altLang="en-US" sz="2400" b="1" dirty="0" err="1" smtClean="0">
                <a:latin typeface="HY강B" pitchFamily="18" charset="-127"/>
                <a:ea typeface="HY강B" pitchFamily="18" charset="-127"/>
              </a:rPr>
              <a:t>비이동동작</a:t>
            </a:r>
            <a:endParaRPr lang="ko-KR" altLang="en-US" sz="2400" b="1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755576" y="4092748"/>
            <a:ext cx="799288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/>
            <a:r>
              <a:rPr lang="ko-KR" altLang="en-US" sz="2400" b="1" dirty="0" smtClean="0">
                <a:solidFill>
                  <a:srgbClr val="CC3300"/>
                </a:solidFill>
                <a:latin typeface="HY강B" pitchFamily="18" charset="-127"/>
                <a:ea typeface="HY강B" pitchFamily="18" charset="-127"/>
              </a:rPr>
              <a:t>③ 돌기</a:t>
            </a:r>
            <a:r>
              <a:rPr lang="en-US" altLang="ko-KR" sz="2400" b="1" dirty="0" smtClean="0">
                <a:solidFill>
                  <a:srgbClr val="CC3300"/>
                </a:solidFill>
                <a:latin typeface="HY강B" pitchFamily="18" charset="-127"/>
                <a:ea typeface="HY강B" pitchFamily="18" charset="-127"/>
              </a:rPr>
              <a:t>(turn)</a:t>
            </a:r>
          </a:p>
          <a:p>
            <a:pPr latinLnBrk="0"/>
            <a:endParaRPr lang="ko-KR" altLang="en-US" sz="2000" dirty="0" smtClean="0">
              <a:latin typeface="HY강B" pitchFamily="18" charset="-127"/>
              <a:ea typeface="HY강B" pitchFamily="18" charset="-127"/>
            </a:endParaRPr>
          </a:p>
          <a:p>
            <a:pPr latinLnBrk="0">
              <a:buFont typeface="Arial" pitchFamily="34" charset="0"/>
              <a:buChar char="•"/>
            </a:pPr>
            <a:r>
              <a:rPr lang="ko-KR" altLang="en-US" sz="2050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몸을 중심으로 하여 자신의 신체 부분 또는 전체를 완전히 </a:t>
            </a:r>
            <a:endParaRPr lang="en-US" altLang="ko-KR" sz="2200" b="1" dirty="0" smtClean="0">
              <a:latin typeface="HY강B" pitchFamily="18" charset="-127"/>
              <a:ea typeface="HY강B" pitchFamily="18" charset="-127"/>
            </a:endParaRPr>
          </a:p>
          <a:p>
            <a:pPr latinLnBrk="0"/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돌려보는 동작</a:t>
            </a:r>
            <a:endParaRPr lang="en-US" altLang="ko-KR" sz="2200" b="1" dirty="0" smtClean="0">
              <a:latin typeface="HY강B" pitchFamily="18" charset="-127"/>
              <a:ea typeface="HY강B" pitchFamily="18" charset="-127"/>
            </a:endParaRPr>
          </a:p>
          <a:p>
            <a:pPr latinLnBrk="0">
              <a:buFont typeface="Arial" pitchFamily="34" charset="0"/>
              <a:buChar char="•"/>
            </a:pPr>
            <a:endParaRPr lang="en-US" altLang="ko-KR" sz="2200" b="1" dirty="0" smtClean="0">
              <a:latin typeface="HY강B" pitchFamily="18" charset="-127"/>
              <a:ea typeface="HY강B" pitchFamily="18" charset="-127"/>
            </a:endParaRPr>
          </a:p>
          <a:p>
            <a:pPr latinLnBrk="0">
              <a:buFont typeface="Arial" pitchFamily="34" charset="0"/>
              <a:buChar char="•"/>
            </a:pP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 몸을 회전시킬 때 팔과 머리도 돌리는 방향으로 움직여야 함</a:t>
            </a:r>
            <a:endParaRPr lang="en-US" altLang="ko-KR" sz="2200" b="1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987824" y="1124744"/>
            <a:ext cx="3528394" cy="2557001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pic>
        <p:nvPicPr>
          <p:cNvPr id="8" name="Picture 7" descr="C:\Users\SAMSUNG\Desktop\그림3.pn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3928" y="1052736"/>
            <a:ext cx="1512168" cy="26470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12887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 rot="21222469">
            <a:off x="228271" y="339724"/>
            <a:ext cx="2031795" cy="53435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 rot="21222469">
            <a:off x="260248" y="365198"/>
            <a:ext cx="1973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latin typeface="HY강B" pitchFamily="18" charset="-127"/>
                <a:ea typeface="HY강B" pitchFamily="18" charset="-127"/>
              </a:rPr>
              <a:t>1) </a:t>
            </a:r>
            <a:r>
              <a:rPr lang="ko-KR" altLang="en-US" sz="2400" b="1" dirty="0" err="1" smtClean="0">
                <a:latin typeface="HY강B" pitchFamily="18" charset="-127"/>
                <a:ea typeface="HY강B" pitchFamily="18" charset="-127"/>
              </a:rPr>
              <a:t>비이동동작</a:t>
            </a:r>
            <a:endParaRPr lang="ko-KR" altLang="en-US" sz="2400" b="1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683568" y="3933056"/>
            <a:ext cx="813690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dirty="0" smtClean="0">
                <a:solidFill>
                  <a:srgbClr val="CC3300"/>
                </a:solidFill>
                <a:latin typeface="HY강B" pitchFamily="18" charset="-127"/>
                <a:ea typeface="HY강B" pitchFamily="18" charset="-127"/>
              </a:rPr>
              <a:t>④ 흔들기</a:t>
            </a:r>
            <a:r>
              <a:rPr lang="en-US" altLang="ko-KR" sz="2400" b="1" dirty="0" smtClean="0">
                <a:solidFill>
                  <a:srgbClr val="CC3300"/>
                </a:solidFill>
                <a:latin typeface="HY강B" pitchFamily="18" charset="-127"/>
                <a:ea typeface="HY강B" pitchFamily="18" charset="-127"/>
              </a:rPr>
              <a:t>(rock &amp; sway)</a:t>
            </a:r>
          </a:p>
          <a:p>
            <a:endParaRPr lang="ko-KR" altLang="en-US" sz="2000" dirty="0" smtClean="0">
              <a:latin typeface="HY강B" pitchFamily="18" charset="-127"/>
              <a:ea typeface="HY강B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몸의 무게를 한 부분에서 다른 부분으로</a:t>
            </a:r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옮기는 동작과 유사</a:t>
            </a:r>
            <a:endParaRPr lang="en-US" altLang="ko-KR" sz="22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sz="22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 몸의 근육을 긴장시켜 좀 더 세차게 흔드는 동작</a:t>
            </a:r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(rock)</a:t>
            </a:r>
          </a:p>
          <a:p>
            <a:endParaRPr lang="en-US" altLang="ko-KR" sz="22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더 유연하고 가볍게 흔드는</a:t>
            </a:r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동작</a:t>
            </a:r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(sway)</a:t>
            </a:r>
            <a:endParaRPr lang="en-US" altLang="ko-KR" sz="2200" b="1" dirty="0">
              <a:latin typeface="HY강B" pitchFamily="18" charset="-127"/>
              <a:ea typeface="HY강B" pitchFamily="18" charset="-127"/>
            </a:endParaRPr>
          </a:p>
        </p:txBody>
      </p:sp>
      <p:pic>
        <p:nvPicPr>
          <p:cNvPr id="23" name="Picture 7" descr="C:\Users\SAMSUNG\Desktop\그림3.pn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904" y="980728"/>
            <a:ext cx="2040226" cy="2520280"/>
          </a:xfrm>
          <a:prstGeom prst="rect">
            <a:avLst/>
          </a:prstGeom>
          <a:noFill/>
        </p:spPr>
      </p:pic>
      <p:sp>
        <p:nvSpPr>
          <p:cNvPr id="11" name="직사각형 10"/>
          <p:cNvSpPr/>
          <p:nvPr/>
        </p:nvSpPr>
        <p:spPr>
          <a:xfrm>
            <a:off x="2915816" y="980728"/>
            <a:ext cx="3384376" cy="2520280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12887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 rot="21222469">
            <a:off x="228271" y="339724"/>
            <a:ext cx="2031795" cy="53435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 rot="21222469">
            <a:off x="260248" y="365198"/>
            <a:ext cx="1973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latin typeface="HY강B" pitchFamily="18" charset="-127"/>
                <a:ea typeface="HY강B" pitchFamily="18" charset="-127"/>
              </a:rPr>
              <a:t>1) </a:t>
            </a:r>
            <a:r>
              <a:rPr lang="ko-KR" altLang="en-US" sz="2400" b="1" dirty="0" err="1" smtClean="0">
                <a:latin typeface="HY강B" pitchFamily="18" charset="-127"/>
                <a:ea typeface="HY강B" pitchFamily="18" charset="-127"/>
              </a:rPr>
              <a:t>비이동동작</a:t>
            </a:r>
            <a:endParaRPr lang="ko-KR" altLang="en-US" sz="2400" b="1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755576" y="3933056"/>
            <a:ext cx="748883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dirty="0" smtClean="0">
                <a:solidFill>
                  <a:srgbClr val="CC3300"/>
                </a:solidFill>
                <a:latin typeface="HY강B" pitchFamily="18" charset="-127"/>
                <a:ea typeface="HY강B" pitchFamily="18" charset="-127"/>
              </a:rPr>
              <a:t>⑤ 흔들거리기</a:t>
            </a:r>
            <a:r>
              <a:rPr lang="en-US" altLang="ko-KR" sz="2400" b="1" dirty="0" smtClean="0">
                <a:solidFill>
                  <a:srgbClr val="CC3300"/>
                </a:solidFill>
                <a:latin typeface="HY강B" pitchFamily="18" charset="-127"/>
                <a:ea typeface="HY강B" pitchFamily="18" charset="-127"/>
              </a:rPr>
              <a:t>(swing)</a:t>
            </a:r>
          </a:p>
          <a:p>
            <a:endParaRPr lang="ko-KR" altLang="en-US" sz="2000" dirty="0" smtClean="0">
              <a:latin typeface="HY강B" pitchFamily="18" charset="-127"/>
              <a:ea typeface="HY강B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한쪽 끝이 고정된 물건이 진동에 의해 포물선을 그리는 것</a:t>
            </a:r>
            <a:endParaRPr lang="en-US" altLang="ko-KR" sz="22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sz="22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 머리</a:t>
            </a:r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팔</a:t>
            </a:r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다리 등으로 흔들거리기</a:t>
            </a:r>
            <a:endParaRPr lang="en-US" altLang="ko-KR" sz="22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sz="22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 몸 전체로 흔들거리기</a:t>
            </a:r>
            <a:endParaRPr lang="en-US" altLang="ko-KR" sz="2200" b="1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987824" y="1124744"/>
            <a:ext cx="3528392" cy="2520280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pic>
        <p:nvPicPr>
          <p:cNvPr id="8" name="Picture 5" descr="C:\Users\SAMSUNG\Desktop\그림2.pn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936" y="1340768"/>
            <a:ext cx="1607038" cy="21355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12887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 rot="21222469">
            <a:off x="228271" y="339724"/>
            <a:ext cx="2031795" cy="534353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39700" dist="38100" dir="2700000" algn="tl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 rot="21222469">
            <a:off x="260248" y="365198"/>
            <a:ext cx="1973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latin typeface="HY강B" pitchFamily="18" charset="-127"/>
                <a:ea typeface="HY강B" pitchFamily="18" charset="-127"/>
              </a:rPr>
              <a:t>1) </a:t>
            </a:r>
            <a:r>
              <a:rPr lang="ko-KR" altLang="en-US" sz="2400" b="1" dirty="0" err="1" smtClean="0">
                <a:latin typeface="HY강B" pitchFamily="18" charset="-127"/>
                <a:ea typeface="HY강B" pitchFamily="18" charset="-127"/>
              </a:rPr>
              <a:t>비이동동작</a:t>
            </a:r>
            <a:endParaRPr lang="ko-KR" altLang="en-US" sz="2400" b="1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67544" y="3933056"/>
            <a:ext cx="8496944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dirty="0" smtClean="0">
                <a:solidFill>
                  <a:srgbClr val="CC3300"/>
                </a:solidFill>
                <a:latin typeface="HY강B" pitchFamily="18" charset="-127"/>
                <a:ea typeface="HY강B" pitchFamily="18" charset="-127"/>
              </a:rPr>
              <a:t>⑥ 비틀기 혹은 꼬기</a:t>
            </a:r>
            <a:r>
              <a:rPr lang="en-US" altLang="ko-KR" sz="2400" b="1" dirty="0" smtClean="0">
                <a:solidFill>
                  <a:srgbClr val="CC3300"/>
                </a:solidFill>
                <a:latin typeface="HY강B" pitchFamily="18" charset="-127"/>
                <a:ea typeface="HY강B" pitchFamily="18" charset="-127"/>
              </a:rPr>
              <a:t>(twist)</a:t>
            </a:r>
          </a:p>
          <a:p>
            <a:endParaRPr lang="ko-KR" altLang="en-US" sz="2000" dirty="0" smtClean="0">
              <a:latin typeface="HY강B" pitchFamily="18" charset="-127"/>
              <a:ea typeface="HY강B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비틀기는 신체의 축을 중심으로 몸의 부분들을 돌리며 꼬는 동작</a:t>
            </a:r>
            <a:endParaRPr lang="en-US" altLang="ko-KR" sz="22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sz="16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 쉽게 비틀어 꼴 수 있는 부분</a:t>
            </a:r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목</a:t>
            </a:r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몸통</a:t>
            </a:r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팔</a:t>
            </a:r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다리</a:t>
            </a:r>
            <a:endParaRPr lang="en-US" altLang="ko-KR" sz="22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sz="16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비틀거나 꼬기 어려운 부분</a:t>
            </a:r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손목</a:t>
            </a:r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발목</a:t>
            </a:r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어깨</a:t>
            </a:r>
            <a:r>
              <a:rPr lang="en-US" altLang="ko-KR" sz="22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200" b="1" dirty="0" smtClean="0">
                <a:latin typeface="HY강B" pitchFamily="18" charset="-127"/>
                <a:ea typeface="HY강B" pitchFamily="18" charset="-127"/>
              </a:rPr>
              <a:t>엉덩이</a:t>
            </a:r>
            <a:endParaRPr lang="en-US" altLang="ko-KR" sz="2200" b="1" dirty="0">
              <a:latin typeface="HY강B" pitchFamily="18" charset="-127"/>
              <a:ea typeface="HY강B" pitchFamily="18" charset="-127"/>
            </a:endParaRPr>
          </a:p>
        </p:txBody>
      </p:sp>
      <p:pic>
        <p:nvPicPr>
          <p:cNvPr id="21506" name="Picture 2" descr="C:\Users\SAMSUNG\Desktop\그림17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1264970"/>
            <a:ext cx="1872208" cy="2020014"/>
          </a:xfrm>
          <a:prstGeom prst="rect">
            <a:avLst/>
          </a:prstGeom>
          <a:noFill/>
        </p:spPr>
      </p:pic>
      <p:sp>
        <p:nvSpPr>
          <p:cNvPr id="11" name="직사각형 10"/>
          <p:cNvSpPr/>
          <p:nvPr/>
        </p:nvSpPr>
        <p:spPr>
          <a:xfrm>
            <a:off x="2915816" y="908720"/>
            <a:ext cx="3528392" cy="2664296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12887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3640</TotalTime>
  <Words>471</Words>
  <Application>Microsoft Office PowerPoint</Application>
  <PresentationFormat>화면 슬라이드 쇼(4:3)</PresentationFormat>
  <Paragraphs>108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HY강B</vt:lpstr>
      <vt:lpstr>굴림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auney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김 성신</cp:lastModifiedBy>
  <cp:revision>372</cp:revision>
  <dcterms:created xsi:type="dcterms:W3CDTF">2012-03-16T05:48:14Z</dcterms:created>
  <dcterms:modified xsi:type="dcterms:W3CDTF">2018-11-15T11:35:03Z</dcterms:modified>
</cp:coreProperties>
</file>