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34" r:id="rId2"/>
    <p:sldId id="314" r:id="rId3"/>
    <p:sldId id="317" r:id="rId4"/>
    <p:sldId id="319" r:id="rId5"/>
    <p:sldId id="318" r:id="rId6"/>
    <p:sldId id="330" r:id="rId7"/>
    <p:sldId id="320" r:id="rId8"/>
    <p:sldId id="322" r:id="rId9"/>
    <p:sldId id="331" r:id="rId10"/>
    <p:sldId id="325" r:id="rId11"/>
    <p:sldId id="324" r:id="rId12"/>
    <p:sldId id="326" r:id="rId13"/>
    <p:sldId id="266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9002"/>
    <a:srgbClr val="F3A903"/>
    <a:srgbClr val="D39303"/>
    <a:srgbClr val="F3CD2D"/>
    <a:srgbClr val="E3B60F"/>
    <a:srgbClr val="F0A34E"/>
    <a:srgbClr val="E57F19"/>
    <a:srgbClr val="749F2D"/>
    <a:srgbClr val="4476C0"/>
    <a:srgbClr val="6A9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266" autoAdjust="0"/>
  </p:normalViewPr>
  <p:slideViewPr>
    <p:cSldViewPr>
      <p:cViewPr varScale="1">
        <p:scale>
          <a:sx n="79" d="100"/>
          <a:sy n="79" d="100"/>
        </p:scale>
        <p:origin x="114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1FA92-D1D8-45BF-91EC-CC61EC29122F}" type="datetimeFigureOut">
              <a:rPr lang="ko-KR" altLang="en-US" smtClean="0"/>
              <a:pPr/>
              <a:t>2018-11-15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F6BA3-F368-460E-B505-BFEC8E304D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833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6BAF-2248-4E4A-B1C0-3265E245F813}" type="datetimeFigureOut">
              <a:rPr lang="ko-KR" altLang="en-US" smtClean="0"/>
              <a:pPr/>
              <a:t>2018-11-15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AA95-1B22-4A50-884B-C084F431DD3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99064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6BAF-2248-4E4A-B1C0-3265E245F813}" type="datetimeFigureOut">
              <a:rPr lang="ko-KR" altLang="en-US" smtClean="0"/>
              <a:pPr/>
              <a:t>2018-11-15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AA95-1B22-4A50-884B-C084F431DD3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120381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6BAF-2248-4E4A-B1C0-3265E245F813}" type="datetimeFigureOut">
              <a:rPr lang="ko-KR" altLang="en-US" smtClean="0"/>
              <a:pPr/>
              <a:t>2018-11-15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AA95-1B22-4A50-884B-C084F431DD3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306231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6BAF-2248-4E4A-B1C0-3265E245F813}" type="datetimeFigureOut">
              <a:rPr lang="ko-KR" altLang="en-US" smtClean="0"/>
              <a:pPr/>
              <a:t>2018-11-15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AA95-1B22-4A50-884B-C084F431DD3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76907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6BAF-2248-4E4A-B1C0-3265E245F813}" type="datetimeFigureOut">
              <a:rPr lang="ko-KR" altLang="en-US" smtClean="0"/>
              <a:pPr/>
              <a:t>2018-11-15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AA95-1B22-4A50-884B-C084F431DD3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355445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6BAF-2248-4E4A-B1C0-3265E245F813}" type="datetimeFigureOut">
              <a:rPr lang="ko-KR" altLang="en-US" smtClean="0"/>
              <a:pPr/>
              <a:t>2018-11-15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AA95-1B22-4A50-884B-C084F431DD3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589375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6BAF-2248-4E4A-B1C0-3265E245F813}" type="datetimeFigureOut">
              <a:rPr lang="ko-KR" altLang="en-US" smtClean="0"/>
              <a:pPr/>
              <a:t>2018-11-15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AA95-1B22-4A50-884B-C084F431DD3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003105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6BAF-2248-4E4A-B1C0-3265E245F813}" type="datetimeFigureOut">
              <a:rPr lang="ko-KR" altLang="en-US" smtClean="0"/>
              <a:pPr/>
              <a:t>2018-11-15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AA95-1B22-4A50-884B-C084F431DD3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873764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6BAF-2248-4E4A-B1C0-3265E245F813}" type="datetimeFigureOut">
              <a:rPr lang="ko-KR" altLang="en-US" smtClean="0"/>
              <a:pPr/>
              <a:t>2018-11-15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AA95-1B22-4A50-884B-C084F431DD3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461793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6BAF-2248-4E4A-B1C0-3265E245F813}" type="datetimeFigureOut">
              <a:rPr lang="ko-KR" altLang="en-US" smtClean="0"/>
              <a:pPr/>
              <a:t>2018-11-15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AA95-1B22-4A50-884B-C084F431DD3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778173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6BAF-2248-4E4A-B1C0-3265E245F813}" type="datetimeFigureOut">
              <a:rPr lang="ko-KR" altLang="en-US" smtClean="0"/>
              <a:pPr/>
              <a:t>2018-11-15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AA95-1B22-4A50-884B-C084F431DD3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420899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56BAF-2248-4E4A-B1C0-3265E245F813}" type="datetimeFigureOut">
              <a:rPr lang="ko-KR" altLang="en-US" smtClean="0"/>
              <a:pPr/>
              <a:t>2018-11-15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BAA95-1B22-4A50-884B-C084F431DD3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248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27384"/>
            <a:ext cx="9144000" cy="6912768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 rot="21222469">
            <a:off x="822152" y="2474404"/>
            <a:ext cx="4556684" cy="798962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39700" dist="38100" dir="2700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 rot="21222469">
            <a:off x="845225" y="2561200"/>
            <a:ext cx="4517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smtClean="0">
                <a:latin typeface="HY강B" pitchFamily="18" charset="-127"/>
                <a:ea typeface="HY강B" pitchFamily="18" charset="-127"/>
              </a:rPr>
              <a:t>유아 동작교육의 내용</a:t>
            </a:r>
            <a:endParaRPr lang="ko-KR" altLang="en-US" sz="3200" b="1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" name="타원형 설명선 5"/>
          <p:cNvSpPr/>
          <p:nvPr/>
        </p:nvSpPr>
        <p:spPr>
          <a:xfrm>
            <a:off x="467544" y="908720"/>
            <a:ext cx="1490464" cy="1476744"/>
          </a:xfrm>
          <a:prstGeom prst="wedgeEllipseCallout">
            <a:avLst>
              <a:gd name="adj1" fmla="val 34613"/>
              <a:gd name="adj2" fmla="val 65678"/>
            </a:avLst>
          </a:prstGeom>
          <a:solidFill>
            <a:srgbClr val="ADA36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682" y="1313472"/>
            <a:ext cx="955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b="1" dirty="0" smtClean="0">
                <a:latin typeface="HY강B" pitchFamily="18" charset="-127"/>
                <a:ea typeface="HY강B" pitchFamily="18" charset="-127"/>
              </a:rPr>
              <a:t>2</a:t>
            </a:r>
            <a:r>
              <a:rPr lang="ko-KR" altLang="en-US" sz="4000" b="1" dirty="0" smtClean="0">
                <a:latin typeface="HY강B" pitchFamily="18" charset="-127"/>
                <a:ea typeface="HY강B" pitchFamily="18" charset="-127"/>
              </a:rPr>
              <a:t>부</a:t>
            </a:r>
            <a:endParaRPr lang="ko-KR" altLang="en-US" sz="4000" b="1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 rot="286706">
            <a:off x="2528359" y="3433366"/>
            <a:ext cx="6310162" cy="133384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39700" dist="38100" dir="2700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 rot="294072">
            <a:off x="2567402" y="3757312"/>
            <a:ext cx="6287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</a:rPr>
              <a:t>5</a:t>
            </a:r>
            <a:r>
              <a:rPr lang="ko-KR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</a:rPr>
              <a:t>장</a:t>
            </a:r>
            <a:r>
              <a:rPr lang="en-US" altLang="ko-K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</a:rPr>
              <a:t>.</a:t>
            </a:r>
            <a:r>
              <a:rPr lang="ko-KR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</a:rPr>
              <a:t> 창의적 신체표현 활동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317619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 rot="21222469">
            <a:off x="50748" y="232915"/>
            <a:ext cx="4000183" cy="707849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39700" dist="38100" dir="2700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 rot="21222469">
            <a:off x="51724" y="346263"/>
            <a:ext cx="413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latin typeface="HY강B" pitchFamily="18" charset="-127"/>
                <a:ea typeface="HY강B" pitchFamily="18" charset="-127"/>
              </a:rPr>
              <a:t>2) </a:t>
            </a:r>
            <a:r>
              <a:rPr lang="ko-KR" altLang="en-US" sz="2400" b="1" dirty="0" smtClean="0">
                <a:latin typeface="HY강B" pitchFamily="18" charset="-127"/>
                <a:ea typeface="HY강B" pitchFamily="18" charset="-127"/>
              </a:rPr>
              <a:t>창의적 동작표현 활동의 예</a:t>
            </a:r>
            <a:endParaRPr lang="ko-KR" altLang="en-US" sz="2400" b="1" dirty="0">
              <a:latin typeface="HY강B" pitchFamily="18" charset="-127"/>
              <a:ea typeface="HY강B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2195736" y="1157840"/>
            <a:ext cx="5076564" cy="5081718"/>
            <a:chOff x="3008313" y="1981951"/>
            <a:chExt cx="3127375" cy="3130550"/>
          </a:xfrm>
        </p:grpSpPr>
        <p:grpSp>
          <p:nvGrpSpPr>
            <p:cNvPr id="4" name="그룹 7"/>
            <p:cNvGrpSpPr/>
            <p:nvPr/>
          </p:nvGrpSpPr>
          <p:grpSpPr>
            <a:xfrm>
              <a:off x="3008313" y="1981951"/>
              <a:ext cx="3127375" cy="3130550"/>
              <a:chOff x="3005138" y="1865313"/>
              <a:chExt cx="3127375" cy="3130550"/>
            </a:xfrm>
          </p:grpSpPr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3005138" y="2114551"/>
                <a:ext cx="1033463" cy="1244600"/>
              </a:xfrm>
              <a:custGeom>
                <a:avLst/>
                <a:gdLst>
                  <a:gd name="T0" fmla="*/ 167 w 275"/>
                  <a:gd name="T1" fmla="*/ 331 h 331"/>
                  <a:gd name="T2" fmla="*/ 275 w 275"/>
                  <a:gd name="T3" fmla="*/ 144 h 331"/>
                  <a:gd name="T4" fmla="*/ 191 w 275"/>
                  <a:gd name="T5" fmla="*/ 0 h 331"/>
                  <a:gd name="T6" fmla="*/ 0 w 275"/>
                  <a:gd name="T7" fmla="*/ 331 h 331"/>
                  <a:gd name="T8" fmla="*/ 167 w 275"/>
                  <a:gd name="T9" fmla="*/ 331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331">
                    <a:moveTo>
                      <a:pt x="167" y="331"/>
                    </a:moveTo>
                    <a:cubicBezTo>
                      <a:pt x="173" y="253"/>
                      <a:pt x="214" y="186"/>
                      <a:pt x="275" y="144"/>
                    </a:cubicBezTo>
                    <a:cubicBezTo>
                      <a:pt x="191" y="0"/>
                      <a:pt x="191" y="0"/>
                      <a:pt x="191" y="0"/>
                    </a:cubicBezTo>
                    <a:cubicBezTo>
                      <a:pt x="81" y="71"/>
                      <a:pt x="7" y="192"/>
                      <a:pt x="0" y="331"/>
                    </a:cubicBezTo>
                    <a:cubicBezTo>
                      <a:pt x="167" y="331"/>
                      <a:pt x="167" y="331"/>
                      <a:pt x="167" y="331"/>
                    </a:cubicBezTo>
                  </a:path>
                </a:pathLst>
              </a:custGeom>
              <a:gradFill flip="none" rotWithShape="1">
                <a:gsLst>
                  <a:gs pos="0">
                    <a:srgbClr val="87BA34"/>
                  </a:gs>
                  <a:gs pos="100000">
                    <a:srgbClr val="749F2D"/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innerShdw blurRad="38100">
                  <a:srgbClr val="87BA34">
                    <a:lumMod val="60000"/>
                    <a:lumOff val="40000"/>
                  </a:srgb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Y강B" pitchFamily="18" charset="-127"/>
                  <a:ea typeface="HY강B" pitchFamily="18" charset="-127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5100638" y="2117726"/>
                <a:ext cx="1031875" cy="1241425"/>
              </a:xfrm>
              <a:custGeom>
                <a:avLst/>
                <a:gdLst>
                  <a:gd name="T0" fmla="*/ 0 w 274"/>
                  <a:gd name="T1" fmla="*/ 144 h 330"/>
                  <a:gd name="T2" fmla="*/ 107 w 274"/>
                  <a:gd name="T3" fmla="*/ 330 h 330"/>
                  <a:gd name="T4" fmla="*/ 274 w 274"/>
                  <a:gd name="T5" fmla="*/ 330 h 330"/>
                  <a:gd name="T6" fmla="*/ 84 w 274"/>
                  <a:gd name="T7" fmla="*/ 0 h 330"/>
                  <a:gd name="T8" fmla="*/ 0 w 274"/>
                  <a:gd name="T9" fmla="*/ 144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330">
                    <a:moveTo>
                      <a:pt x="0" y="144"/>
                    </a:moveTo>
                    <a:cubicBezTo>
                      <a:pt x="60" y="186"/>
                      <a:pt x="101" y="253"/>
                      <a:pt x="107" y="330"/>
                    </a:cubicBezTo>
                    <a:cubicBezTo>
                      <a:pt x="274" y="330"/>
                      <a:pt x="274" y="330"/>
                      <a:pt x="274" y="330"/>
                    </a:cubicBezTo>
                    <a:cubicBezTo>
                      <a:pt x="267" y="191"/>
                      <a:pt x="193" y="70"/>
                      <a:pt x="84" y="0"/>
                    </a:cubicBezTo>
                    <a:cubicBezTo>
                      <a:pt x="0" y="144"/>
                      <a:pt x="0" y="144"/>
                      <a:pt x="0" y="144"/>
                    </a:cubicBezTo>
                  </a:path>
                </a:pathLst>
              </a:custGeom>
              <a:gradFill flip="none" rotWithShape="1">
                <a:gsLst>
                  <a:gs pos="0">
                    <a:srgbClr val="46B0B8"/>
                  </a:gs>
                  <a:gs pos="100000">
                    <a:srgbClr val="327C82"/>
                  </a:gs>
                </a:gsLst>
                <a:lin ang="135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innerShdw blurRad="38100">
                  <a:srgbClr val="6948BC">
                    <a:lumMod val="60000"/>
                    <a:lumOff val="40000"/>
                  </a:srgb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Y강B" pitchFamily="18" charset="-127"/>
                  <a:ea typeface="HY강B" pitchFamily="18" charset="-127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3851276" y="1865313"/>
                <a:ext cx="1438275" cy="719138"/>
              </a:xfrm>
              <a:custGeom>
                <a:avLst/>
                <a:gdLst>
                  <a:gd name="T0" fmla="*/ 84 w 382"/>
                  <a:gd name="T1" fmla="*/ 191 h 191"/>
                  <a:gd name="T2" fmla="*/ 190 w 382"/>
                  <a:gd name="T3" fmla="*/ 167 h 191"/>
                  <a:gd name="T4" fmla="*/ 298 w 382"/>
                  <a:gd name="T5" fmla="*/ 191 h 191"/>
                  <a:gd name="T6" fmla="*/ 382 w 382"/>
                  <a:gd name="T7" fmla="*/ 47 h 191"/>
                  <a:gd name="T8" fmla="*/ 190 w 382"/>
                  <a:gd name="T9" fmla="*/ 0 h 191"/>
                  <a:gd name="T10" fmla="*/ 0 w 382"/>
                  <a:gd name="T11" fmla="*/ 46 h 191"/>
                  <a:gd name="T12" fmla="*/ 84 w 382"/>
                  <a:gd name="T13" fmla="*/ 191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2" h="191">
                    <a:moveTo>
                      <a:pt x="84" y="191"/>
                    </a:moveTo>
                    <a:cubicBezTo>
                      <a:pt x="116" y="175"/>
                      <a:pt x="152" y="167"/>
                      <a:pt x="190" y="167"/>
                    </a:cubicBezTo>
                    <a:cubicBezTo>
                      <a:pt x="229" y="167"/>
                      <a:pt x="266" y="176"/>
                      <a:pt x="298" y="191"/>
                    </a:cubicBezTo>
                    <a:cubicBezTo>
                      <a:pt x="382" y="47"/>
                      <a:pt x="382" y="47"/>
                      <a:pt x="382" y="47"/>
                    </a:cubicBezTo>
                    <a:cubicBezTo>
                      <a:pt x="324" y="17"/>
                      <a:pt x="259" y="0"/>
                      <a:pt x="190" y="0"/>
                    </a:cubicBezTo>
                    <a:cubicBezTo>
                      <a:pt x="122" y="0"/>
                      <a:pt x="57" y="17"/>
                      <a:pt x="0" y="46"/>
                    </a:cubicBezTo>
                    <a:cubicBezTo>
                      <a:pt x="84" y="191"/>
                      <a:pt x="84" y="191"/>
                      <a:pt x="84" y="19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4"/>
                  </a:gs>
                  <a:gs pos="100000">
                    <a:schemeClr val="accent4">
                      <a:lumMod val="75000"/>
                    </a:schemeClr>
                  </a:gs>
                </a:gsLst>
                <a:lin ang="135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innerShdw blurRad="38100">
                  <a:srgbClr val="0F9ECB">
                    <a:lumMod val="60000"/>
                    <a:lumOff val="40000"/>
                  </a:srgb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Y강B" pitchFamily="18" charset="-127"/>
                  <a:ea typeface="HY강B" pitchFamily="18" charset="-127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5100638" y="3506788"/>
                <a:ext cx="1031875" cy="1241425"/>
              </a:xfrm>
              <a:custGeom>
                <a:avLst/>
                <a:gdLst>
                  <a:gd name="T0" fmla="*/ 107 w 274"/>
                  <a:gd name="T1" fmla="*/ 0 h 330"/>
                  <a:gd name="T2" fmla="*/ 0 w 274"/>
                  <a:gd name="T3" fmla="*/ 185 h 330"/>
                  <a:gd name="T4" fmla="*/ 84 w 274"/>
                  <a:gd name="T5" fmla="*/ 330 h 330"/>
                  <a:gd name="T6" fmla="*/ 274 w 274"/>
                  <a:gd name="T7" fmla="*/ 0 h 330"/>
                  <a:gd name="T8" fmla="*/ 107 w 274"/>
                  <a:gd name="T9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330">
                    <a:moveTo>
                      <a:pt x="107" y="0"/>
                    </a:moveTo>
                    <a:cubicBezTo>
                      <a:pt x="101" y="77"/>
                      <a:pt x="60" y="144"/>
                      <a:pt x="0" y="185"/>
                    </a:cubicBezTo>
                    <a:cubicBezTo>
                      <a:pt x="84" y="330"/>
                      <a:pt x="84" y="330"/>
                      <a:pt x="84" y="330"/>
                    </a:cubicBezTo>
                    <a:cubicBezTo>
                      <a:pt x="193" y="259"/>
                      <a:pt x="267" y="138"/>
                      <a:pt x="274" y="0"/>
                    </a:cubicBezTo>
                    <a:cubicBezTo>
                      <a:pt x="107" y="0"/>
                      <a:pt x="107" y="0"/>
                      <a:pt x="107" y="0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/>
                  </a:gs>
                  <a:gs pos="100000">
                    <a:srgbClr val="F57B17"/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innerShdw blurRad="38100">
                  <a:srgbClr val="87BA34">
                    <a:lumMod val="60000"/>
                    <a:lumOff val="40000"/>
                  </a:srgb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Y강B" pitchFamily="18" charset="-127"/>
                  <a:ea typeface="HY강B" pitchFamily="18" charset="-127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3005138" y="3506788"/>
                <a:ext cx="1033463" cy="1241425"/>
              </a:xfrm>
              <a:custGeom>
                <a:avLst/>
                <a:gdLst>
                  <a:gd name="T0" fmla="*/ 275 w 275"/>
                  <a:gd name="T1" fmla="*/ 186 h 330"/>
                  <a:gd name="T2" fmla="*/ 167 w 275"/>
                  <a:gd name="T3" fmla="*/ 0 h 330"/>
                  <a:gd name="T4" fmla="*/ 0 w 275"/>
                  <a:gd name="T5" fmla="*/ 0 h 330"/>
                  <a:gd name="T6" fmla="*/ 191 w 275"/>
                  <a:gd name="T7" fmla="*/ 330 h 330"/>
                  <a:gd name="T8" fmla="*/ 275 w 275"/>
                  <a:gd name="T9" fmla="*/ 18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330">
                    <a:moveTo>
                      <a:pt x="275" y="186"/>
                    </a:moveTo>
                    <a:cubicBezTo>
                      <a:pt x="214" y="145"/>
                      <a:pt x="173" y="77"/>
                      <a:pt x="1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139"/>
                      <a:pt x="81" y="260"/>
                      <a:pt x="191" y="330"/>
                    </a:cubicBezTo>
                    <a:cubicBezTo>
                      <a:pt x="275" y="186"/>
                      <a:pt x="275" y="186"/>
                      <a:pt x="275" y="186"/>
                    </a:cubicBezTo>
                  </a:path>
                </a:pathLst>
              </a:custGeom>
              <a:gradFill flip="none" rotWithShape="1">
                <a:gsLst>
                  <a:gs pos="0">
                    <a:srgbClr val="6A92CC"/>
                  </a:gs>
                  <a:gs pos="100000">
                    <a:srgbClr val="4476C0"/>
                  </a:gs>
                </a:gsLst>
                <a:lin ang="135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innerShdw blurRad="38100">
                  <a:srgbClr val="6948BC">
                    <a:lumMod val="60000"/>
                    <a:lumOff val="40000"/>
                  </a:srgb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Y강B" pitchFamily="18" charset="-127"/>
                  <a:ea typeface="HY강B" pitchFamily="18" charset="-127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3851276" y="4278313"/>
                <a:ext cx="1438275" cy="717550"/>
              </a:xfrm>
              <a:custGeom>
                <a:avLst/>
                <a:gdLst>
                  <a:gd name="T0" fmla="*/ 298 w 382"/>
                  <a:gd name="T1" fmla="*/ 0 h 191"/>
                  <a:gd name="T2" fmla="*/ 190 w 382"/>
                  <a:gd name="T3" fmla="*/ 25 h 191"/>
                  <a:gd name="T4" fmla="*/ 84 w 382"/>
                  <a:gd name="T5" fmla="*/ 1 h 191"/>
                  <a:gd name="T6" fmla="*/ 0 w 382"/>
                  <a:gd name="T7" fmla="*/ 145 h 191"/>
                  <a:gd name="T8" fmla="*/ 190 w 382"/>
                  <a:gd name="T9" fmla="*/ 191 h 191"/>
                  <a:gd name="T10" fmla="*/ 382 w 382"/>
                  <a:gd name="T11" fmla="*/ 145 h 191"/>
                  <a:gd name="T12" fmla="*/ 298 w 382"/>
                  <a:gd name="T13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2" h="191">
                    <a:moveTo>
                      <a:pt x="298" y="0"/>
                    </a:moveTo>
                    <a:cubicBezTo>
                      <a:pt x="266" y="16"/>
                      <a:pt x="229" y="25"/>
                      <a:pt x="190" y="25"/>
                    </a:cubicBezTo>
                    <a:cubicBezTo>
                      <a:pt x="152" y="25"/>
                      <a:pt x="116" y="16"/>
                      <a:pt x="84" y="1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57" y="175"/>
                      <a:pt x="122" y="191"/>
                      <a:pt x="190" y="191"/>
                    </a:cubicBezTo>
                    <a:cubicBezTo>
                      <a:pt x="259" y="191"/>
                      <a:pt x="324" y="174"/>
                      <a:pt x="382" y="145"/>
                    </a:cubicBezTo>
                    <a:cubicBezTo>
                      <a:pt x="298" y="0"/>
                      <a:pt x="298" y="0"/>
                      <a:pt x="298" y="0"/>
                    </a:cubicBezTo>
                  </a:path>
                </a:pathLst>
              </a:custGeom>
              <a:gradFill flip="none" rotWithShape="1">
                <a:gsLst>
                  <a:gs pos="0">
                    <a:srgbClr val="DB579C"/>
                  </a:gs>
                  <a:gs pos="100000">
                    <a:srgbClr val="B42670"/>
                  </a:gs>
                </a:gsLst>
                <a:lin ang="135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innerShdw blurRad="38100">
                  <a:srgbClr val="0F9ECB">
                    <a:lumMod val="60000"/>
                    <a:lumOff val="40000"/>
                  </a:srgb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Y강B" pitchFamily="18" charset="-127"/>
                  <a:ea typeface="HY강B" pitchFamily="18" charset="-127"/>
                </a:endParaRPr>
              </a:p>
            </p:txBody>
          </p:sp>
          <p:grpSp>
            <p:nvGrpSpPr>
              <p:cNvPr id="5" name="그룹 14"/>
              <p:cNvGrpSpPr/>
              <p:nvPr/>
            </p:nvGrpSpPr>
            <p:grpSpPr>
              <a:xfrm>
                <a:off x="3754377" y="2499273"/>
                <a:ext cx="1628898" cy="1892438"/>
                <a:chOff x="827584" y="3333770"/>
                <a:chExt cx="2326084" cy="2702426"/>
              </a:xfrm>
            </p:grpSpPr>
            <p:grpSp>
              <p:nvGrpSpPr>
                <p:cNvPr id="6" name="그룹 15"/>
                <p:cNvGrpSpPr/>
                <p:nvPr/>
              </p:nvGrpSpPr>
              <p:grpSpPr>
                <a:xfrm>
                  <a:off x="827584" y="3356482"/>
                  <a:ext cx="2326084" cy="2679714"/>
                  <a:chOff x="-1037005" y="2527716"/>
                  <a:chExt cx="1672616" cy="1926901"/>
                </a:xfrm>
              </p:grpSpPr>
              <p:sp>
                <p:nvSpPr>
                  <p:cNvPr id="18" name="타원 17"/>
                  <p:cNvSpPr/>
                  <p:nvPr/>
                </p:nvSpPr>
                <p:spPr>
                  <a:xfrm>
                    <a:off x="-1037005" y="2632266"/>
                    <a:ext cx="1672616" cy="167261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ysClr val="window" lastClr="FFFFFF">
                          <a:lumMod val="75000"/>
                        </a:sysClr>
                      </a:gs>
                      <a:gs pos="100000">
                        <a:sysClr val="window" lastClr="FFFFFF">
                          <a:lumMod val="50000"/>
                        </a:sys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innerShdw blurRad="38100">
                      <a:sysClr val="windowText" lastClr="000000">
                        <a:lumMod val="65000"/>
                        <a:lumOff val="35000"/>
                      </a:sys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HY강B" pitchFamily="18" charset="-127"/>
                      <a:ea typeface="HY강B" pitchFamily="18" charset="-127"/>
                    </a:endParaRPr>
                  </a:p>
                </p:txBody>
              </p:sp>
              <p:sp>
                <p:nvSpPr>
                  <p:cNvPr id="19" name="타원 18"/>
                  <p:cNvSpPr/>
                  <p:nvPr/>
                </p:nvSpPr>
                <p:spPr>
                  <a:xfrm flipH="1" flipV="1">
                    <a:off x="-950082" y="2719189"/>
                    <a:ext cx="1498770" cy="149877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100000">
                        <a:sysClr val="window" lastClr="FFFFFF">
                          <a:lumMod val="50000"/>
                        </a:sys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innerShdw blurRad="38100">
                      <a:sysClr val="windowText" lastClr="000000">
                        <a:lumMod val="65000"/>
                        <a:lumOff val="35000"/>
                      </a:sys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HY강B" pitchFamily="18" charset="-127"/>
                      <a:ea typeface="HY강B" pitchFamily="18" charset="-127"/>
                    </a:endParaRPr>
                  </a:p>
                </p:txBody>
              </p:sp>
              <p:sp>
                <p:nvSpPr>
                  <p:cNvPr id="20" name="타원 19"/>
                  <p:cNvSpPr>
                    <a:spLocks noChangeAspect="1"/>
                  </p:cNvSpPr>
                  <p:nvPr/>
                </p:nvSpPr>
                <p:spPr>
                  <a:xfrm>
                    <a:off x="-881228" y="2774439"/>
                    <a:ext cx="1361062" cy="1388271"/>
                  </a:xfrm>
                  <a:prstGeom prst="ellipse">
                    <a:avLst/>
                  </a:prstGeom>
                  <a:blipFill dpi="0" rotWithShape="1">
                    <a:blip r:embed="rId3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 w="25400" cap="flat" cmpd="sng" algn="ctr">
                    <a:noFill/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HY강B" pitchFamily="18" charset="-127"/>
                      <a:ea typeface="HY강B" pitchFamily="18" charset="-127"/>
                    </a:endParaRPr>
                  </a:p>
                </p:txBody>
              </p:sp>
              <p:sp>
                <p:nvSpPr>
                  <p:cNvPr id="21" name="타원 20"/>
                  <p:cNvSpPr/>
                  <p:nvPr/>
                </p:nvSpPr>
                <p:spPr bwMode="auto">
                  <a:xfrm rot="3532658" flipH="1" flipV="1">
                    <a:off x="360366" y="3063556"/>
                    <a:ext cx="160417" cy="45719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ysClr val="window" lastClr="FFFFFF"/>
                      </a:gs>
                      <a:gs pos="100000">
                        <a:sysClr val="window" lastClr="FFFFFF">
                          <a:alpha val="0"/>
                        </a:sys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HY강B" pitchFamily="18" charset="-127"/>
                      <a:ea typeface="HY강B" pitchFamily="18" charset="-127"/>
                    </a:endParaRPr>
                  </a:p>
                </p:txBody>
              </p:sp>
              <p:sp>
                <p:nvSpPr>
                  <p:cNvPr id="25" name="반짝 327"/>
                  <p:cNvSpPr/>
                  <p:nvPr/>
                </p:nvSpPr>
                <p:spPr>
                  <a:xfrm rot="19390260">
                    <a:off x="-889570" y="2867497"/>
                    <a:ext cx="853803" cy="1587120"/>
                  </a:xfrm>
                  <a:prstGeom prst="moon">
                    <a:avLst>
                      <a:gd name="adj" fmla="val 1285"/>
                    </a:avLst>
                  </a:prstGeom>
                  <a:gradFill>
                    <a:gsLst>
                      <a:gs pos="42000">
                        <a:sysClr val="window" lastClr="FFFFFF"/>
                      </a:gs>
                      <a:gs pos="69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HY강B" pitchFamily="18" charset="-127"/>
                      <a:ea typeface="HY강B" pitchFamily="18" charset="-127"/>
                    </a:endParaRPr>
                  </a:p>
                </p:txBody>
              </p:sp>
              <p:sp>
                <p:nvSpPr>
                  <p:cNvPr id="27" name="반짝 327"/>
                  <p:cNvSpPr/>
                  <p:nvPr/>
                </p:nvSpPr>
                <p:spPr>
                  <a:xfrm rot="9269131">
                    <a:off x="-347357" y="2527716"/>
                    <a:ext cx="869343" cy="1616007"/>
                  </a:xfrm>
                  <a:prstGeom prst="moon">
                    <a:avLst>
                      <a:gd name="adj" fmla="val 1635"/>
                    </a:avLst>
                  </a:prstGeom>
                  <a:gradFill>
                    <a:gsLst>
                      <a:gs pos="42000">
                        <a:sysClr val="window" lastClr="FFFFFF"/>
                      </a:gs>
                      <a:gs pos="69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HY강B" pitchFamily="18" charset="-127"/>
                      <a:ea typeface="HY강B" pitchFamily="18" charset="-127"/>
                    </a:endParaRPr>
                  </a:p>
                </p:txBody>
              </p:sp>
            </p:grpSp>
            <p:sp>
              <p:nvSpPr>
                <p:cNvPr id="17" name="Text Box 114"/>
                <p:cNvSpPr txBox="1">
                  <a:spLocks noChangeArrowheads="1"/>
                </p:cNvSpPr>
                <p:nvPr/>
              </p:nvSpPr>
              <p:spPr bwMode="auto">
                <a:xfrm>
                  <a:off x="1183291" y="3333770"/>
                  <a:ext cx="1639420" cy="18788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prstTxWarp prst="textArchDown">
                    <a:avLst>
                      <a:gd name="adj" fmla="val 21592969"/>
                    </a:avLst>
                  </a:prstTxWarp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charset="-127"/>
                      <a:ea typeface="굴림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charset="-127"/>
                      <a:ea typeface="굴림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charset="-127"/>
                      <a:ea typeface="굴림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charset="-127"/>
                      <a:ea typeface="굴림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charset="-127"/>
                      <a:ea typeface="굴림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charset="-127"/>
                      <a:ea typeface="굴림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charset="-127"/>
                      <a:ea typeface="굴림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charset="-127"/>
                      <a:ea typeface="굴림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charset="-127"/>
                      <a:ea typeface="굴림" charset="-127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ko-KR" altLang="en-US" sz="2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HY강B" pitchFamily="18" charset="-127"/>
                      <a:ea typeface="HY강B" pitchFamily="18" charset="-127"/>
                      <a:cs typeface="Arial" pitchFamily="34" charset="0"/>
                    </a:rPr>
                    <a:t>창의적</a:t>
                  </a:r>
                  <a:r>
                    <a:rPr kumimoji="1" lang="ko-KR" altLang="en-US" sz="2200" b="1" i="0" u="none" strike="noStrike" kern="0" cap="none" spc="0" normalizeH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HY강B" pitchFamily="18" charset="-127"/>
                      <a:ea typeface="HY강B" pitchFamily="18" charset="-127"/>
                      <a:cs typeface="Arial" pitchFamily="34" charset="0"/>
                    </a:rPr>
                    <a:t> </a:t>
                  </a:r>
                  <a:r>
                    <a:rPr kumimoji="1" lang="ko-KR" altLang="en-US" sz="2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HY강B" pitchFamily="18" charset="-127"/>
                      <a:ea typeface="HY강B" pitchFamily="18" charset="-127"/>
                      <a:cs typeface="Arial" pitchFamily="34" charset="0"/>
                    </a:rPr>
                    <a:t>동작</a:t>
                  </a:r>
                  <a:endParaRPr kumimoji="1" lang="en-US" altLang="ko-KR" sz="2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HY강B" pitchFamily="18" charset="-127"/>
                    <a:ea typeface="HY강B" pitchFamily="18" charset="-127"/>
                    <a:cs typeface="Arial" pitchFamily="34" charset="0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ko-KR" altLang="en-US" sz="2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HY강B" pitchFamily="18" charset="-127"/>
                      <a:ea typeface="HY강B" pitchFamily="18" charset="-127"/>
                      <a:cs typeface="Arial" pitchFamily="34" charset="0"/>
                    </a:rPr>
                    <a:t>표현 활동의 범주</a:t>
                  </a:r>
                  <a:endParaRPr kumimoji="1" lang="en-US" altLang="ko-KR" sz="2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HY강B" pitchFamily="18" charset="-127"/>
                    <a:ea typeface="HY강B" pitchFamily="18" charset="-127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3454823" y="2613939"/>
              <a:ext cx="591833" cy="859977"/>
            </a:xfrm>
            <a:custGeom>
              <a:avLst/>
              <a:gdLst>
                <a:gd name="T0" fmla="*/ 110 w 130"/>
                <a:gd name="T1" fmla="*/ 0 h 189"/>
                <a:gd name="T2" fmla="*/ 0 w 130"/>
                <a:gd name="T3" fmla="*/ 189 h 189"/>
                <a:gd name="T4" fmla="*/ 41 w 130"/>
                <a:gd name="T5" fmla="*/ 189 h 189"/>
                <a:gd name="T6" fmla="*/ 130 w 130"/>
                <a:gd name="T7" fmla="*/ 35 h 189"/>
                <a:gd name="T8" fmla="*/ 110 w 130"/>
                <a:gd name="T9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89">
                  <a:moveTo>
                    <a:pt x="110" y="0"/>
                  </a:moveTo>
                  <a:cubicBezTo>
                    <a:pt x="47" y="41"/>
                    <a:pt x="5" y="110"/>
                    <a:pt x="0" y="189"/>
                  </a:cubicBezTo>
                  <a:cubicBezTo>
                    <a:pt x="41" y="189"/>
                    <a:pt x="41" y="189"/>
                    <a:pt x="41" y="189"/>
                  </a:cubicBezTo>
                  <a:cubicBezTo>
                    <a:pt x="45" y="125"/>
                    <a:pt x="79" y="69"/>
                    <a:pt x="130" y="3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34000"/>
                  </a:sysClr>
                </a:gs>
                <a:gs pos="54000">
                  <a:sysClr val="window" lastClr="FFFFFF">
                    <a:alpha val="1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29" name="Freeform 6"/>
            <p:cNvSpPr>
              <a:spLocks/>
            </p:cNvSpPr>
            <p:nvPr/>
          </p:nvSpPr>
          <p:spPr bwMode="auto">
            <a:xfrm>
              <a:off x="5084757" y="2617769"/>
              <a:ext cx="588002" cy="856146"/>
            </a:xfrm>
            <a:custGeom>
              <a:avLst/>
              <a:gdLst>
                <a:gd name="T0" fmla="*/ 20 w 129"/>
                <a:gd name="T1" fmla="*/ 0 h 188"/>
                <a:gd name="T2" fmla="*/ 0 w 129"/>
                <a:gd name="T3" fmla="*/ 35 h 188"/>
                <a:gd name="T4" fmla="*/ 88 w 129"/>
                <a:gd name="T5" fmla="*/ 188 h 188"/>
                <a:gd name="T6" fmla="*/ 129 w 129"/>
                <a:gd name="T7" fmla="*/ 188 h 188"/>
                <a:gd name="T8" fmla="*/ 20 w 129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88">
                  <a:moveTo>
                    <a:pt x="20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50" y="69"/>
                    <a:pt x="83" y="124"/>
                    <a:pt x="88" y="188"/>
                  </a:cubicBezTo>
                  <a:cubicBezTo>
                    <a:pt x="129" y="188"/>
                    <a:pt x="129" y="188"/>
                    <a:pt x="129" y="188"/>
                  </a:cubicBezTo>
                  <a:cubicBezTo>
                    <a:pt x="124" y="109"/>
                    <a:pt x="82" y="41"/>
                    <a:pt x="20" y="0"/>
                  </a:cubicBezTo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34000"/>
                  </a:sysClr>
                </a:gs>
                <a:gs pos="54000">
                  <a:sysClr val="window" lastClr="FFFFFF">
                    <a:alpha val="1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auto">
            <a:xfrm>
              <a:off x="4069640" y="2431983"/>
              <a:ext cx="994049" cy="277721"/>
            </a:xfrm>
            <a:custGeom>
              <a:avLst/>
              <a:gdLst>
                <a:gd name="T0" fmla="*/ 108 w 218"/>
                <a:gd name="T1" fmla="*/ 0 h 61"/>
                <a:gd name="T2" fmla="*/ 0 w 218"/>
                <a:gd name="T3" fmla="*/ 25 h 61"/>
                <a:gd name="T4" fmla="*/ 20 w 218"/>
                <a:gd name="T5" fmla="*/ 60 h 61"/>
                <a:gd name="T6" fmla="*/ 108 w 218"/>
                <a:gd name="T7" fmla="*/ 40 h 61"/>
                <a:gd name="T8" fmla="*/ 198 w 218"/>
                <a:gd name="T9" fmla="*/ 61 h 61"/>
                <a:gd name="T10" fmla="*/ 218 w 218"/>
                <a:gd name="T11" fmla="*/ 26 h 61"/>
                <a:gd name="T12" fmla="*/ 108 w 218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61">
                  <a:moveTo>
                    <a:pt x="108" y="0"/>
                  </a:moveTo>
                  <a:cubicBezTo>
                    <a:pt x="69" y="0"/>
                    <a:pt x="32" y="9"/>
                    <a:pt x="0" y="25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47" y="48"/>
                    <a:pt x="77" y="40"/>
                    <a:pt x="108" y="40"/>
                  </a:cubicBezTo>
                  <a:cubicBezTo>
                    <a:pt x="140" y="40"/>
                    <a:pt x="171" y="48"/>
                    <a:pt x="198" y="61"/>
                  </a:cubicBezTo>
                  <a:cubicBezTo>
                    <a:pt x="218" y="26"/>
                    <a:pt x="218" y="26"/>
                    <a:pt x="218" y="26"/>
                  </a:cubicBezTo>
                  <a:cubicBezTo>
                    <a:pt x="185" y="9"/>
                    <a:pt x="148" y="0"/>
                    <a:pt x="108" y="0"/>
                  </a:cubicBezTo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34000"/>
                  </a:sysClr>
                </a:gs>
                <a:gs pos="54000">
                  <a:sysClr val="window" lastClr="FFFFFF">
                    <a:alpha val="1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31" name="Freeform 8"/>
            <p:cNvSpPr>
              <a:spLocks/>
            </p:cNvSpPr>
            <p:nvPr/>
          </p:nvSpPr>
          <p:spPr bwMode="auto">
            <a:xfrm>
              <a:off x="5084757" y="3606072"/>
              <a:ext cx="588002" cy="861892"/>
            </a:xfrm>
            <a:custGeom>
              <a:avLst/>
              <a:gdLst>
                <a:gd name="T0" fmla="*/ 129 w 129"/>
                <a:gd name="T1" fmla="*/ 0 h 189"/>
                <a:gd name="T2" fmla="*/ 88 w 129"/>
                <a:gd name="T3" fmla="*/ 0 h 189"/>
                <a:gd name="T4" fmla="*/ 0 w 129"/>
                <a:gd name="T5" fmla="*/ 154 h 189"/>
                <a:gd name="T6" fmla="*/ 20 w 129"/>
                <a:gd name="T7" fmla="*/ 189 h 189"/>
                <a:gd name="T8" fmla="*/ 129 w 129"/>
                <a:gd name="T9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89">
                  <a:moveTo>
                    <a:pt x="129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84" y="64"/>
                    <a:pt x="50" y="120"/>
                    <a:pt x="0" y="154"/>
                  </a:cubicBezTo>
                  <a:cubicBezTo>
                    <a:pt x="20" y="189"/>
                    <a:pt x="20" y="189"/>
                    <a:pt x="20" y="189"/>
                  </a:cubicBezTo>
                  <a:cubicBezTo>
                    <a:pt x="82" y="148"/>
                    <a:pt x="124" y="79"/>
                    <a:pt x="129" y="0"/>
                  </a:cubicBezTo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34000"/>
                  </a:sysClr>
                </a:gs>
                <a:gs pos="54000">
                  <a:sysClr val="window" lastClr="FFFFFF">
                    <a:alpha val="1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32" name="Freeform 9"/>
            <p:cNvSpPr>
              <a:spLocks/>
            </p:cNvSpPr>
            <p:nvPr/>
          </p:nvSpPr>
          <p:spPr bwMode="auto">
            <a:xfrm>
              <a:off x="3454823" y="3606072"/>
              <a:ext cx="591833" cy="861892"/>
            </a:xfrm>
            <a:custGeom>
              <a:avLst/>
              <a:gdLst>
                <a:gd name="T0" fmla="*/ 40 w 130"/>
                <a:gd name="T1" fmla="*/ 0 h 189"/>
                <a:gd name="T2" fmla="*/ 0 w 130"/>
                <a:gd name="T3" fmla="*/ 0 h 189"/>
                <a:gd name="T4" fmla="*/ 110 w 130"/>
                <a:gd name="T5" fmla="*/ 189 h 189"/>
                <a:gd name="T6" fmla="*/ 130 w 130"/>
                <a:gd name="T7" fmla="*/ 154 h 189"/>
                <a:gd name="T8" fmla="*/ 40 w 130"/>
                <a:gd name="T9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89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79"/>
                    <a:pt x="47" y="148"/>
                    <a:pt x="110" y="189"/>
                  </a:cubicBezTo>
                  <a:cubicBezTo>
                    <a:pt x="130" y="154"/>
                    <a:pt x="130" y="154"/>
                    <a:pt x="130" y="154"/>
                  </a:cubicBezTo>
                  <a:cubicBezTo>
                    <a:pt x="79" y="120"/>
                    <a:pt x="45" y="64"/>
                    <a:pt x="40" y="0"/>
                  </a:cubicBezTo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34000"/>
                  </a:sysClr>
                </a:gs>
                <a:gs pos="54000">
                  <a:sysClr val="window" lastClr="FFFFFF">
                    <a:alpha val="1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33" name="Freeform 10"/>
            <p:cNvSpPr>
              <a:spLocks/>
            </p:cNvSpPr>
            <p:nvPr/>
          </p:nvSpPr>
          <p:spPr bwMode="auto">
            <a:xfrm>
              <a:off x="4069640" y="4372198"/>
              <a:ext cx="994049" cy="277721"/>
            </a:xfrm>
            <a:custGeom>
              <a:avLst/>
              <a:gdLst>
                <a:gd name="T0" fmla="*/ 198 w 218"/>
                <a:gd name="T1" fmla="*/ 0 h 61"/>
                <a:gd name="T2" fmla="*/ 108 w 218"/>
                <a:gd name="T3" fmla="*/ 21 h 61"/>
                <a:gd name="T4" fmla="*/ 20 w 218"/>
                <a:gd name="T5" fmla="*/ 1 h 61"/>
                <a:gd name="T6" fmla="*/ 0 w 218"/>
                <a:gd name="T7" fmla="*/ 36 h 61"/>
                <a:gd name="T8" fmla="*/ 108 w 218"/>
                <a:gd name="T9" fmla="*/ 61 h 61"/>
                <a:gd name="T10" fmla="*/ 218 w 218"/>
                <a:gd name="T11" fmla="*/ 35 h 61"/>
                <a:gd name="T12" fmla="*/ 198 w 218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61">
                  <a:moveTo>
                    <a:pt x="198" y="0"/>
                  </a:moveTo>
                  <a:cubicBezTo>
                    <a:pt x="171" y="14"/>
                    <a:pt x="140" y="21"/>
                    <a:pt x="108" y="21"/>
                  </a:cubicBezTo>
                  <a:cubicBezTo>
                    <a:pt x="77" y="21"/>
                    <a:pt x="47" y="14"/>
                    <a:pt x="20" y="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2" y="52"/>
                    <a:pt x="69" y="61"/>
                    <a:pt x="108" y="61"/>
                  </a:cubicBezTo>
                  <a:cubicBezTo>
                    <a:pt x="148" y="61"/>
                    <a:pt x="185" y="52"/>
                    <a:pt x="218" y="35"/>
                  </a:cubicBezTo>
                  <a:cubicBezTo>
                    <a:pt x="198" y="0"/>
                    <a:pt x="198" y="0"/>
                    <a:pt x="198" y="0"/>
                  </a:cubicBezTo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34000"/>
                  </a:sysClr>
                </a:gs>
                <a:gs pos="54000">
                  <a:sysClr val="window" lastClr="FFFFFF">
                    <a:alpha val="1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34" name="Text Box 114"/>
            <p:cNvSpPr txBox="1">
              <a:spLocks noChangeArrowheads="1"/>
            </p:cNvSpPr>
            <p:nvPr/>
          </p:nvSpPr>
          <p:spPr bwMode="auto">
            <a:xfrm>
              <a:off x="4015328" y="2170666"/>
              <a:ext cx="1130159" cy="26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ctr" eaLnBrk="1" hangingPunct="1"/>
              <a:r>
                <a:rPr lang="ko-KR" altLang="en-US" sz="2200" b="1" dirty="0" smtClean="0">
                  <a:solidFill>
                    <a:prstClr val="white"/>
                  </a:solidFill>
                  <a:latin typeface="HY강B" pitchFamily="18" charset="-127"/>
                  <a:ea typeface="HY강B" pitchFamily="18" charset="-127"/>
                  <a:cs typeface="Arial" pitchFamily="34" charset="0"/>
                </a:rPr>
                <a:t>감정</a:t>
              </a:r>
              <a:r>
                <a:rPr lang="en-US" altLang="ko-KR" sz="2200" b="1" dirty="0" smtClean="0">
                  <a:solidFill>
                    <a:schemeClr val="bg1"/>
                  </a:solidFill>
                  <a:latin typeface="HY강B" pitchFamily="18" charset="-127"/>
                  <a:ea typeface="HY강B" pitchFamily="18" charset="-127"/>
                </a:rPr>
                <a:t>·</a:t>
              </a:r>
              <a:r>
                <a:rPr lang="ko-KR" altLang="en-US" sz="2200" b="1" dirty="0" smtClean="0">
                  <a:solidFill>
                    <a:prstClr val="white"/>
                  </a:solidFill>
                  <a:latin typeface="HY강B" pitchFamily="18" charset="-127"/>
                  <a:ea typeface="HY강B" pitchFamily="18" charset="-127"/>
                  <a:cs typeface="Arial" pitchFamily="34" charset="0"/>
                </a:rPr>
                <a:t>분위기</a:t>
              </a:r>
              <a:endParaRPr lang="en-US" altLang="ko-KR" sz="2200" b="1" dirty="0">
                <a:solidFill>
                  <a:prstClr val="white"/>
                </a:solidFill>
                <a:latin typeface="HY강B" pitchFamily="18" charset="-127"/>
                <a:ea typeface="HY강B" pitchFamily="18" charset="-127"/>
                <a:cs typeface="Arial" pitchFamily="34" charset="0"/>
              </a:endParaRPr>
            </a:p>
          </p:txBody>
        </p:sp>
        <p:sp>
          <p:nvSpPr>
            <p:cNvPr id="35" name="Text Box 114"/>
            <p:cNvSpPr txBox="1">
              <a:spLocks noChangeArrowheads="1"/>
            </p:cNvSpPr>
            <p:nvPr/>
          </p:nvSpPr>
          <p:spPr bwMode="auto">
            <a:xfrm>
              <a:off x="3977712" y="4582378"/>
              <a:ext cx="1188576" cy="474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ctr" eaLnBrk="1" hangingPunct="1"/>
              <a:r>
                <a:rPr lang="ko-KR" altLang="en-US" sz="2200" b="1" dirty="0" smtClean="0">
                  <a:solidFill>
                    <a:prstClr val="white"/>
                  </a:solidFill>
                  <a:latin typeface="HY강B" pitchFamily="18" charset="-127"/>
                  <a:ea typeface="HY강B" pitchFamily="18" charset="-127"/>
                  <a:cs typeface="Arial" pitchFamily="34" charset="0"/>
                </a:rPr>
                <a:t>흔들리는</a:t>
              </a:r>
              <a:endParaRPr lang="en-US" altLang="ko-KR" sz="2200" b="1" dirty="0" smtClean="0">
                <a:solidFill>
                  <a:prstClr val="white"/>
                </a:solidFill>
                <a:latin typeface="HY강B" pitchFamily="18" charset="-127"/>
                <a:ea typeface="HY강B" pitchFamily="18" charset="-127"/>
                <a:cs typeface="Arial" pitchFamily="34" charset="0"/>
              </a:endParaRPr>
            </a:p>
            <a:p>
              <a:pPr algn="ctr" eaLnBrk="1" hangingPunct="1"/>
              <a:r>
                <a:rPr lang="ko-KR" altLang="en-US" sz="2200" b="1" dirty="0" smtClean="0">
                  <a:solidFill>
                    <a:prstClr val="white"/>
                  </a:solidFill>
                  <a:latin typeface="HY강B" pitchFamily="18" charset="-127"/>
                  <a:ea typeface="HY강B" pitchFamily="18" charset="-127"/>
                  <a:cs typeface="Arial" pitchFamily="34" charset="0"/>
                </a:rPr>
                <a:t>물건의 움직임</a:t>
              </a:r>
              <a:endParaRPr lang="en-US" altLang="ko-KR" sz="2200" b="1" dirty="0">
                <a:solidFill>
                  <a:prstClr val="white"/>
                </a:solidFill>
                <a:latin typeface="HY강B" pitchFamily="18" charset="-127"/>
                <a:ea typeface="HY강B" pitchFamily="18" charset="-127"/>
                <a:cs typeface="Arial" pitchFamily="34" charset="0"/>
              </a:endParaRPr>
            </a:p>
          </p:txBody>
        </p:sp>
        <p:sp>
          <p:nvSpPr>
            <p:cNvPr id="36" name="Text Box 114"/>
            <p:cNvSpPr txBox="1">
              <a:spLocks noChangeArrowheads="1"/>
            </p:cNvSpPr>
            <p:nvPr/>
          </p:nvSpPr>
          <p:spPr bwMode="auto">
            <a:xfrm rot="3830083">
              <a:off x="4986893" y="2827479"/>
              <a:ext cx="950841" cy="444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prstTxWarp prst="textArchUp">
                <a:avLst/>
              </a:prstTxWarp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ctr" eaLnBrk="1" hangingPunct="1"/>
              <a:r>
                <a:rPr lang="ko-KR" altLang="en-US" sz="2200" b="1" dirty="0" smtClean="0">
                  <a:solidFill>
                    <a:prstClr val="white"/>
                  </a:solidFill>
                  <a:latin typeface="HY강B" pitchFamily="18" charset="-127"/>
                  <a:ea typeface="HY강B" pitchFamily="18" charset="-127"/>
                  <a:cs typeface="Arial" pitchFamily="34" charset="0"/>
                </a:rPr>
                <a:t>미술관련요소</a:t>
              </a:r>
              <a:endParaRPr lang="en-US" altLang="ko-KR" sz="2200" b="1" dirty="0">
                <a:solidFill>
                  <a:prstClr val="white"/>
                </a:solidFill>
                <a:latin typeface="HY강B" pitchFamily="18" charset="-127"/>
                <a:ea typeface="HY강B" pitchFamily="18" charset="-127"/>
                <a:cs typeface="Arial" pitchFamily="34" charset="0"/>
              </a:endParaRPr>
            </a:p>
          </p:txBody>
        </p:sp>
        <p:sp>
          <p:nvSpPr>
            <p:cNvPr id="37" name="Text Box 114"/>
            <p:cNvSpPr txBox="1">
              <a:spLocks noChangeArrowheads="1"/>
            </p:cNvSpPr>
            <p:nvPr/>
          </p:nvSpPr>
          <p:spPr bwMode="auto">
            <a:xfrm rot="18105893">
              <a:off x="3184449" y="2842810"/>
              <a:ext cx="9001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prstTxWarp prst="textArchUp">
                <a:avLst/>
              </a:prstTxWarp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ctr" eaLnBrk="1" hangingPunct="1"/>
              <a:r>
                <a:rPr lang="ko-KR" altLang="en-US" sz="2200" b="1" dirty="0" err="1" smtClean="0">
                  <a:solidFill>
                    <a:prstClr val="white"/>
                  </a:solidFill>
                  <a:latin typeface="HY강B" pitchFamily="18" charset="-127"/>
                  <a:ea typeface="HY강B" pitchFamily="18" charset="-127"/>
                  <a:cs typeface="Arial" pitchFamily="34" charset="0"/>
                </a:rPr>
                <a:t>동작어</a:t>
              </a:r>
              <a:r>
                <a:rPr lang="ko-KR" altLang="en-US" sz="2200" b="1" dirty="0" smtClean="0">
                  <a:solidFill>
                    <a:prstClr val="white"/>
                  </a:solidFill>
                  <a:latin typeface="HY강B" pitchFamily="18" charset="-127"/>
                  <a:ea typeface="HY강B" pitchFamily="18" charset="-127"/>
                  <a:cs typeface="Arial" pitchFamily="34" charset="0"/>
                </a:rPr>
                <a:t> 표현</a:t>
              </a:r>
              <a:endParaRPr lang="en-US" altLang="ko-KR" sz="2200" b="1" dirty="0">
                <a:solidFill>
                  <a:prstClr val="white"/>
                </a:solidFill>
                <a:latin typeface="HY강B" pitchFamily="18" charset="-127"/>
                <a:ea typeface="HY강B" pitchFamily="18" charset="-127"/>
                <a:cs typeface="Arial" pitchFamily="34" charset="0"/>
              </a:endParaRPr>
            </a:p>
          </p:txBody>
        </p:sp>
        <p:sp>
          <p:nvSpPr>
            <p:cNvPr id="38" name="Text Box 114"/>
            <p:cNvSpPr txBox="1">
              <a:spLocks noChangeArrowheads="1"/>
            </p:cNvSpPr>
            <p:nvPr/>
          </p:nvSpPr>
          <p:spPr bwMode="auto">
            <a:xfrm rot="18332748">
              <a:off x="4905279" y="3758426"/>
              <a:ext cx="1173648" cy="592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prstTxWarp prst="textArchDown">
                <a:avLst/>
              </a:prstTxWarp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ctr" eaLnBrk="1" hangingPunct="1"/>
              <a:r>
                <a:rPr lang="ko-KR" altLang="en-US" sz="2200" b="1" spc="-150" dirty="0" smtClean="0">
                  <a:solidFill>
                    <a:prstClr val="white"/>
                  </a:solidFill>
                  <a:latin typeface="HY강B" pitchFamily="18" charset="-127"/>
                  <a:ea typeface="HY강B" pitchFamily="18" charset="-127"/>
                  <a:cs typeface="Arial" pitchFamily="34" charset="0"/>
                </a:rPr>
                <a:t>순서가 있는 동작</a:t>
              </a:r>
              <a:endParaRPr lang="en-US" altLang="ko-KR" sz="2200" b="1" spc="-150" dirty="0">
                <a:solidFill>
                  <a:prstClr val="white"/>
                </a:solidFill>
                <a:latin typeface="HY강B" pitchFamily="18" charset="-127"/>
                <a:ea typeface="HY강B" pitchFamily="18" charset="-127"/>
                <a:cs typeface="Arial" pitchFamily="34" charset="0"/>
              </a:endParaRPr>
            </a:p>
          </p:txBody>
        </p:sp>
        <p:sp>
          <p:nvSpPr>
            <p:cNvPr id="39" name="Text Box 114"/>
            <p:cNvSpPr txBox="1">
              <a:spLocks noChangeArrowheads="1"/>
            </p:cNvSpPr>
            <p:nvPr/>
          </p:nvSpPr>
          <p:spPr bwMode="auto">
            <a:xfrm rot="3435913">
              <a:off x="3152615" y="3840206"/>
              <a:ext cx="995623" cy="45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prstTxWarp prst="textArchDown">
                <a:avLst/>
              </a:prstTxWarp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ctr" eaLnBrk="1" hangingPunct="1"/>
              <a:r>
                <a:rPr lang="ko-KR" altLang="en-US" sz="2200" b="1" dirty="0" smtClean="0">
                  <a:solidFill>
                    <a:prstClr val="white"/>
                  </a:solidFill>
                  <a:latin typeface="HY강B" pitchFamily="18" charset="-127"/>
                  <a:ea typeface="HY강B" pitchFamily="18" charset="-127"/>
                  <a:cs typeface="Arial" pitchFamily="34" charset="0"/>
                </a:rPr>
                <a:t>특별한 날</a:t>
              </a:r>
              <a:endParaRPr lang="en-US" altLang="ko-KR" sz="2200" b="1" dirty="0">
                <a:solidFill>
                  <a:prstClr val="white"/>
                </a:solidFill>
                <a:latin typeface="HY강B" pitchFamily="18" charset="-127"/>
                <a:ea typeface="HY강B" pitchFamily="18" charset="-127"/>
                <a:cs typeface="Arial" pitchFamily="34" charset="0"/>
              </a:endParaRPr>
            </a:p>
          </p:txBody>
        </p:sp>
        <p:sp>
          <p:nvSpPr>
            <p:cNvPr id="40" name="타원 39"/>
            <p:cNvSpPr>
              <a:spLocks noChangeAspect="1"/>
            </p:cNvSpPr>
            <p:nvPr/>
          </p:nvSpPr>
          <p:spPr bwMode="auto">
            <a:xfrm rot="16880694" flipH="1" flipV="1">
              <a:off x="3399315" y="3313714"/>
              <a:ext cx="154627" cy="44069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41" name="타원 40"/>
            <p:cNvSpPr>
              <a:spLocks noChangeAspect="1"/>
            </p:cNvSpPr>
            <p:nvPr/>
          </p:nvSpPr>
          <p:spPr bwMode="auto">
            <a:xfrm rot="11880000" flipH="1" flipV="1">
              <a:off x="4142986" y="4571799"/>
              <a:ext cx="154627" cy="44069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42" name="타원 41"/>
            <p:cNvSpPr>
              <a:spLocks noChangeAspect="1"/>
            </p:cNvSpPr>
            <p:nvPr/>
          </p:nvSpPr>
          <p:spPr bwMode="auto">
            <a:xfrm rot="13260000" flipH="1" flipV="1">
              <a:off x="5230240" y="2699594"/>
              <a:ext cx="154627" cy="44069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12887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4" name="대각선 방향의 모서리가 둥근 사각형 43"/>
          <p:cNvSpPr/>
          <p:nvPr/>
        </p:nvSpPr>
        <p:spPr>
          <a:xfrm>
            <a:off x="611560" y="1556792"/>
            <a:ext cx="4752528" cy="3168352"/>
          </a:xfrm>
          <a:prstGeom prst="round2DiagRect">
            <a:avLst>
              <a:gd name="adj1" fmla="val 21089"/>
              <a:gd name="adj2" fmla="val 0"/>
            </a:avLst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91000"/>
                </a:schemeClr>
              </a:gs>
            </a:gsLst>
            <a:lin ang="5400000" scaled="0"/>
          </a:gradFill>
          <a:ln w="127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44"/>
          <p:cNvGrpSpPr/>
          <p:nvPr/>
        </p:nvGrpSpPr>
        <p:grpSpPr>
          <a:xfrm>
            <a:off x="611560" y="1254221"/>
            <a:ext cx="4896544" cy="581202"/>
            <a:chOff x="4983733" y="2828226"/>
            <a:chExt cx="1875292" cy="2518467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46" name="갈매기형 수장 45"/>
            <p:cNvSpPr/>
            <p:nvPr/>
          </p:nvSpPr>
          <p:spPr>
            <a:xfrm>
              <a:off x="4983733" y="2828226"/>
              <a:ext cx="1875292" cy="2511152"/>
            </a:xfrm>
            <a:prstGeom prst="chevron">
              <a:avLst>
                <a:gd name="adj" fmla="val 26853"/>
              </a:avLst>
            </a:prstGeom>
            <a:solidFill>
              <a:srgbClr val="F68D00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 w="3175">
                  <a:solidFill>
                    <a:schemeClr val="accent5">
                      <a:lumMod val="75000"/>
                      <a:alpha val="0"/>
                    </a:schemeClr>
                  </a:solidFill>
                </a:ln>
                <a:latin typeface="HY강B" pitchFamily="18" charset="-127"/>
                <a:ea typeface="HY강B" pitchFamily="18" charset="-127"/>
                <a:cs typeface="Arial" pitchFamily="34" charset="0"/>
              </a:endParaRPr>
            </a:p>
          </p:txBody>
        </p:sp>
        <p:sp>
          <p:nvSpPr>
            <p:cNvPr id="47" name="오각형 10"/>
            <p:cNvSpPr/>
            <p:nvPr/>
          </p:nvSpPr>
          <p:spPr>
            <a:xfrm>
              <a:off x="5293073" y="2835540"/>
              <a:ext cx="1460855" cy="2511153"/>
            </a:xfrm>
            <a:custGeom>
              <a:avLst/>
              <a:gdLst>
                <a:gd name="connsiteX0" fmla="*/ 0 w 1875292"/>
                <a:gd name="connsiteY0" fmla="*/ 0 h 2511152"/>
                <a:gd name="connsiteX1" fmla="*/ 1385878 w 1875292"/>
                <a:gd name="connsiteY1" fmla="*/ 0 h 2511152"/>
                <a:gd name="connsiteX2" fmla="*/ 1875292 w 1875292"/>
                <a:gd name="connsiteY2" fmla="*/ 1255576 h 2511152"/>
                <a:gd name="connsiteX3" fmla="*/ 1385878 w 1875292"/>
                <a:gd name="connsiteY3" fmla="*/ 2511152 h 2511152"/>
                <a:gd name="connsiteX4" fmla="*/ 0 w 1875292"/>
                <a:gd name="connsiteY4" fmla="*/ 2511152 h 2511152"/>
                <a:gd name="connsiteX5" fmla="*/ 0 w 1875292"/>
                <a:gd name="connsiteY5" fmla="*/ 0 h 2511152"/>
                <a:gd name="connsiteX0" fmla="*/ 0 w 1385878"/>
                <a:gd name="connsiteY0" fmla="*/ 0 h 2511152"/>
                <a:gd name="connsiteX1" fmla="*/ 1385878 w 1385878"/>
                <a:gd name="connsiteY1" fmla="*/ 0 h 2511152"/>
                <a:gd name="connsiteX2" fmla="*/ 1385878 w 1385878"/>
                <a:gd name="connsiteY2" fmla="*/ 2511152 h 2511152"/>
                <a:gd name="connsiteX3" fmla="*/ 0 w 1385878"/>
                <a:gd name="connsiteY3" fmla="*/ 2511152 h 2511152"/>
                <a:gd name="connsiteX4" fmla="*/ 0 w 1385878"/>
                <a:gd name="connsiteY4" fmla="*/ 0 h 2511152"/>
                <a:gd name="connsiteX0" fmla="*/ 0 w 1733756"/>
                <a:gd name="connsiteY0" fmla="*/ 0 h 2511152"/>
                <a:gd name="connsiteX1" fmla="*/ 1385878 w 1733756"/>
                <a:gd name="connsiteY1" fmla="*/ 0 h 2511152"/>
                <a:gd name="connsiteX2" fmla="*/ 1385878 w 1733756"/>
                <a:gd name="connsiteY2" fmla="*/ 2511152 h 2511152"/>
                <a:gd name="connsiteX3" fmla="*/ 0 w 1733756"/>
                <a:gd name="connsiteY3" fmla="*/ 2511152 h 2511152"/>
                <a:gd name="connsiteX4" fmla="*/ 0 w 1733756"/>
                <a:gd name="connsiteY4" fmla="*/ 0 h 2511152"/>
                <a:gd name="connsiteX0" fmla="*/ 0 w 1804100"/>
                <a:gd name="connsiteY0" fmla="*/ 0 h 2511152"/>
                <a:gd name="connsiteX1" fmla="*/ 1385878 w 1804100"/>
                <a:gd name="connsiteY1" fmla="*/ 0 h 2511152"/>
                <a:gd name="connsiteX2" fmla="*/ 1385878 w 1804100"/>
                <a:gd name="connsiteY2" fmla="*/ 2511152 h 2511152"/>
                <a:gd name="connsiteX3" fmla="*/ 0 w 1804100"/>
                <a:gd name="connsiteY3" fmla="*/ 2511152 h 2511152"/>
                <a:gd name="connsiteX4" fmla="*/ 0 w 1804100"/>
                <a:gd name="connsiteY4" fmla="*/ 0 h 2511152"/>
                <a:gd name="connsiteX0" fmla="*/ 0 w 1700054"/>
                <a:gd name="connsiteY0" fmla="*/ 0 h 2511152"/>
                <a:gd name="connsiteX1" fmla="*/ 1385878 w 1700054"/>
                <a:gd name="connsiteY1" fmla="*/ 0 h 2511152"/>
                <a:gd name="connsiteX2" fmla="*/ 998172 w 1700054"/>
                <a:gd name="connsiteY2" fmla="*/ 2496521 h 2511152"/>
                <a:gd name="connsiteX3" fmla="*/ 0 w 1700054"/>
                <a:gd name="connsiteY3" fmla="*/ 2511152 h 2511152"/>
                <a:gd name="connsiteX4" fmla="*/ 0 w 1700054"/>
                <a:gd name="connsiteY4" fmla="*/ 0 h 2511152"/>
                <a:gd name="connsiteX0" fmla="*/ 0 w 1720898"/>
                <a:gd name="connsiteY0" fmla="*/ 0 h 2511152"/>
                <a:gd name="connsiteX1" fmla="*/ 1385878 w 1720898"/>
                <a:gd name="connsiteY1" fmla="*/ 0 h 2511152"/>
                <a:gd name="connsiteX2" fmla="*/ 998172 w 1720898"/>
                <a:gd name="connsiteY2" fmla="*/ 2496521 h 2511152"/>
                <a:gd name="connsiteX3" fmla="*/ 0 w 1720898"/>
                <a:gd name="connsiteY3" fmla="*/ 2511152 h 2511152"/>
                <a:gd name="connsiteX4" fmla="*/ 0 w 1720898"/>
                <a:gd name="connsiteY4" fmla="*/ 0 h 2511152"/>
                <a:gd name="connsiteX0" fmla="*/ 0 w 2539717"/>
                <a:gd name="connsiteY0" fmla="*/ 0 h 2511152"/>
                <a:gd name="connsiteX1" fmla="*/ 2339327 w 2539717"/>
                <a:gd name="connsiteY1" fmla="*/ 7315 h 2511152"/>
                <a:gd name="connsiteX2" fmla="*/ 998172 w 2539717"/>
                <a:gd name="connsiteY2" fmla="*/ 2496521 h 2511152"/>
                <a:gd name="connsiteX3" fmla="*/ 0 w 2539717"/>
                <a:gd name="connsiteY3" fmla="*/ 2511152 h 2511152"/>
                <a:gd name="connsiteX4" fmla="*/ 0 w 2539717"/>
                <a:gd name="connsiteY4" fmla="*/ 0 h 2511152"/>
                <a:gd name="connsiteX0" fmla="*/ 0 w 2547975"/>
                <a:gd name="connsiteY0" fmla="*/ 0 h 2511152"/>
                <a:gd name="connsiteX1" fmla="*/ 2339327 w 2547975"/>
                <a:gd name="connsiteY1" fmla="*/ 7315 h 2511152"/>
                <a:gd name="connsiteX2" fmla="*/ 998172 w 2547975"/>
                <a:gd name="connsiteY2" fmla="*/ 2496521 h 2511152"/>
                <a:gd name="connsiteX3" fmla="*/ 0 w 2547975"/>
                <a:gd name="connsiteY3" fmla="*/ 2511152 h 2511152"/>
                <a:gd name="connsiteX4" fmla="*/ 0 w 2547975"/>
                <a:gd name="connsiteY4" fmla="*/ 0 h 25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975" h="2511152">
                  <a:moveTo>
                    <a:pt x="0" y="0"/>
                  </a:moveTo>
                  <a:lnTo>
                    <a:pt x="2339327" y="7315"/>
                  </a:lnTo>
                  <a:cubicBezTo>
                    <a:pt x="3122054" y="1195496"/>
                    <a:pt x="1485494" y="2310522"/>
                    <a:pt x="998172" y="2496521"/>
                  </a:cubicBezTo>
                  <a:lnTo>
                    <a:pt x="0" y="25111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20000"/>
                    <a:lumOff val="80000"/>
                    <a:alpha val="22000"/>
                  </a:schemeClr>
                </a:gs>
                <a:gs pos="35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solidFill>
                    <a:srgbClr val="4F81BD">
                      <a:alpha val="0"/>
                    </a:srgbClr>
                  </a:solidFill>
                </a:ln>
                <a:latin typeface="HY강B" pitchFamily="18" charset="-127"/>
                <a:ea typeface="HY강B" pitchFamily="18" charset="-127"/>
                <a:cs typeface="Arial" pitchFamily="34" charset="0"/>
              </a:endParaRPr>
            </a:p>
          </p:txBody>
        </p:sp>
      </p:grpSp>
      <p:sp>
        <p:nvSpPr>
          <p:cNvPr id="48" name="직사각형 47"/>
          <p:cNvSpPr/>
          <p:nvPr/>
        </p:nvSpPr>
        <p:spPr bwMode="gray">
          <a:xfrm>
            <a:off x="993964" y="1368356"/>
            <a:ext cx="4156587" cy="353943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/>
          <a:p>
            <a:pPr algn="ctr" latinLnBrk="0">
              <a:defRPr/>
            </a:pPr>
            <a:r>
              <a:rPr lang="ko-KR" altLang="en-US" sz="2300" b="1" kern="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/>
                </a:solidFill>
                <a:effectLst/>
                <a:latin typeface="HY강B" pitchFamily="18" charset="-127"/>
                <a:ea typeface="HY강B" pitchFamily="18" charset="-127"/>
                <a:cs typeface="Arial" pitchFamily="34" charset="0"/>
              </a:rPr>
              <a:t>창의적 동작표현 활동 구성 유형</a:t>
            </a:r>
            <a:endParaRPr lang="en-US" altLang="ko-KR" sz="2300" b="1" kern="0" dirty="0">
              <a:ln>
                <a:solidFill>
                  <a:srgbClr val="4F81BD">
                    <a:alpha val="0"/>
                  </a:srgbClr>
                </a:solidFill>
              </a:ln>
              <a:solidFill>
                <a:schemeClr val="bg1"/>
              </a:solidFill>
              <a:effectLst/>
              <a:latin typeface="HY강B" pitchFamily="18" charset="-127"/>
              <a:ea typeface="HY강B" pitchFamily="18" charset="-127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0200" y="2104414"/>
            <a:ext cx="4824536" cy="2002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lnSpc>
                <a:spcPct val="200000"/>
              </a:lnSpc>
              <a:buFont typeface="+mj-ea"/>
              <a:buAutoNum type="circleNumDbPlain"/>
            </a:pPr>
            <a:r>
              <a:rPr lang="ko-KR" altLang="en-US" sz="2200" b="1" dirty="0">
                <a:latin typeface="HY강B" pitchFamily="18" charset="-127"/>
                <a:ea typeface="HY강B" pitchFamily="18" charset="-127"/>
              </a:rPr>
              <a:t>음악에 </a:t>
            </a:r>
            <a:r>
              <a:rPr lang="ko-KR" altLang="en-US" sz="2200" b="1" dirty="0" smtClean="0">
                <a:latin typeface="HY강B" pitchFamily="18" charset="-127"/>
                <a:ea typeface="HY강B" pitchFamily="18" charset="-127"/>
              </a:rPr>
              <a:t>초점을 두고 창의적 표현</a:t>
            </a:r>
            <a:endParaRPr lang="en-US" altLang="ko-KR" sz="2200" b="1" dirty="0">
              <a:latin typeface="HY강B" pitchFamily="18" charset="-127"/>
              <a:ea typeface="HY강B" pitchFamily="18" charset="-127"/>
            </a:endParaRPr>
          </a:p>
          <a:p>
            <a:pPr marL="457200" indent="-457200" latinLnBrk="0">
              <a:lnSpc>
                <a:spcPct val="200000"/>
              </a:lnSpc>
              <a:buFont typeface="+mj-ea"/>
              <a:buAutoNum type="circleNumDbPlain"/>
            </a:pPr>
            <a:r>
              <a:rPr lang="ko-KR" altLang="en-US" sz="2200" b="1" dirty="0">
                <a:latin typeface="HY강B" pitchFamily="18" charset="-127"/>
                <a:ea typeface="HY강B" pitchFamily="18" charset="-127"/>
              </a:rPr>
              <a:t>짧은 이야기나 </a:t>
            </a:r>
            <a:r>
              <a:rPr lang="ko-KR" altLang="en-US" sz="2200" b="1" dirty="0" smtClean="0">
                <a:latin typeface="HY강B" pitchFamily="18" charset="-127"/>
                <a:ea typeface="HY강B" pitchFamily="18" charset="-127"/>
              </a:rPr>
              <a:t>동시 등을 듣고  상상하여 동작으로 표현</a:t>
            </a:r>
            <a:endParaRPr lang="ko-KR" altLang="en-US" sz="2200" b="1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1026" name="Picture 2" descr="C:\Users\김은심\Desktop\0. 창지사 동작교육개정\표지사진\국수는요술쟁이-지그재그면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4149080"/>
            <a:ext cx="3960440" cy="2227748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grpSp>
        <p:nvGrpSpPr>
          <p:cNvPr id="26" name="그룹 25"/>
          <p:cNvGrpSpPr/>
          <p:nvPr/>
        </p:nvGrpSpPr>
        <p:grpSpPr>
          <a:xfrm>
            <a:off x="5796136" y="620688"/>
            <a:ext cx="2781644" cy="3566604"/>
            <a:chOff x="5701458" y="272779"/>
            <a:chExt cx="2781644" cy="3566604"/>
          </a:xfrm>
        </p:grpSpPr>
        <p:sp>
          <p:nvSpPr>
            <p:cNvPr id="21" name="직사각형 20"/>
            <p:cNvSpPr/>
            <p:nvPr/>
          </p:nvSpPr>
          <p:spPr>
            <a:xfrm rot="21328488">
              <a:off x="5701458" y="653447"/>
              <a:ext cx="2781644" cy="318593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  <a:effectLst>
              <a:outerShdw blurRad="635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latin typeface="HY강B" pitchFamily="18" charset="-127"/>
                <a:ea typeface="HY강B" pitchFamily="18" charset="-127"/>
              </a:endParaRPr>
            </a:p>
          </p:txBody>
        </p:sp>
        <p:grpSp>
          <p:nvGrpSpPr>
            <p:cNvPr id="17" name="그룹 16"/>
            <p:cNvGrpSpPr/>
            <p:nvPr/>
          </p:nvGrpSpPr>
          <p:grpSpPr>
            <a:xfrm rot="21339624">
              <a:off x="5793923" y="781288"/>
              <a:ext cx="2606040" cy="2969852"/>
              <a:chOff x="5351719" y="767233"/>
              <a:chExt cx="2606040" cy="2969852"/>
            </a:xfrm>
          </p:grpSpPr>
          <p:pic>
            <p:nvPicPr>
              <p:cNvPr id="6" name="그림 5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51719" y="767233"/>
                <a:ext cx="2606040" cy="14630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그림 6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64088" y="2276873"/>
                <a:ext cx="2592288" cy="14602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8" name="그림 10" descr="집게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3420">
              <a:off x="6899968" y="272779"/>
              <a:ext cx="175854" cy="590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직사각형 18"/>
          <p:cNvSpPr/>
          <p:nvPr/>
        </p:nvSpPr>
        <p:spPr>
          <a:xfrm rot="21222469">
            <a:off x="50748" y="232915"/>
            <a:ext cx="4000183" cy="707849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39700" dist="38100" dir="2700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 rot="21222469">
            <a:off x="51724" y="346263"/>
            <a:ext cx="413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latin typeface="HY강B" pitchFamily="18" charset="-127"/>
                <a:ea typeface="HY강B" pitchFamily="18" charset="-127"/>
              </a:rPr>
              <a:t>2) </a:t>
            </a:r>
            <a:r>
              <a:rPr lang="ko-KR" altLang="en-US" sz="2400" b="1" dirty="0" smtClean="0">
                <a:latin typeface="HY강B" pitchFamily="18" charset="-127"/>
                <a:ea typeface="HY강B" pitchFamily="18" charset="-127"/>
              </a:rPr>
              <a:t>창의적 동작표현 활동의 예</a:t>
            </a:r>
            <a:endParaRPr lang="ko-KR" altLang="en-US" sz="2400" b="1" dirty="0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589171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그림 11" descr="줄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652" y="1844824"/>
            <a:ext cx="867658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그룹 8"/>
          <p:cNvGrpSpPr/>
          <p:nvPr/>
        </p:nvGrpSpPr>
        <p:grpSpPr>
          <a:xfrm>
            <a:off x="395536" y="2421098"/>
            <a:ext cx="2827677" cy="3020222"/>
            <a:chOff x="333556" y="2629121"/>
            <a:chExt cx="2347601" cy="2507456"/>
          </a:xfrm>
        </p:grpSpPr>
        <p:sp>
          <p:nvSpPr>
            <p:cNvPr id="10" name="직사각형 9"/>
            <p:cNvSpPr/>
            <p:nvPr/>
          </p:nvSpPr>
          <p:spPr>
            <a:xfrm rot="21328488">
              <a:off x="333556" y="2629121"/>
              <a:ext cx="2228850" cy="25074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  <a:effectLst>
              <a:outerShdw blurRad="635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latin typeface="HY강B" pitchFamily="18" charset="-127"/>
                <a:ea typeface="HY강B" pitchFamily="18" charset="-127"/>
              </a:endParaRPr>
            </a:p>
          </p:txBody>
        </p:sp>
        <p:pic>
          <p:nvPicPr>
            <p:cNvPr id="11" name="Picture 18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rot="21328488">
              <a:off x="359953" y="2710542"/>
              <a:ext cx="2131656" cy="1601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24"/>
            <p:cNvSpPr txBox="1">
              <a:spLocks noChangeArrowheads="1"/>
            </p:cNvSpPr>
            <p:nvPr/>
          </p:nvSpPr>
          <p:spPr bwMode="auto">
            <a:xfrm rot="21328488">
              <a:off x="441285" y="4424616"/>
              <a:ext cx="2239872" cy="5877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ctr"/>
              <a:r>
                <a:rPr lang="ko-KR" altLang="en-US" sz="2000" b="1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강B" pitchFamily="18" charset="-127"/>
                  <a:ea typeface="HY강B" pitchFamily="18" charset="-127"/>
                  <a:cs typeface="Arial" pitchFamily="34" charset="0"/>
                </a:rPr>
                <a:t>그림책 </a:t>
              </a:r>
              <a:r>
                <a:rPr lang="en-US" altLang="ko-KR" sz="2000" b="1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강B" pitchFamily="18" charset="-127"/>
                  <a:ea typeface="HY강B" pitchFamily="18" charset="-127"/>
                  <a:cs typeface="Arial" pitchFamily="34" charset="0"/>
                </a:rPr>
                <a:t>‘</a:t>
              </a:r>
              <a:r>
                <a:rPr lang="ko-KR" altLang="en-US" sz="2000" b="1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강B" pitchFamily="18" charset="-127"/>
                  <a:ea typeface="HY강B" pitchFamily="18" charset="-127"/>
                  <a:cs typeface="Arial" pitchFamily="34" charset="0"/>
                </a:rPr>
                <a:t>파도야 놀자</a:t>
              </a:r>
              <a:r>
                <a:rPr lang="en-US" altLang="ko-KR" sz="2000" b="1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강B" pitchFamily="18" charset="-127"/>
                  <a:ea typeface="HY강B" pitchFamily="18" charset="-127"/>
                  <a:cs typeface="Arial" pitchFamily="34" charset="0"/>
                </a:rPr>
                <a:t>’</a:t>
              </a:r>
              <a:r>
                <a:rPr lang="ko-KR" altLang="en-US" sz="2000" b="1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강B" pitchFamily="18" charset="-127"/>
                  <a:ea typeface="HY강B" pitchFamily="18" charset="-127"/>
                  <a:cs typeface="Arial" pitchFamily="34" charset="0"/>
                </a:rPr>
                <a:t>감상하기</a:t>
              </a:r>
              <a:endParaRPr lang="en-US" altLang="ko-KR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  <a:cs typeface="Arial" pitchFamily="34" charset="0"/>
              </a:endParaRPr>
            </a:p>
          </p:txBody>
        </p:sp>
      </p:grpSp>
      <p:pic>
        <p:nvPicPr>
          <p:cNvPr id="13" name="그림 13" descr="집게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6645" y="1994226"/>
            <a:ext cx="182563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그룹 13"/>
          <p:cNvGrpSpPr/>
          <p:nvPr/>
        </p:nvGrpSpPr>
        <p:grpSpPr>
          <a:xfrm rot="21377553">
            <a:off x="3103479" y="2620128"/>
            <a:ext cx="2850419" cy="2953153"/>
            <a:chOff x="2348496" y="2777920"/>
            <a:chExt cx="2228850" cy="2451773"/>
          </a:xfrm>
        </p:grpSpPr>
        <p:sp>
          <p:nvSpPr>
            <p:cNvPr id="15" name="직사각형 14"/>
            <p:cNvSpPr/>
            <p:nvPr/>
          </p:nvSpPr>
          <p:spPr>
            <a:xfrm rot="191904">
              <a:off x="2348496" y="2777920"/>
              <a:ext cx="2228850" cy="245177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  <a:effectLst>
              <a:outerShdw blurRad="635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latin typeface="HY강B" pitchFamily="18" charset="-127"/>
                <a:ea typeface="HY강B" pitchFamily="18" charset="-127"/>
              </a:endParaRPr>
            </a:p>
          </p:txBody>
        </p:sp>
        <p:pic>
          <p:nvPicPr>
            <p:cNvPr id="16" name="Picture 18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rot="191904">
              <a:off x="2418750" y="2858963"/>
              <a:ext cx="2115301" cy="1662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24"/>
            <p:cNvSpPr txBox="1">
              <a:spLocks noChangeArrowheads="1"/>
            </p:cNvSpPr>
            <p:nvPr/>
          </p:nvSpPr>
          <p:spPr bwMode="auto">
            <a:xfrm rot="191904">
              <a:off x="2373966" y="4583522"/>
              <a:ext cx="2097812" cy="5877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ctr"/>
              <a:r>
                <a:rPr lang="ko-KR" altLang="en-US" sz="2000" b="1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강B" pitchFamily="18" charset="-127"/>
                  <a:ea typeface="HY강B" pitchFamily="18" charset="-127"/>
                  <a:cs typeface="Arial" pitchFamily="34" charset="0"/>
                </a:rPr>
                <a:t>앉아서 팔로</a:t>
              </a:r>
              <a:endParaRPr lang="en-US" altLang="ko-KR" sz="20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  <a:cs typeface="Arial" pitchFamily="34" charset="0"/>
              </a:endParaRPr>
            </a:p>
            <a:p>
              <a:pPr algn="ctr"/>
              <a:r>
                <a:rPr lang="ko-KR" altLang="en-US" sz="2000" b="1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강B" pitchFamily="18" charset="-127"/>
                  <a:ea typeface="HY강B" pitchFamily="18" charset="-127"/>
                  <a:cs typeface="Arial" pitchFamily="34" charset="0"/>
                </a:rPr>
                <a:t>파도의 움직임 표현하기</a:t>
              </a:r>
              <a:endParaRPr lang="en-US" altLang="ko-KR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  <a:cs typeface="Arial" pitchFamily="34" charset="0"/>
              </a:endParaRPr>
            </a:p>
          </p:txBody>
        </p:sp>
      </p:grpSp>
      <p:grpSp>
        <p:nvGrpSpPr>
          <p:cNvPr id="5" name="그룹 24"/>
          <p:cNvGrpSpPr/>
          <p:nvPr/>
        </p:nvGrpSpPr>
        <p:grpSpPr>
          <a:xfrm>
            <a:off x="5920719" y="2421098"/>
            <a:ext cx="2846067" cy="3020222"/>
            <a:chOff x="6543719" y="2587718"/>
            <a:chExt cx="2275284" cy="2507456"/>
          </a:xfrm>
        </p:grpSpPr>
        <p:sp>
          <p:nvSpPr>
            <p:cNvPr id="27" name="직사각형 26"/>
            <p:cNvSpPr/>
            <p:nvPr/>
          </p:nvSpPr>
          <p:spPr>
            <a:xfrm rot="248344">
              <a:off x="6590153" y="2587718"/>
              <a:ext cx="2228850" cy="25074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  <a:effectLst>
              <a:outerShdw blurRad="635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latin typeface="HY강B" pitchFamily="18" charset="-127"/>
                <a:ea typeface="HY강B" pitchFamily="18" charset="-127"/>
              </a:endParaRPr>
            </a:p>
          </p:txBody>
        </p:sp>
        <p:pic>
          <p:nvPicPr>
            <p:cNvPr id="28" name="Picture 18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rot="248344">
              <a:off x="6681630" y="2668226"/>
              <a:ext cx="2094683" cy="1655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 Box 24"/>
            <p:cNvSpPr txBox="1">
              <a:spLocks noChangeArrowheads="1"/>
            </p:cNvSpPr>
            <p:nvPr/>
          </p:nvSpPr>
          <p:spPr bwMode="auto">
            <a:xfrm rot="248344">
              <a:off x="6543719" y="4445292"/>
              <a:ext cx="2226218" cy="5877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ctr"/>
              <a:r>
                <a:rPr lang="ko-KR" altLang="en-US" sz="2000" b="1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강B" pitchFamily="18" charset="-127"/>
                  <a:ea typeface="HY강B" pitchFamily="18" charset="-127"/>
                  <a:cs typeface="Arial" pitchFamily="34" charset="0"/>
                </a:rPr>
                <a:t>스카프 이용하여</a:t>
              </a:r>
              <a:endParaRPr lang="en-US" altLang="ko-KR" sz="20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  <a:cs typeface="Arial" pitchFamily="34" charset="0"/>
              </a:endParaRPr>
            </a:p>
            <a:p>
              <a:pPr algn="ctr"/>
              <a:r>
                <a:rPr lang="ko-KR" altLang="en-US" sz="2000" b="1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강B" pitchFamily="18" charset="-127"/>
                  <a:ea typeface="HY강B" pitchFamily="18" charset="-127"/>
                  <a:cs typeface="Arial" pitchFamily="34" charset="0"/>
                </a:rPr>
                <a:t>파도의 움직임 표현하기</a:t>
              </a:r>
              <a:endParaRPr lang="en-US" altLang="ko-KR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  <a:cs typeface="Arial" pitchFamily="34" charset="0"/>
              </a:endParaRPr>
            </a:p>
          </p:txBody>
        </p:sp>
      </p:grpSp>
      <p:pic>
        <p:nvPicPr>
          <p:cNvPr id="30" name="그림 12" descr="집게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8271" y="2217557"/>
            <a:ext cx="18256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그림 10" descr="집게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3420">
            <a:off x="7387814" y="2025235"/>
            <a:ext cx="18256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그룹 20"/>
          <p:cNvGrpSpPr/>
          <p:nvPr/>
        </p:nvGrpSpPr>
        <p:grpSpPr>
          <a:xfrm>
            <a:off x="2843808" y="1268760"/>
            <a:ext cx="3384376" cy="480332"/>
            <a:chOff x="755575" y="1724532"/>
            <a:chExt cx="2232248" cy="480332"/>
          </a:xfrm>
        </p:grpSpPr>
        <p:grpSp>
          <p:nvGrpSpPr>
            <p:cNvPr id="22" name="그룹 27"/>
            <p:cNvGrpSpPr/>
            <p:nvPr/>
          </p:nvGrpSpPr>
          <p:grpSpPr>
            <a:xfrm>
              <a:off x="755575" y="1724532"/>
              <a:ext cx="2232248" cy="480332"/>
              <a:chOff x="4983733" y="2828226"/>
              <a:chExt cx="1960169" cy="2518467"/>
            </a:xfrm>
            <a:effectLst>
              <a:reflection blurRad="6350" stA="52000" endA="300" endPos="35000" dir="5400000" sy="-100000" algn="bl" rotWithShape="0"/>
            </a:effectLst>
          </p:grpSpPr>
          <p:sp>
            <p:nvSpPr>
              <p:cNvPr id="26" name="갈매기형 수장 25"/>
              <p:cNvSpPr/>
              <p:nvPr/>
            </p:nvSpPr>
            <p:spPr>
              <a:xfrm>
                <a:off x="4983733" y="2828226"/>
                <a:ext cx="1960169" cy="2511153"/>
              </a:xfrm>
              <a:prstGeom prst="chevron">
                <a:avLst>
                  <a:gd name="adj" fmla="val 26853"/>
                </a:avLst>
              </a:prstGeom>
              <a:solidFill>
                <a:srgbClr val="E87283"/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b="1">
                  <a:ln w="3175">
                    <a:solidFill>
                      <a:schemeClr val="accent5">
                        <a:lumMod val="75000"/>
                        <a:alpha val="0"/>
                      </a:schemeClr>
                    </a:solidFill>
                  </a:ln>
                  <a:latin typeface="HY강B" pitchFamily="18" charset="-127"/>
                  <a:ea typeface="HY강B" pitchFamily="18" charset="-127"/>
                  <a:cs typeface="Arial" pitchFamily="34" charset="0"/>
                </a:endParaRPr>
              </a:p>
            </p:txBody>
          </p:sp>
          <p:sp>
            <p:nvSpPr>
              <p:cNvPr id="31" name="오각형 10"/>
              <p:cNvSpPr/>
              <p:nvPr/>
            </p:nvSpPr>
            <p:spPr>
              <a:xfrm>
                <a:off x="5293073" y="2835541"/>
                <a:ext cx="1165765" cy="2511152"/>
              </a:xfrm>
              <a:custGeom>
                <a:avLst/>
                <a:gdLst>
                  <a:gd name="connsiteX0" fmla="*/ 0 w 1875292"/>
                  <a:gd name="connsiteY0" fmla="*/ 0 h 2511152"/>
                  <a:gd name="connsiteX1" fmla="*/ 1385878 w 1875292"/>
                  <a:gd name="connsiteY1" fmla="*/ 0 h 2511152"/>
                  <a:gd name="connsiteX2" fmla="*/ 1875292 w 1875292"/>
                  <a:gd name="connsiteY2" fmla="*/ 1255576 h 2511152"/>
                  <a:gd name="connsiteX3" fmla="*/ 1385878 w 1875292"/>
                  <a:gd name="connsiteY3" fmla="*/ 2511152 h 2511152"/>
                  <a:gd name="connsiteX4" fmla="*/ 0 w 1875292"/>
                  <a:gd name="connsiteY4" fmla="*/ 2511152 h 2511152"/>
                  <a:gd name="connsiteX5" fmla="*/ 0 w 1875292"/>
                  <a:gd name="connsiteY5" fmla="*/ 0 h 2511152"/>
                  <a:gd name="connsiteX0" fmla="*/ 0 w 1385878"/>
                  <a:gd name="connsiteY0" fmla="*/ 0 h 2511152"/>
                  <a:gd name="connsiteX1" fmla="*/ 1385878 w 1385878"/>
                  <a:gd name="connsiteY1" fmla="*/ 0 h 2511152"/>
                  <a:gd name="connsiteX2" fmla="*/ 1385878 w 1385878"/>
                  <a:gd name="connsiteY2" fmla="*/ 2511152 h 2511152"/>
                  <a:gd name="connsiteX3" fmla="*/ 0 w 1385878"/>
                  <a:gd name="connsiteY3" fmla="*/ 2511152 h 2511152"/>
                  <a:gd name="connsiteX4" fmla="*/ 0 w 1385878"/>
                  <a:gd name="connsiteY4" fmla="*/ 0 h 2511152"/>
                  <a:gd name="connsiteX0" fmla="*/ 0 w 1733756"/>
                  <a:gd name="connsiteY0" fmla="*/ 0 h 2511152"/>
                  <a:gd name="connsiteX1" fmla="*/ 1385878 w 1733756"/>
                  <a:gd name="connsiteY1" fmla="*/ 0 h 2511152"/>
                  <a:gd name="connsiteX2" fmla="*/ 1385878 w 1733756"/>
                  <a:gd name="connsiteY2" fmla="*/ 2511152 h 2511152"/>
                  <a:gd name="connsiteX3" fmla="*/ 0 w 1733756"/>
                  <a:gd name="connsiteY3" fmla="*/ 2511152 h 2511152"/>
                  <a:gd name="connsiteX4" fmla="*/ 0 w 1733756"/>
                  <a:gd name="connsiteY4" fmla="*/ 0 h 2511152"/>
                  <a:gd name="connsiteX0" fmla="*/ 0 w 1804100"/>
                  <a:gd name="connsiteY0" fmla="*/ 0 h 2511152"/>
                  <a:gd name="connsiteX1" fmla="*/ 1385878 w 1804100"/>
                  <a:gd name="connsiteY1" fmla="*/ 0 h 2511152"/>
                  <a:gd name="connsiteX2" fmla="*/ 1385878 w 1804100"/>
                  <a:gd name="connsiteY2" fmla="*/ 2511152 h 2511152"/>
                  <a:gd name="connsiteX3" fmla="*/ 0 w 1804100"/>
                  <a:gd name="connsiteY3" fmla="*/ 2511152 h 2511152"/>
                  <a:gd name="connsiteX4" fmla="*/ 0 w 1804100"/>
                  <a:gd name="connsiteY4" fmla="*/ 0 h 2511152"/>
                  <a:gd name="connsiteX0" fmla="*/ 0 w 1700054"/>
                  <a:gd name="connsiteY0" fmla="*/ 0 h 2511152"/>
                  <a:gd name="connsiteX1" fmla="*/ 1385878 w 1700054"/>
                  <a:gd name="connsiteY1" fmla="*/ 0 h 2511152"/>
                  <a:gd name="connsiteX2" fmla="*/ 998172 w 1700054"/>
                  <a:gd name="connsiteY2" fmla="*/ 2496521 h 2511152"/>
                  <a:gd name="connsiteX3" fmla="*/ 0 w 1700054"/>
                  <a:gd name="connsiteY3" fmla="*/ 2511152 h 2511152"/>
                  <a:gd name="connsiteX4" fmla="*/ 0 w 1700054"/>
                  <a:gd name="connsiteY4" fmla="*/ 0 h 2511152"/>
                  <a:gd name="connsiteX0" fmla="*/ 0 w 1720898"/>
                  <a:gd name="connsiteY0" fmla="*/ 0 h 2511152"/>
                  <a:gd name="connsiteX1" fmla="*/ 1385878 w 1720898"/>
                  <a:gd name="connsiteY1" fmla="*/ 0 h 2511152"/>
                  <a:gd name="connsiteX2" fmla="*/ 998172 w 1720898"/>
                  <a:gd name="connsiteY2" fmla="*/ 2496521 h 2511152"/>
                  <a:gd name="connsiteX3" fmla="*/ 0 w 1720898"/>
                  <a:gd name="connsiteY3" fmla="*/ 2511152 h 2511152"/>
                  <a:gd name="connsiteX4" fmla="*/ 0 w 1720898"/>
                  <a:gd name="connsiteY4" fmla="*/ 0 h 2511152"/>
                  <a:gd name="connsiteX0" fmla="*/ 0 w 2539717"/>
                  <a:gd name="connsiteY0" fmla="*/ 0 h 2511152"/>
                  <a:gd name="connsiteX1" fmla="*/ 2339327 w 2539717"/>
                  <a:gd name="connsiteY1" fmla="*/ 7315 h 2511152"/>
                  <a:gd name="connsiteX2" fmla="*/ 998172 w 2539717"/>
                  <a:gd name="connsiteY2" fmla="*/ 2496521 h 2511152"/>
                  <a:gd name="connsiteX3" fmla="*/ 0 w 2539717"/>
                  <a:gd name="connsiteY3" fmla="*/ 2511152 h 2511152"/>
                  <a:gd name="connsiteX4" fmla="*/ 0 w 2539717"/>
                  <a:gd name="connsiteY4" fmla="*/ 0 h 2511152"/>
                  <a:gd name="connsiteX0" fmla="*/ 0 w 2547975"/>
                  <a:gd name="connsiteY0" fmla="*/ 0 h 2511152"/>
                  <a:gd name="connsiteX1" fmla="*/ 2339327 w 2547975"/>
                  <a:gd name="connsiteY1" fmla="*/ 7315 h 2511152"/>
                  <a:gd name="connsiteX2" fmla="*/ 998172 w 2547975"/>
                  <a:gd name="connsiteY2" fmla="*/ 2496521 h 2511152"/>
                  <a:gd name="connsiteX3" fmla="*/ 0 w 2547975"/>
                  <a:gd name="connsiteY3" fmla="*/ 2511152 h 2511152"/>
                  <a:gd name="connsiteX4" fmla="*/ 0 w 2547975"/>
                  <a:gd name="connsiteY4" fmla="*/ 0 h 251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7975" h="2511152">
                    <a:moveTo>
                      <a:pt x="0" y="0"/>
                    </a:moveTo>
                    <a:lnTo>
                      <a:pt x="2339327" y="7315"/>
                    </a:lnTo>
                    <a:cubicBezTo>
                      <a:pt x="3122054" y="1195496"/>
                      <a:pt x="1485494" y="2310522"/>
                      <a:pt x="998172" y="2496521"/>
                    </a:cubicBezTo>
                    <a:lnTo>
                      <a:pt x="0" y="25111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  <a:alpha val="22000"/>
                    </a:schemeClr>
                  </a:gs>
                  <a:gs pos="35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b="1">
                  <a:ln>
                    <a:solidFill>
                      <a:srgbClr val="4F81BD">
                        <a:alpha val="0"/>
                      </a:srgbClr>
                    </a:solidFill>
                  </a:ln>
                  <a:latin typeface="HY강B" pitchFamily="18" charset="-127"/>
                  <a:ea typeface="HY강B" pitchFamily="18" charset="-127"/>
                  <a:cs typeface="Arial" pitchFamily="34" charset="0"/>
                </a:endParaRPr>
              </a:p>
            </p:txBody>
          </p:sp>
        </p:grpSp>
        <p:sp>
          <p:nvSpPr>
            <p:cNvPr id="25" name="직사각형 24"/>
            <p:cNvSpPr/>
            <p:nvPr/>
          </p:nvSpPr>
          <p:spPr bwMode="gray">
            <a:xfrm>
              <a:off x="1035438" y="1743724"/>
              <a:ext cx="1719865" cy="430887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spAutoFit/>
            </a:bodyPr>
            <a:lstStyle/>
            <a:p>
              <a:pPr algn="ctr" latinLnBrk="0">
                <a:defRPr/>
              </a:pPr>
              <a:r>
                <a:rPr lang="ko-KR" altLang="en-US" sz="2800" b="1" kern="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bg1"/>
                  </a:solidFill>
                  <a:effectLst/>
                  <a:latin typeface="HY강B" pitchFamily="18" charset="-127"/>
                  <a:ea typeface="HY강B" pitchFamily="18" charset="-127"/>
                  <a:cs typeface="Arial" pitchFamily="34" charset="0"/>
                </a:rPr>
                <a:t>나는 파도예요</a:t>
              </a:r>
              <a:endParaRPr lang="en-US" altLang="ko-KR" sz="2800" b="1" kern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/>
                </a:solidFill>
                <a:effectLst/>
                <a:latin typeface="HY강B" pitchFamily="18" charset="-127"/>
                <a:ea typeface="HY강B" pitchFamily="18" charset="-127"/>
                <a:cs typeface="Arial" pitchFamily="34" charset="0"/>
              </a:endParaRPr>
            </a:p>
          </p:txBody>
        </p:sp>
      </p:grpSp>
      <p:sp>
        <p:nvSpPr>
          <p:cNvPr id="33" name="직사각형 32"/>
          <p:cNvSpPr/>
          <p:nvPr/>
        </p:nvSpPr>
        <p:spPr>
          <a:xfrm rot="21222469">
            <a:off x="50748" y="232915"/>
            <a:ext cx="4000183" cy="707849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39700" dist="38100" dir="2700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 rot="21222469">
            <a:off x="51724" y="346263"/>
            <a:ext cx="413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latin typeface="HY강B" pitchFamily="18" charset="-127"/>
                <a:ea typeface="HY강B" pitchFamily="18" charset="-127"/>
              </a:rPr>
              <a:t>2) </a:t>
            </a:r>
            <a:r>
              <a:rPr lang="ko-KR" altLang="en-US" sz="2400" b="1" dirty="0" smtClean="0">
                <a:latin typeface="HY강B" pitchFamily="18" charset="-127"/>
                <a:ea typeface="HY강B" pitchFamily="18" charset="-127"/>
              </a:rPr>
              <a:t>창의적 동작표현 활동의 예</a:t>
            </a:r>
            <a:endParaRPr lang="ko-KR" altLang="en-US" sz="2400" b="1" dirty="0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12887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08520" y="0"/>
            <a:ext cx="9361040" cy="68853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00366" y="2996952"/>
            <a:ext cx="508184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강B" pitchFamily="18" charset="-127"/>
                <a:ea typeface="HY강B" pitchFamily="18" charset="-127"/>
              </a:rPr>
              <a:t>Thank You</a:t>
            </a:r>
            <a:endParaRPr lang="ko-KR" altLang="en-US" sz="8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5405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930008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 rot="286706">
            <a:off x="4858736" y="3633253"/>
            <a:ext cx="3105946" cy="1711447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39700" dist="38100" dir="2700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 rot="294072">
            <a:off x="4938955" y="3967765"/>
            <a:ext cx="2959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altLang="ko-KR" sz="2000" b="1" dirty="0" smtClean="0">
                <a:latin typeface="HY강B" pitchFamily="18" charset="-127"/>
                <a:ea typeface="HY강B" pitchFamily="18" charset="-127"/>
              </a:rPr>
              <a:t>1) </a:t>
            </a:r>
            <a:r>
              <a:rPr lang="ko-KR" altLang="en-US" sz="2000" b="1" dirty="0" smtClean="0">
                <a:latin typeface="HY강B" pitchFamily="18" charset="-127"/>
                <a:ea typeface="HY강B" pitchFamily="18" charset="-127"/>
              </a:rPr>
              <a:t>모방적 동작 활동</a:t>
            </a:r>
            <a:endParaRPr lang="en-US" altLang="ko-KR" sz="2000" b="1" dirty="0" smtClean="0">
              <a:latin typeface="HY강B" pitchFamily="18" charset="-127"/>
              <a:ea typeface="HY강B" pitchFamily="18" charset="-127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sz="2000" b="1" dirty="0" smtClean="0">
                <a:latin typeface="HY강B" pitchFamily="18" charset="-127"/>
                <a:ea typeface="HY강B" pitchFamily="18" charset="-127"/>
              </a:rPr>
              <a:t>2) </a:t>
            </a:r>
            <a:r>
              <a:rPr lang="ko-KR" altLang="en-US" sz="2000" b="1" dirty="0" smtClean="0">
                <a:latin typeface="HY강B" pitchFamily="18" charset="-127"/>
                <a:ea typeface="HY강B" pitchFamily="18" charset="-127"/>
              </a:rPr>
              <a:t>창의적 동작 표현 활동</a:t>
            </a:r>
            <a:endParaRPr lang="en-US" altLang="ko-KR" sz="2000" b="1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 rot="21222469">
            <a:off x="1818434" y="2408767"/>
            <a:ext cx="5940114" cy="1256844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39700" dist="38100" dir="2700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 rot="21222469">
            <a:off x="2103334" y="2800142"/>
            <a:ext cx="54168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3200" b="1" dirty="0" smtClean="0">
                <a:latin typeface="HY강B" pitchFamily="18" charset="-127"/>
                <a:ea typeface="HY강B" pitchFamily="18" charset="-127"/>
              </a:rPr>
              <a:t>창의적 신체표현 활동의 유형</a:t>
            </a:r>
            <a:endParaRPr lang="ko-KR" altLang="en-US" sz="3200" b="1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0" name="타원형 설명선 9"/>
          <p:cNvSpPr/>
          <p:nvPr/>
        </p:nvSpPr>
        <p:spPr>
          <a:xfrm>
            <a:off x="1043608" y="1628800"/>
            <a:ext cx="1512168" cy="1512168"/>
          </a:xfrm>
          <a:prstGeom prst="wedgeEllipseCallout">
            <a:avLst>
              <a:gd name="adj1" fmla="val 50358"/>
              <a:gd name="adj2" fmla="val 51169"/>
            </a:avLst>
          </a:prstGeom>
          <a:solidFill>
            <a:srgbClr val="FFFA2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강B" pitchFamily="18" charset="-127"/>
                <a:ea typeface="HY강B" pitchFamily="18" charset="-127"/>
              </a:rPr>
              <a:t>2</a:t>
            </a:r>
            <a:endParaRPr lang="ko-KR" altLang="en-US" sz="80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03315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 rot="21222469">
            <a:off x="135324" y="230387"/>
            <a:ext cx="4146322" cy="534353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39700" dist="38100" dir="2700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 rot="21222469">
            <a:off x="167021" y="289713"/>
            <a:ext cx="4104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latin typeface="HY강B" pitchFamily="18" charset="-127"/>
                <a:ea typeface="HY강B" pitchFamily="18" charset="-127"/>
              </a:rPr>
              <a:t>창의적 신체표현 활동의 유형</a:t>
            </a:r>
            <a:endParaRPr lang="ko-KR" altLang="en-US" sz="2400" b="1" dirty="0">
              <a:latin typeface="HY강B" pitchFamily="18" charset="-127"/>
              <a:ea typeface="HY강B" pitchFamily="18" charset="-127"/>
            </a:endParaRPr>
          </a:p>
        </p:txBody>
      </p:sp>
      <p:grpSp>
        <p:nvGrpSpPr>
          <p:cNvPr id="3" name="그룹 16"/>
          <p:cNvGrpSpPr/>
          <p:nvPr/>
        </p:nvGrpSpPr>
        <p:grpSpPr>
          <a:xfrm>
            <a:off x="2195736" y="1981215"/>
            <a:ext cx="4896544" cy="1232480"/>
            <a:chOff x="1734744" y="1981215"/>
            <a:chExt cx="5472608" cy="1232480"/>
          </a:xfrm>
        </p:grpSpPr>
        <p:cxnSp>
          <p:nvCxnSpPr>
            <p:cNvPr id="18" name="직선 연결선 17"/>
            <p:cNvCxnSpPr/>
            <p:nvPr/>
          </p:nvCxnSpPr>
          <p:spPr>
            <a:xfrm rot="5400000">
              <a:off x="1379507" y="2853695"/>
              <a:ext cx="720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 rot="5400000">
              <a:off x="6842589" y="2853695"/>
              <a:ext cx="720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그룹 57"/>
            <p:cNvGrpSpPr/>
            <p:nvPr/>
          </p:nvGrpSpPr>
          <p:grpSpPr>
            <a:xfrm>
              <a:off x="1734744" y="1981215"/>
              <a:ext cx="5472608" cy="512480"/>
              <a:chOff x="1734744" y="1981215"/>
              <a:chExt cx="5472608" cy="512480"/>
            </a:xfrm>
          </p:grpSpPr>
          <p:cxnSp>
            <p:nvCxnSpPr>
              <p:cNvPr id="21" name="직선 연결선 20"/>
              <p:cNvCxnSpPr/>
              <p:nvPr/>
            </p:nvCxnSpPr>
            <p:spPr>
              <a:xfrm>
                <a:off x="1734744" y="2493695"/>
                <a:ext cx="5472608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/>
              <p:cNvCxnSpPr/>
              <p:nvPr/>
            </p:nvCxnSpPr>
            <p:spPr>
              <a:xfrm>
                <a:off x="4425078" y="1981215"/>
                <a:ext cx="0" cy="511681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그룹 22"/>
          <p:cNvGrpSpPr/>
          <p:nvPr/>
        </p:nvGrpSpPr>
        <p:grpSpPr>
          <a:xfrm>
            <a:off x="2588605" y="1441155"/>
            <a:ext cx="3966790" cy="578802"/>
            <a:chOff x="2588605" y="1700808"/>
            <a:chExt cx="3966790" cy="578802"/>
          </a:xfrm>
        </p:grpSpPr>
        <p:grpSp>
          <p:nvGrpSpPr>
            <p:cNvPr id="6" name="그룹 69"/>
            <p:cNvGrpSpPr/>
            <p:nvPr/>
          </p:nvGrpSpPr>
          <p:grpSpPr>
            <a:xfrm>
              <a:off x="2588605" y="1700808"/>
              <a:ext cx="3966790" cy="578802"/>
              <a:chOff x="1655676" y="3068960"/>
              <a:chExt cx="3966790" cy="578802"/>
            </a:xfrm>
          </p:grpSpPr>
          <p:sp>
            <p:nvSpPr>
              <p:cNvPr id="26" name="Freeform 7"/>
              <p:cNvSpPr>
                <a:spLocks/>
              </p:cNvSpPr>
              <p:nvPr/>
            </p:nvSpPr>
            <p:spPr bwMode="auto">
              <a:xfrm>
                <a:off x="1693099" y="3068960"/>
                <a:ext cx="3886955" cy="79835"/>
              </a:xfrm>
              <a:custGeom>
                <a:avLst/>
                <a:gdLst>
                  <a:gd name="T0" fmla="*/ 68 w 1558"/>
                  <a:gd name="T1" fmla="*/ 0 h 32"/>
                  <a:gd name="T2" fmla="*/ 1508 w 1558"/>
                  <a:gd name="T3" fmla="*/ 0 h 32"/>
                  <a:gd name="T4" fmla="*/ 1558 w 1558"/>
                  <a:gd name="T5" fmla="*/ 32 h 32"/>
                  <a:gd name="T6" fmla="*/ 0 w 1558"/>
                  <a:gd name="T7" fmla="*/ 32 h 32"/>
                  <a:gd name="T8" fmla="*/ 68 w 155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8" h="32">
                    <a:moveTo>
                      <a:pt x="68" y="0"/>
                    </a:moveTo>
                    <a:lnTo>
                      <a:pt x="1508" y="0"/>
                    </a:lnTo>
                    <a:lnTo>
                      <a:pt x="1558" y="32"/>
                    </a:lnTo>
                    <a:lnTo>
                      <a:pt x="0" y="32"/>
                    </a:lnTo>
                    <a:lnTo>
                      <a:pt x="6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3">
                      <a:lumMod val="75000"/>
                    </a:schemeClr>
                  </a:gs>
                </a:gsLst>
                <a:lin ang="2700000" scaled="1"/>
              </a:gradFill>
              <a:ln w="15240"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HY강B" pitchFamily="18" charset="-127"/>
                  <a:ea typeface="HY강B" pitchFamily="18" charset="-127"/>
                </a:endParaRPr>
              </a:p>
            </p:txBody>
          </p:sp>
          <p:sp>
            <p:nvSpPr>
              <p:cNvPr id="27" name="Freeform 8"/>
              <p:cNvSpPr>
                <a:spLocks/>
              </p:cNvSpPr>
              <p:nvPr/>
            </p:nvSpPr>
            <p:spPr bwMode="auto">
              <a:xfrm>
                <a:off x="1655676" y="3143805"/>
                <a:ext cx="3966790" cy="503957"/>
              </a:xfrm>
              <a:custGeom>
                <a:avLst/>
                <a:gdLst>
                  <a:gd name="T0" fmla="*/ 661 w 670"/>
                  <a:gd name="T1" fmla="*/ 71 h 83"/>
                  <a:gd name="T2" fmla="*/ 649 w 670"/>
                  <a:gd name="T3" fmla="*/ 83 h 83"/>
                  <a:gd name="T4" fmla="*/ 20 w 670"/>
                  <a:gd name="T5" fmla="*/ 83 h 83"/>
                  <a:gd name="T6" fmla="*/ 8 w 670"/>
                  <a:gd name="T7" fmla="*/ 71 h 83"/>
                  <a:gd name="T8" fmla="*/ 0 w 670"/>
                  <a:gd name="T9" fmla="*/ 12 h 83"/>
                  <a:gd name="T10" fmla="*/ 7 w 670"/>
                  <a:gd name="T11" fmla="*/ 1 h 83"/>
                  <a:gd name="T12" fmla="*/ 12 w 670"/>
                  <a:gd name="T13" fmla="*/ 0 h 83"/>
                  <a:gd name="T14" fmla="*/ 658 w 670"/>
                  <a:gd name="T15" fmla="*/ 0 h 83"/>
                  <a:gd name="T16" fmla="*/ 670 w 670"/>
                  <a:gd name="T17" fmla="*/ 12 h 83"/>
                  <a:gd name="T18" fmla="*/ 661 w 670"/>
                  <a:gd name="T19" fmla="*/ 7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70" h="83">
                    <a:moveTo>
                      <a:pt x="661" y="71"/>
                    </a:moveTo>
                    <a:cubicBezTo>
                      <a:pt x="661" y="77"/>
                      <a:pt x="656" y="83"/>
                      <a:pt x="649" y="83"/>
                    </a:cubicBezTo>
                    <a:cubicBezTo>
                      <a:pt x="20" y="83"/>
                      <a:pt x="20" y="83"/>
                      <a:pt x="20" y="83"/>
                    </a:cubicBezTo>
                    <a:cubicBezTo>
                      <a:pt x="14" y="83"/>
                      <a:pt x="8" y="77"/>
                      <a:pt x="8" y="7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7"/>
                      <a:pt x="3" y="3"/>
                      <a:pt x="7" y="1"/>
                    </a:cubicBezTo>
                    <a:cubicBezTo>
                      <a:pt x="8" y="0"/>
                      <a:pt x="10" y="0"/>
                      <a:pt x="12" y="0"/>
                    </a:cubicBezTo>
                    <a:cubicBezTo>
                      <a:pt x="658" y="0"/>
                      <a:pt x="658" y="0"/>
                      <a:pt x="658" y="0"/>
                    </a:cubicBezTo>
                    <a:cubicBezTo>
                      <a:pt x="664" y="0"/>
                      <a:pt x="670" y="5"/>
                      <a:pt x="670" y="12"/>
                    </a:cubicBezTo>
                    <a:lnTo>
                      <a:pt x="661" y="7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3">
                      <a:lumMod val="75000"/>
                    </a:schemeClr>
                  </a:gs>
                </a:gsLst>
                <a:lin ang="2700000" scaled="1"/>
              </a:gradFill>
              <a:ln w="3175">
                <a:solidFill>
                  <a:schemeClr val="accent3">
                    <a:lumMod val="75000"/>
                  </a:schemeClr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HY강B" pitchFamily="18" charset="-127"/>
                  <a:ea typeface="HY강B" pitchFamily="18" charset="-127"/>
                </a:endParaRPr>
              </a:p>
            </p:txBody>
          </p:sp>
          <p:sp>
            <p:nvSpPr>
              <p:cNvPr id="28" name="직사각형 27"/>
              <p:cNvSpPr/>
              <p:nvPr/>
            </p:nvSpPr>
            <p:spPr>
              <a:xfrm flipV="1">
                <a:off x="1875071" y="3143805"/>
                <a:ext cx="3528000" cy="1440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  <a:latin typeface="HY강B" pitchFamily="18" charset="-127"/>
                  <a:ea typeface="HY강B" pitchFamily="18" charset="-127"/>
                </a:endParaRPr>
              </a:p>
            </p:txBody>
          </p:sp>
          <p:sp>
            <p:nvSpPr>
              <p:cNvPr id="29" name="타원 28"/>
              <p:cNvSpPr/>
              <p:nvPr/>
            </p:nvSpPr>
            <p:spPr bwMode="auto">
              <a:xfrm rot="10800000" flipH="1" flipV="1">
                <a:off x="3527527" y="3121918"/>
                <a:ext cx="223090" cy="63581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latinLnBrk="0">
                  <a:defRPr/>
                </a:pPr>
                <a:endParaRPr lang="ko-KR" altLang="en-US" sz="1600" kern="0">
                  <a:solidFill>
                    <a:prstClr val="white"/>
                  </a:solidFill>
                  <a:latin typeface="HY강B" pitchFamily="18" charset="-127"/>
                  <a:ea typeface="HY강B" pitchFamily="18" charset="-127"/>
                </a:endParaRPr>
              </a:p>
            </p:txBody>
          </p:sp>
        </p:grpSp>
        <p:sp>
          <p:nvSpPr>
            <p:cNvPr id="25" name="Text Box 114"/>
            <p:cNvSpPr txBox="1">
              <a:spLocks noChangeArrowheads="1"/>
            </p:cNvSpPr>
            <p:nvPr/>
          </p:nvSpPr>
          <p:spPr bwMode="auto">
            <a:xfrm>
              <a:off x="2699792" y="1813336"/>
              <a:ext cx="374441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ctr" eaLnBrk="1" hangingPunct="1"/>
              <a:r>
                <a:rPr lang="ko-KR" altLang="en-US" sz="24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HY강B" pitchFamily="18" charset="-127"/>
                  <a:ea typeface="HY강B" pitchFamily="18" charset="-127"/>
                  <a:cs typeface="Arial" pitchFamily="34" charset="0"/>
                </a:rPr>
                <a:t>창의적 신체표현 활동</a:t>
              </a:r>
              <a:endParaRPr lang="en-US" altLang="ko-K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  <a:cs typeface="Arial" pitchFamily="34" charset="0"/>
              </a:endParaRPr>
            </a:p>
          </p:txBody>
        </p:sp>
      </p:grpSp>
      <p:grpSp>
        <p:nvGrpSpPr>
          <p:cNvPr id="7" name="그룹 29"/>
          <p:cNvGrpSpPr/>
          <p:nvPr/>
        </p:nvGrpSpPr>
        <p:grpSpPr>
          <a:xfrm>
            <a:off x="928536" y="3205351"/>
            <a:ext cx="2851376" cy="2484275"/>
            <a:chOff x="568496" y="3205351"/>
            <a:chExt cx="2534401" cy="2484275"/>
          </a:xfrm>
        </p:grpSpPr>
        <p:grpSp>
          <p:nvGrpSpPr>
            <p:cNvPr id="8" name="그룹 109"/>
            <p:cNvGrpSpPr/>
            <p:nvPr/>
          </p:nvGrpSpPr>
          <p:grpSpPr>
            <a:xfrm>
              <a:off x="568496" y="3205351"/>
              <a:ext cx="2534401" cy="2484275"/>
              <a:chOff x="3959931" y="2636912"/>
              <a:chExt cx="2534401" cy="2484275"/>
            </a:xfrm>
          </p:grpSpPr>
          <p:sp>
            <p:nvSpPr>
              <p:cNvPr id="33" name="모서리가 둥근 직사각형 32"/>
              <p:cNvSpPr/>
              <p:nvPr/>
            </p:nvSpPr>
            <p:spPr>
              <a:xfrm>
                <a:off x="3960306" y="2644536"/>
                <a:ext cx="2533650" cy="2476651"/>
              </a:xfrm>
              <a:prstGeom prst="roundRect">
                <a:avLst>
                  <a:gd name="adj" fmla="val 2815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prstClr val="white"/>
                  </a:solidFill>
                  <a:latin typeface="HY강B" pitchFamily="18" charset="-127"/>
                  <a:ea typeface="HY강B" pitchFamily="18" charset="-127"/>
                </a:endParaRPr>
              </a:p>
            </p:txBody>
          </p:sp>
          <p:grpSp>
            <p:nvGrpSpPr>
              <p:cNvPr id="9" name="그룹 98"/>
              <p:cNvGrpSpPr/>
              <p:nvPr/>
            </p:nvGrpSpPr>
            <p:grpSpPr>
              <a:xfrm flipV="1">
                <a:off x="4006535" y="4426446"/>
                <a:ext cx="2440445" cy="666750"/>
                <a:chOff x="496545" y="4257092"/>
                <a:chExt cx="2440445" cy="666750"/>
              </a:xfrm>
            </p:grpSpPr>
            <p:sp>
              <p:nvSpPr>
                <p:cNvPr id="40" name="모서리가 둥근 직사각형 39"/>
                <p:cNvSpPr/>
                <p:nvPr/>
              </p:nvSpPr>
              <p:spPr>
                <a:xfrm>
                  <a:off x="496545" y="4257092"/>
                  <a:ext cx="2440445" cy="666750"/>
                </a:xfrm>
                <a:prstGeom prst="roundRect">
                  <a:avLst>
                    <a:gd name="adj" fmla="val 10953"/>
                  </a:avLst>
                </a:prstGeom>
                <a:gradFill>
                  <a:gsLst>
                    <a:gs pos="0">
                      <a:schemeClr val="bg1">
                        <a:alpha val="80000"/>
                      </a:schemeClr>
                    </a:gs>
                    <a:gs pos="50000">
                      <a:schemeClr val="bg1">
                        <a:alpha val="5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>
                    <a:solidFill>
                      <a:prstClr val="white"/>
                    </a:solidFill>
                    <a:latin typeface="HY강B" pitchFamily="18" charset="-127"/>
                    <a:ea typeface="HY강B" pitchFamily="18" charset="-127"/>
                  </a:endParaRPr>
                </a:p>
              </p:txBody>
            </p:sp>
            <p:sp>
              <p:nvSpPr>
                <p:cNvPr id="45" name="직사각형 44"/>
                <p:cNvSpPr/>
                <p:nvPr/>
              </p:nvSpPr>
              <p:spPr>
                <a:xfrm flipV="1">
                  <a:off x="564767" y="4266617"/>
                  <a:ext cx="2304000" cy="87631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>
                    <a:solidFill>
                      <a:prstClr val="white"/>
                    </a:solidFill>
                    <a:latin typeface="HY강B" pitchFamily="18" charset="-127"/>
                    <a:ea typeface="HY강B" pitchFamily="18" charset="-127"/>
                  </a:endParaRPr>
                </a:p>
              </p:txBody>
            </p:sp>
          </p:grpSp>
          <p:grpSp>
            <p:nvGrpSpPr>
              <p:cNvPr id="10" name="그룹 108"/>
              <p:cNvGrpSpPr/>
              <p:nvPr/>
            </p:nvGrpSpPr>
            <p:grpSpPr>
              <a:xfrm>
                <a:off x="3959931" y="2636912"/>
                <a:ext cx="2534401" cy="558487"/>
                <a:chOff x="3959931" y="2960948"/>
                <a:chExt cx="2534401" cy="558487"/>
              </a:xfrm>
            </p:grpSpPr>
            <p:grpSp>
              <p:nvGrpSpPr>
                <p:cNvPr id="11" name="그룹 106"/>
                <p:cNvGrpSpPr/>
                <p:nvPr/>
              </p:nvGrpSpPr>
              <p:grpSpPr>
                <a:xfrm>
                  <a:off x="3959931" y="2960948"/>
                  <a:ext cx="2534401" cy="558487"/>
                  <a:chOff x="4038289" y="2744924"/>
                  <a:chExt cx="2358400" cy="558487"/>
                </a:xfrm>
              </p:grpSpPr>
              <p:sp>
                <p:nvSpPr>
                  <p:cNvPr id="38" name="AutoShape 114"/>
                  <p:cNvSpPr>
                    <a:spLocks noChangeArrowheads="1"/>
                  </p:cNvSpPr>
                  <p:nvPr/>
                </p:nvSpPr>
                <p:spPr bwMode="auto">
                  <a:xfrm>
                    <a:off x="4038290" y="2752549"/>
                    <a:ext cx="2358399" cy="550862"/>
                  </a:xfrm>
                  <a:prstGeom prst="roundRect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chemeClr val="accent5">
                          <a:lumMod val="75000"/>
                        </a:schemeClr>
                      </a:gs>
                      <a:gs pos="100000">
                        <a:schemeClr val="accent5"/>
                      </a:gs>
                    </a:gsLst>
                    <a:lin ang="2700000" scaled="1"/>
                    <a:tileRect/>
                  </a:gradFill>
                  <a:ln w="3175">
                    <a:solidFill>
                      <a:schemeClr val="accent3">
                        <a:lumMod val="50000"/>
                      </a:schemeClr>
                    </a:solidFill>
                  </a:ln>
                  <a:effectLst>
                    <a:innerShdw blurRad="38100">
                      <a:schemeClr val="accent2">
                        <a:lumMod val="60000"/>
                        <a:lumOff val="40000"/>
                      </a:scheme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000" dirty="0">
                      <a:solidFill>
                        <a:prstClr val="white"/>
                      </a:solidFill>
                      <a:latin typeface="HY강B" pitchFamily="18" charset="-127"/>
                      <a:ea typeface="HY강B" pitchFamily="18" charset="-127"/>
                    </a:endParaRPr>
                  </a:p>
                </p:txBody>
              </p:sp>
              <p:sp>
                <p:nvSpPr>
                  <p:cNvPr id="39" name="AutoShape 115"/>
                  <p:cNvSpPr>
                    <a:spLocks noChangeArrowheads="1"/>
                  </p:cNvSpPr>
                  <p:nvPr/>
                </p:nvSpPr>
                <p:spPr bwMode="auto">
                  <a:xfrm>
                    <a:off x="4038289" y="2744924"/>
                    <a:ext cx="2358399" cy="260734"/>
                  </a:xfrm>
                  <a:prstGeom prst="roundRect">
                    <a:avLst>
                      <a:gd name="adj" fmla="val 0"/>
                    </a:avLst>
                  </a:prstGeom>
                  <a:gradFill rotWithShape="1">
                    <a:gsLst>
                      <a:gs pos="0">
                        <a:schemeClr val="bg1">
                          <a:alpha val="50000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ko-KR" altLang="en-US" sz="2000">
                      <a:solidFill>
                        <a:prstClr val="black"/>
                      </a:solidFill>
                      <a:latin typeface="HY강B" pitchFamily="18" charset="-127"/>
                      <a:ea typeface="HY강B" pitchFamily="18" charset="-127"/>
                    </a:endParaRPr>
                  </a:p>
                </p:txBody>
              </p:sp>
            </p:grpSp>
            <p:sp>
              <p:nvSpPr>
                <p:cNvPr id="37" name="직사각형 36"/>
                <p:cNvSpPr/>
                <p:nvPr/>
              </p:nvSpPr>
              <p:spPr>
                <a:xfrm flipV="1">
                  <a:off x="4080753" y="2960948"/>
                  <a:ext cx="2304000" cy="14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>
                    <a:solidFill>
                      <a:prstClr val="white"/>
                    </a:solidFill>
                    <a:latin typeface="HY강B" pitchFamily="18" charset="-127"/>
                    <a:ea typeface="HY강B" pitchFamily="18" charset="-127"/>
                  </a:endParaRPr>
                </a:p>
              </p:txBody>
            </p:sp>
          </p:grpSp>
        </p:grpSp>
        <p:sp>
          <p:nvSpPr>
            <p:cNvPr id="32" name="Text Box 114"/>
            <p:cNvSpPr txBox="1">
              <a:spLocks noChangeArrowheads="1"/>
            </p:cNvSpPr>
            <p:nvPr/>
          </p:nvSpPr>
          <p:spPr bwMode="auto">
            <a:xfrm>
              <a:off x="683568" y="3303735"/>
              <a:ext cx="23042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ctr" eaLnBrk="1" hangingPunct="1"/>
              <a:r>
                <a:rPr lang="ko-KR" altLang="en-US" sz="24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HY강B" pitchFamily="18" charset="-127"/>
                  <a:ea typeface="HY강B" pitchFamily="18" charset="-127"/>
                  <a:cs typeface="Arial" pitchFamily="34" charset="0"/>
                </a:rPr>
                <a:t>모방적 동작활동</a:t>
              </a:r>
              <a:endParaRPr lang="en-US" altLang="ko-KR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  <a:cs typeface="Arial" pitchFamily="34" charset="0"/>
              </a:endParaRPr>
            </a:p>
          </p:txBody>
        </p:sp>
      </p:grpSp>
      <p:sp>
        <p:nvSpPr>
          <p:cNvPr id="46" name="TextBox 18"/>
          <p:cNvSpPr txBox="1"/>
          <p:nvPr/>
        </p:nvSpPr>
        <p:spPr>
          <a:xfrm>
            <a:off x="1043608" y="4161854"/>
            <a:ext cx="25922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강B" pitchFamily="18" charset="-127"/>
                <a:ea typeface="HY강B" pitchFamily="18" charset="-127"/>
                <a:cs typeface="Arial" pitchFamily="34" charset="0"/>
              </a:rPr>
              <a:t>여러 가지 생물이나</a:t>
            </a:r>
            <a:endParaRPr lang="en-US" altLang="ko-KR" sz="2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HY강B" pitchFamily="18" charset="-127"/>
              <a:ea typeface="HY강B" pitchFamily="18" charset="-127"/>
              <a:cs typeface="Arial" pitchFamily="34" charset="0"/>
            </a:endParaRPr>
          </a:p>
          <a:p>
            <a:pPr algn="ctr"/>
            <a:r>
              <a:rPr lang="ko-KR" alt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강B" pitchFamily="18" charset="-127"/>
                <a:ea typeface="HY강B" pitchFamily="18" charset="-127"/>
                <a:cs typeface="Arial" pitchFamily="34" charset="0"/>
              </a:rPr>
              <a:t>무생물을 모방해서</a:t>
            </a:r>
            <a:endParaRPr lang="en-US" altLang="ko-KR" sz="2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HY강B" pitchFamily="18" charset="-127"/>
              <a:ea typeface="HY강B" pitchFamily="18" charset="-127"/>
              <a:cs typeface="Arial" pitchFamily="34" charset="0"/>
            </a:endParaRPr>
          </a:p>
          <a:p>
            <a:pPr algn="ctr"/>
            <a:r>
              <a:rPr lang="ko-KR" alt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강B" pitchFamily="18" charset="-127"/>
                <a:ea typeface="HY강B" pitchFamily="18" charset="-127"/>
                <a:cs typeface="Arial" pitchFamily="34" charset="0"/>
              </a:rPr>
              <a:t>표현해 보는 활동</a:t>
            </a:r>
            <a:endParaRPr lang="en-US" altLang="ko-KR" sz="2200" b="1" dirty="0">
              <a:solidFill>
                <a:schemeClr val="tx1">
                  <a:lumMod val="85000"/>
                  <a:lumOff val="15000"/>
                </a:schemeClr>
              </a:solidFill>
              <a:latin typeface="HY강B" pitchFamily="18" charset="-127"/>
              <a:ea typeface="HY강B" pitchFamily="18" charset="-127"/>
              <a:cs typeface="Arial" pitchFamily="34" charset="0"/>
            </a:endParaRPr>
          </a:p>
        </p:txBody>
      </p:sp>
      <p:grpSp>
        <p:nvGrpSpPr>
          <p:cNvPr id="12" name="그룹 59"/>
          <p:cNvGrpSpPr/>
          <p:nvPr/>
        </p:nvGrpSpPr>
        <p:grpSpPr>
          <a:xfrm>
            <a:off x="5436097" y="3176973"/>
            <a:ext cx="3204534" cy="2484275"/>
            <a:chOff x="6012160" y="3205351"/>
            <a:chExt cx="2592288" cy="2484275"/>
          </a:xfrm>
        </p:grpSpPr>
        <p:grpSp>
          <p:nvGrpSpPr>
            <p:cNvPr id="15" name="그룹 127"/>
            <p:cNvGrpSpPr/>
            <p:nvPr/>
          </p:nvGrpSpPr>
          <p:grpSpPr>
            <a:xfrm>
              <a:off x="6041104" y="3205351"/>
              <a:ext cx="2534401" cy="2484275"/>
              <a:chOff x="3959931" y="2636912"/>
              <a:chExt cx="2534401" cy="2484275"/>
            </a:xfrm>
          </p:grpSpPr>
          <p:sp>
            <p:nvSpPr>
              <p:cNvPr id="63" name="모서리가 둥근 직사각형 62"/>
              <p:cNvSpPr/>
              <p:nvPr/>
            </p:nvSpPr>
            <p:spPr>
              <a:xfrm>
                <a:off x="3960306" y="2644536"/>
                <a:ext cx="2533650" cy="2476651"/>
              </a:xfrm>
              <a:prstGeom prst="roundRect">
                <a:avLst>
                  <a:gd name="adj" fmla="val 2815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prstClr val="white"/>
                  </a:solidFill>
                  <a:latin typeface="HY강B" pitchFamily="18" charset="-127"/>
                  <a:ea typeface="HY강B" pitchFamily="18" charset="-127"/>
                </a:endParaRPr>
              </a:p>
            </p:txBody>
          </p:sp>
          <p:grpSp>
            <p:nvGrpSpPr>
              <p:cNvPr id="16" name="그룹 131"/>
              <p:cNvGrpSpPr/>
              <p:nvPr/>
            </p:nvGrpSpPr>
            <p:grpSpPr>
              <a:xfrm flipV="1">
                <a:off x="4006535" y="4426446"/>
                <a:ext cx="2440445" cy="666750"/>
                <a:chOff x="496545" y="4257092"/>
                <a:chExt cx="2440445" cy="666750"/>
              </a:xfrm>
            </p:grpSpPr>
            <p:sp>
              <p:nvSpPr>
                <p:cNvPr id="70" name="모서리가 둥근 직사각형 69"/>
                <p:cNvSpPr/>
                <p:nvPr/>
              </p:nvSpPr>
              <p:spPr>
                <a:xfrm>
                  <a:off x="496545" y="4257092"/>
                  <a:ext cx="2440445" cy="666750"/>
                </a:xfrm>
                <a:prstGeom prst="roundRect">
                  <a:avLst>
                    <a:gd name="adj" fmla="val 10953"/>
                  </a:avLst>
                </a:prstGeom>
                <a:gradFill>
                  <a:gsLst>
                    <a:gs pos="0">
                      <a:schemeClr val="bg1">
                        <a:alpha val="80000"/>
                      </a:schemeClr>
                    </a:gs>
                    <a:gs pos="50000">
                      <a:schemeClr val="bg1">
                        <a:alpha val="5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>
                    <a:solidFill>
                      <a:prstClr val="white"/>
                    </a:solidFill>
                    <a:latin typeface="HY강B" pitchFamily="18" charset="-127"/>
                    <a:ea typeface="HY강B" pitchFamily="18" charset="-127"/>
                  </a:endParaRPr>
                </a:p>
              </p:txBody>
            </p:sp>
            <p:sp>
              <p:nvSpPr>
                <p:cNvPr id="71" name="직사각형 70"/>
                <p:cNvSpPr/>
                <p:nvPr/>
              </p:nvSpPr>
              <p:spPr>
                <a:xfrm flipV="1">
                  <a:off x="564767" y="4266617"/>
                  <a:ext cx="2304000" cy="87631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>
                    <a:solidFill>
                      <a:prstClr val="white"/>
                    </a:solidFill>
                    <a:latin typeface="HY강B" pitchFamily="18" charset="-127"/>
                    <a:ea typeface="HY강B" pitchFamily="18" charset="-127"/>
                  </a:endParaRPr>
                </a:p>
              </p:txBody>
            </p:sp>
          </p:grpSp>
          <p:grpSp>
            <p:nvGrpSpPr>
              <p:cNvPr id="17" name="그룹 132"/>
              <p:cNvGrpSpPr/>
              <p:nvPr/>
            </p:nvGrpSpPr>
            <p:grpSpPr>
              <a:xfrm>
                <a:off x="3959931" y="2636912"/>
                <a:ext cx="2534401" cy="550862"/>
                <a:chOff x="3959931" y="2960948"/>
                <a:chExt cx="2534401" cy="550862"/>
              </a:xfrm>
            </p:grpSpPr>
            <p:grpSp>
              <p:nvGrpSpPr>
                <p:cNvPr id="20" name="그룹 133"/>
                <p:cNvGrpSpPr/>
                <p:nvPr/>
              </p:nvGrpSpPr>
              <p:grpSpPr>
                <a:xfrm>
                  <a:off x="3959931" y="2960948"/>
                  <a:ext cx="2534401" cy="550862"/>
                  <a:chOff x="4038289" y="2744924"/>
                  <a:chExt cx="2358400" cy="550862"/>
                </a:xfrm>
              </p:grpSpPr>
              <p:sp>
                <p:nvSpPr>
                  <p:cNvPr id="68" name="AutoShape 114"/>
                  <p:cNvSpPr>
                    <a:spLocks noChangeArrowheads="1"/>
                  </p:cNvSpPr>
                  <p:nvPr/>
                </p:nvSpPr>
                <p:spPr bwMode="auto">
                  <a:xfrm>
                    <a:off x="4038290" y="2744924"/>
                    <a:ext cx="2358399" cy="550862"/>
                  </a:xfrm>
                  <a:prstGeom prst="roundRect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09002"/>
                      </a:gs>
                      <a:gs pos="100000">
                        <a:srgbClr val="F3A903"/>
                      </a:gs>
                    </a:gsLst>
                    <a:lin ang="13500000" scaled="1"/>
                    <a:tileRect/>
                  </a:gradFill>
                  <a:ln w="3175">
                    <a:solidFill>
                      <a:schemeClr val="accent4"/>
                    </a:solidFill>
                  </a:ln>
                  <a:effectLst>
                    <a:innerShdw blurRad="38100">
                      <a:schemeClr val="accent4">
                        <a:lumMod val="60000"/>
                        <a:lumOff val="40000"/>
                      </a:scheme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000" dirty="0">
                      <a:solidFill>
                        <a:prstClr val="white"/>
                      </a:solidFill>
                      <a:latin typeface="HY강B" pitchFamily="18" charset="-127"/>
                      <a:ea typeface="HY강B" pitchFamily="18" charset="-127"/>
                    </a:endParaRPr>
                  </a:p>
                </p:txBody>
              </p:sp>
              <p:sp>
                <p:nvSpPr>
                  <p:cNvPr id="69" name="AutoShape 115"/>
                  <p:cNvSpPr>
                    <a:spLocks noChangeArrowheads="1"/>
                  </p:cNvSpPr>
                  <p:nvPr/>
                </p:nvSpPr>
                <p:spPr bwMode="auto">
                  <a:xfrm>
                    <a:off x="4038289" y="2744924"/>
                    <a:ext cx="2358399" cy="260734"/>
                  </a:xfrm>
                  <a:prstGeom prst="roundRect">
                    <a:avLst>
                      <a:gd name="adj" fmla="val 0"/>
                    </a:avLst>
                  </a:prstGeom>
                  <a:gradFill rotWithShape="1">
                    <a:gsLst>
                      <a:gs pos="0">
                        <a:schemeClr val="bg1">
                          <a:alpha val="50000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ko-KR" altLang="en-US" sz="2000">
                      <a:solidFill>
                        <a:prstClr val="black"/>
                      </a:solidFill>
                      <a:latin typeface="HY강B" pitchFamily="18" charset="-127"/>
                      <a:ea typeface="HY강B" pitchFamily="18" charset="-127"/>
                    </a:endParaRPr>
                  </a:p>
                </p:txBody>
              </p:sp>
            </p:grpSp>
            <p:sp>
              <p:nvSpPr>
                <p:cNvPr id="67" name="직사각형 66"/>
                <p:cNvSpPr/>
                <p:nvPr/>
              </p:nvSpPr>
              <p:spPr>
                <a:xfrm flipV="1">
                  <a:off x="4080753" y="2960948"/>
                  <a:ext cx="2304000" cy="14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>
                    <a:solidFill>
                      <a:prstClr val="white"/>
                    </a:solidFill>
                    <a:latin typeface="HY강B" pitchFamily="18" charset="-127"/>
                    <a:ea typeface="HY강B" pitchFamily="18" charset="-127"/>
                  </a:endParaRPr>
                </a:p>
              </p:txBody>
            </p:sp>
          </p:grpSp>
        </p:grpSp>
        <p:sp>
          <p:nvSpPr>
            <p:cNvPr id="62" name="Text Box 114"/>
            <p:cNvSpPr txBox="1">
              <a:spLocks noChangeArrowheads="1"/>
            </p:cNvSpPr>
            <p:nvPr/>
          </p:nvSpPr>
          <p:spPr bwMode="auto">
            <a:xfrm>
              <a:off x="6012160" y="3303735"/>
              <a:ext cx="25922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ctr" eaLnBrk="1" hangingPunct="1"/>
              <a:r>
                <a:rPr lang="ko-KR" altLang="en-US" sz="24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HY강B" pitchFamily="18" charset="-127"/>
                  <a:ea typeface="HY강B" pitchFamily="18" charset="-127"/>
                  <a:cs typeface="Arial" pitchFamily="34" charset="0"/>
                </a:rPr>
                <a:t>창의적 동작표현 활동</a:t>
              </a:r>
              <a:endParaRPr lang="en-US" altLang="ko-KR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  <a:cs typeface="Arial" pitchFamily="34" charset="0"/>
              </a:endParaRPr>
            </a:p>
          </p:txBody>
        </p:sp>
      </p:grpSp>
      <p:sp>
        <p:nvSpPr>
          <p:cNvPr id="72" name="TextBox 44"/>
          <p:cNvSpPr txBox="1"/>
          <p:nvPr/>
        </p:nvSpPr>
        <p:spPr>
          <a:xfrm>
            <a:off x="5484354" y="3988221"/>
            <a:ext cx="31438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강B" pitchFamily="18" charset="-127"/>
                <a:ea typeface="HY강B" pitchFamily="18" charset="-127"/>
                <a:cs typeface="Arial" pitchFamily="34" charset="0"/>
              </a:rPr>
              <a:t>대상물에 대한</a:t>
            </a:r>
            <a:endParaRPr lang="en-US" altLang="ko-KR" sz="2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HY강B" pitchFamily="18" charset="-127"/>
              <a:ea typeface="HY강B" pitchFamily="18" charset="-127"/>
              <a:cs typeface="Arial" pitchFamily="34" charset="0"/>
            </a:endParaRPr>
          </a:p>
          <a:p>
            <a:pPr algn="ctr"/>
            <a:r>
              <a:rPr lang="ko-KR" alt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강B" pitchFamily="18" charset="-127"/>
                <a:ea typeface="HY강B" pitchFamily="18" charset="-127"/>
                <a:cs typeface="Arial" pitchFamily="34" charset="0"/>
              </a:rPr>
              <a:t>느낌</a:t>
            </a:r>
            <a:r>
              <a:rPr lang="en-US" altLang="ko-KR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강B" pitchFamily="18" charset="-127"/>
                <a:ea typeface="HY강B" pitchFamily="18" charset="-127"/>
                <a:cs typeface="Arial" pitchFamily="34" charset="0"/>
              </a:rPr>
              <a:t>, </a:t>
            </a:r>
            <a:r>
              <a:rPr lang="ko-KR" alt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강B" pitchFamily="18" charset="-127"/>
                <a:ea typeface="HY강B" pitchFamily="18" charset="-127"/>
                <a:cs typeface="Arial" pitchFamily="34" charset="0"/>
              </a:rPr>
              <a:t>생각</a:t>
            </a:r>
            <a:r>
              <a:rPr lang="en-US" altLang="ko-KR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강B" pitchFamily="18" charset="-127"/>
                <a:ea typeface="HY강B" pitchFamily="18" charset="-127"/>
                <a:cs typeface="Arial" pitchFamily="34" charset="0"/>
              </a:rPr>
              <a:t>, </a:t>
            </a:r>
            <a:r>
              <a:rPr lang="ko-KR" alt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강B" pitchFamily="18" charset="-127"/>
                <a:ea typeface="HY강B" pitchFamily="18" charset="-127"/>
                <a:cs typeface="Arial" pitchFamily="34" charset="0"/>
              </a:rPr>
              <a:t>경험</a:t>
            </a:r>
            <a:r>
              <a:rPr lang="en-US" altLang="ko-KR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강B" pitchFamily="18" charset="-127"/>
                <a:ea typeface="HY강B" pitchFamily="18" charset="-127"/>
                <a:cs typeface="Arial" pitchFamily="34" charset="0"/>
              </a:rPr>
              <a:t>,</a:t>
            </a:r>
          </a:p>
          <a:p>
            <a:pPr algn="ctr"/>
            <a:r>
              <a:rPr lang="ko-KR" alt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강B" pitchFamily="18" charset="-127"/>
                <a:ea typeface="HY강B" pitchFamily="18" charset="-127"/>
                <a:cs typeface="Arial" pitchFamily="34" charset="0"/>
              </a:rPr>
              <a:t>제시된 사건을</a:t>
            </a:r>
            <a:endParaRPr lang="en-US" altLang="ko-KR" sz="2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HY강B" pitchFamily="18" charset="-127"/>
              <a:ea typeface="HY강B" pitchFamily="18" charset="-127"/>
              <a:cs typeface="Arial" pitchFamily="34" charset="0"/>
            </a:endParaRPr>
          </a:p>
          <a:p>
            <a:pPr algn="ctr"/>
            <a:r>
              <a:rPr lang="ko-KR" alt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강B" pitchFamily="18" charset="-127"/>
                <a:ea typeface="HY강B" pitchFamily="18" charset="-127"/>
                <a:cs typeface="Arial" pitchFamily="34" charset="0"/>
              </a:rPr>
              <a:t>동작으로 나타내보는 것</a:t>
            </a:r>
            <a:endParaRPr lang="en-US" altLang="ko-KR" sz="2200" b="1" dirty="0">
              <a:solidFill>
                <a:schemeClr val="tx1">
                  <a:lumMod val="85000"/>
                  <a:lumOff val="15000"/>
                </a:schemeClr>
              </a:solidFill>
              <a:latin typeface="HY강B" pitchFamily="18" charset="-127"/>
              <a:ea typeface="HY강B" pitchFamily="18" charset="-127"/>
              <a:cs typeface="Arial" pitchFamily="34" charset="0"/>
            </a:endParaRPr>
          </a:p>
        </p:txBody>
      </p:sp>
      <p:sp>
        <p:nvSpPr>
          <p:cNvPr id="73" name="AutoShape 105"/>
          <p:cNvSpPr>
            <a:spLocks noChangeArrowheads="1"/>
          </p:cNvSpPr>
          <p:nvPr/>
        </p:nvSpPr>
        <p:spPr bwMode="auto">
          <a:xfrm>
            <a:off x="971600" y="5721381"/>
            <a:ext cx="2794192" cy="765175"/>
          </a:xfrm>
          <a:prstGeom prst="roundRect">
            <a:avLst>
              <a:gd name="adj" fmla="val 8205"/>
            </a:avLst>
          </a:prstGeom>
          <a:gradFill rotWithShape="1">
            <a:gsLst>
              <a:gs pos="0">
                <a:schemeClr val="bg1">
                  <a:lumMod val="85000"/>
                </a:schemeClr>
              </a:gs>
              <a:gs pos="100000">
                <a:schemeClr val="tx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 w="12700" algn="ctr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solidFill>
                <a:prstClr val="black"/>
              </a:solidFill>
              <a:latin typeface="서울남산체 B" pitchFamily="18" charset="-127"/>
              <a:ea typeface="서울남산체 B" pitchFamily="18" charset="-127"/>
            </a:endParaRPr>
          </a:p>
        </p:txBody>
      </p:sp>
      <p:sp>
        <p:nvSpPr>
          <p:cNvPr id="75" name="AutoShape 105"/>
          <p:cNvSpPr>
            <a:spLocks noChangeArrowheads="1"/>
          </p:cNvSpPr>
          <p:nvPr/>
        </p:nvSpPr>
        <p:spPr bwMode="auto">
          <a:xfrm>
            <a:off x="5652120" y="5724165"/>
            <a:ext cx="2794192" cy="765175"/>
          </a:xfrm>
          <a:prstGeom prst="roundRect">
            <a:avLst>
              <a:gd name="adj" fmla="val 8205"/>
            </a:avLst>
          </a:prstGeom>
          <a:gradFill rotWithShape="1">
            <a:gsLst>
              <a:gs pos="0">
                <a:schemeClr val="bg1">
                  <a:lumMod val="85000"/>
                </a:schemeClr>
              </a:gs>
              <a:gs pos="100000">
                <a:schemeClr val="tx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 w="12700" algn="ctr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solidFill>
                <a:prstClr val="black"/>
              </a:solidFill>
              <a:latin typeface="서울남산체 B" pitchFamily="18" charset="-127"/>
              <a:ea typeface="서울남산체 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12887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 rot="21222469">
            <a:off x="140793" y="178277"/>
            <a:ext cx="3697638" cy="707849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39700" dist="38100" dir="2700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 rot="21222469">
            <a:off x="322588" y="289713"/>
            <a:ext cx="3381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latin typeface="HY강B" pitchFamily="18" charset="-127"/>
                <a:ea typeface="HY강B" pitchFamily="18" charset="-127"/>
              </a:rPr>
              <a:t>1) </a:t>
            </a:r>
            <a:r>
              <a:rPr lang="ko-KR" altLang="en-US" sz="2400" b="1" dirty="0" smtClean="0">
                <a:latin typeface="HY강B" pitchFamily="18" charset="-127"/>
                <a:ea typeface="HY강B" pitchFamily="18" charset="-127"/>
              </a:rPr>
              <a:t>모방적 동작활동의 예</a:t>
            </a:r>
            <a:endParaRPr lang="ko-KR" altLang="en-US" sz="2400" b="1" dirty="0">
              <a:latin typeface="HY강B" pitchFamily="18" charset="-127"/>
              <a:ea typeface="HY강B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539552" y="1340769"/>
            <a:ext cx="7995795" cy="5040560"/>
            <a:chOff x="1010697" y="1663473"/>
            <a:chExt cx="6879171" cy="4336639"/>
          </a:xfrm>
        </p:grpSpPr>
        <p:sp>
          <p:nvSpPr>
            <p:cNvPr id="6" name="육각형 5"/>
            <p:cNvSpPr/>
            <p:nvPr/>
          </p:nvSpPr>
          <p:spPr>
            <a:xfrm>
              <a:off x="2985923" y="2698623"/>
              <a:ext cx="2713188" cy="2338955"/>
            </a:xfrm>
            <a:prstGeom prst="hexagon">
              <a:avLst/>
            </a:prstGeom>
            <a:solidFill>
              <a:srgbClr val="F6641B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3586344" y="5009237"/>
              <a:ext cx="1496438" cy="3842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42000">
                  <a:schemeClr val="tx1">
                    <a:alpha val="14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0" name="이등변 삼각형 9"/>
            <p:cNvSpPr/>
            <p:nvPr/>
          </p:nvSpPr>
          <p:spPr>
            <a:xfrm rot="16200000">
              <a:off x="5655538" y="3595769"/>
              <a:ext cx="631805" cy="544660"/>
            </a:xfrm>
            <a:prstGeom prst="triangle">
              <a:avLst/>
            </a:prstGeom>
            <a:solidFill>
              <a:srgbClr val="A1BC1A"/>
            </a:solidFill>
            <a:ln w="9525">
              <a:noFill/>
            </a:ln>
            <a:effectLst>
              <a:outerShdw blurRad="88900" dist="38100" dir="5400000" algn="t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/>
            </a:p>
          </p:txBody>
        </p:sp>
        <p:sp>
          <p:nvSpPr>
            <p:cNvPr id="11" name="육각형 10"/>
            <p:cNvSpPr/>
            <p:nvPr/>
          </p:nvSpPr>
          <p:spPr>
            <a:xfrm>
              <a:off x="5793009" y="4184685"/>
              <a:ext cx="2096859" cy="1807637"/>
            </a:xfrm>
            <a:prstGeom prst="hexagon">
              <a:avLst/>
            </a:prstGeom>
            <a:solidFill>
              <a:srgbClr val="A1BC1A"/>
            </a:solidFill>
            <a:ln w="9525">
              <a:noFill/>
            </a:ln>
            <a:effectLst>
              <a:outerShdw blurRad="88900" dist="38100" dir="5400000" algn="t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257038" y="5970419"/>
              <a:ext cx="1156507" cy="2969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42000">
                  <a:schemeClr val="tx1">
                    <a:alpha val="14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17" name="육각형 16"/>
            <p:cNvSpPr/>
            <p:nvPr/>
          </p:nvSpPr>
          <p:spPr>
            <a:xfrm>
              <a:off x="5893613" y="2159346"/>
              <a:ext cx="1620535" cy="1397013"/>
            </a:xfrm>
            <a:prstGeom prst="hexagon">
              <a:avLst/>
            </a:prstGeom>
            <a:solidFill>
              <a:srgbClr val="F3A903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6252233" y="3539431"/>
              <a:ext cx="893794" cy="2294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42000">
                  <a:schemeClr val="tx1">
                    <a:alpha val="14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66856" y="2620230"/>
              <a:ext cx="1529744" cy="344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000" b="1" dirty="0" smtClean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Y강B" pitchFamily="18" charset="-127"/>
                  <a:ea typeface="HY강B" pitchFamily="18" charset="-127"/>
                  <a:cs typeface="Arial" pitchFamily="34" charset="0"/>
                </a:rPr>
                <a:t>사건 모방하기</a:t>
              </a:r>
              <a:endParaRPr lang="ko-KR" altLang="en-US" sz="2000" b="1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강B" pitchFamily="18" charset="-127"/>
                <a:ea typeface="HY강B" pitchFamily="18" charset="-127"/>
                <a:cs typeface="Arial" pitchFamily="34" charset="0"/>
              </a:endParaRPr>
            </a:p>
          </p:txBody>
        </p:sp>
        <p:sp>
          <p:nvSpPr>
            <p:cNvPr id="20" name="이등변 삼각형 19"/>
            <p:cNvSpPr/>
            <p:nvPr/>
          </p:nvSpPr>
          <p:spPr>
            <a:xfrm rot="16200000">
              <a:off x="7487578" y="2691785"/>
              <a:ext cx="385273" cy="332132"/>
            </a:xfrm>
            <a:prstGeom prst="triangle">
              <a:avLst/>
            </a:prstGeom>
            <a:solidFill>
              <a:srgbClr val="F3A903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이등변 삼각형 20"/>
            <p:cNvSpPr/>
            <p:nvPr/>
          </p:nvSpPr>
          <p:spPr>
            <a:xfrm rot="19800000">
              <a:off x="2543425" y="3662404"/>
              <a:ext cx="385273" cy="332132"/>
            </a:xfrm>
            <a:prstGeom prst="triangle">
              <a:avLst/>
            </a:prstGeom>
            <a:solidFill>
              <a:srgbClr val="F6641B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육각형 21"/>
            <p:cNvSpPr/>
            <p:nvPr/>
          </p:nvSpPr>
          <p:spPr>
            <a:xfrm>
              <a:off x="1010697" y="1880397"/>
              <a:ext cx="2096859" cy="1807637"/>
            </a:xfrm>
            <a:prstGeom prst="hexag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474726" y="3666131"/>
              <a:ext cx="1156507" cy="2969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42000">
                  <a:schemeClr val="tx1">
                    <a:alpha val="14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26" name="이등변 삼각형 25"/>
            <p:cNvSpPr/>
            <p:nvPr/>
          </p:nvSpPr>
          <p:spPr>
            <a:xfrm rot="19800000">
              <a:off x="2614132" y="1663473"/>
              <a:ext cx="199723" cy="172175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육각형 31"/>
            <p:cNvSpPr/>
            <p:nvPr/>
          </p:nvSpPr>
          <p:spPr>
            <a:xfrm>
              <a:off x="3559706" y="2665214"/>
              <a:ext cx="2144408" cy="2366022"/>
            </a:xfrm>
            <a:custGeom>
              <a:avLst/>
              <a:gdLst>
                <a:gd name="connsiteX0" fmla="*/ 0 w 3228600"/>
                <a:gd name="connsiteY0" fmla="*/ 1391638 h 2783275"/>
                <a:gd name="connsiteX1" fmla="*/ 695819 w 3228600"/>
                <a:gd name="connsiteY1" fmla="*/ 1 h 2783275"/>
                <a:gd name="connsiteX2" fmla="*/ 2532781 w 3228600"/>
                <a:gd name="connsiteY2" fmla="*/ 1 h 2783275"/>
                <a:gd name="connsiteX3" fmla="*/ 3228600 w 3228600"/>
                <a:gd name="connsiteY3" fmla="*/ 1391638 h 2783275"/>
                <a:gd name="connsiteX4" fmla="*/ 2532781 w 3228600"/>
                <a:gd name="connsiteY4" fmla="*/ 2783274 h 2783275"/>
                <a:gd name="connsiteX5" fmla="*/ 695819 w 3228600"/>
                <a:gd name="connsiteY5" fmla="*/ 2783274 h 2783275"/>
                <a:gd name="connsiteX6" fmla="*/ 0 w 3228600"/>
                <a:gd name="connsiteY6" fmla="*/ 1391638 h 2783275"/>
                <a:gd name="connsiteX0" fmla="*/ 0 w 3228600"/>
                <a:gd name="connsiteY0" fmla="*/ 1391637 h 2783273"/>
                <a:gd name="connsiteX1" fmla="*/ 695819 w 3228600"/>
                <a:gd name="connsiteY1" fmla="*/ 0 h 2783273"/>
                <a:gd name="connsiteX2" fmla="*/ 2532781 w 3228600"/>
                <a:gd name="connsiteY2" fmla="*/ 0 h 2783273"/>
                <a:gd name="connsiteX3" fmla="*/ 3228600 w 3228600"/>
                <a:gd name="connsiteY3" fmla="*/ 1391637 h 2783273"/>
                <a:gd name="connsiteX4" fmla="*/ 2532781 w 3228600"/>
                <a:gd name="connsiteY4" fmla="*/ 2783273 h 2783273"/>
                <a:gd name="connsiteX5" fmla="*/ 0 w 3228600"/>
                <a:gd name="connsiteY5" fmla="*/ 1391637 h 2783273"/>
                <a:gd name="connsiteX0" fmla="*/ 1836962 w 2532781"/>
                <a:gd name="connsiteY0" fmla="*/ 2783273 h 2783273"/>
                <a:gd name="connsiteX1" fmla="*/ 0 w 2532781"/>
                <a:gd name="connsiteY1" fmla="*/ 0 h 2783273"/>
                <a:gd name="connsiteX2" fmla="*/ 1836962 w 2532781"/>
                <a:gd name="connsiteY2" fmla="*/ 0 h 2783273"/>
                <a:gd name="connsiteX3" fmla="*/ 2532781 w 2532781"/>
                <a:gd name="connsiteY3" fmla="*/ 1391637 h 2783273"/>
                <a:gd name="connsiteX4" fmla="*/ 1836962 w 2532781"/>
                <a:gd name="connsiteY4" fmla="*/ 2783273 h 2783273"/>
                <a:gd name="connsiteX0" fmla="*/ 1221142 w 1916961"/>
                <a:gd name="connsiteY0" fmla="*/ 2783273 h 2783273"/>
                <a:gd name="connsiteX1" fmla="*/ 0 w 1916961"/>
                <a:gd name="connsiteY1" fmla="*/ 0 h 2783273"/>
                <a:gd name="connsiteX2" fmla="*/ 1221142 w 1916961"/>
                <a:gd name="connsiteY2" fmla="*/ 0 h 2783273"/>
                <a:gd name="connsiteX3" fmla="*/ 1916961 w 1916961"/>
                <a:gd name="connsiteY3" fmla="*/ 1391637 h 2783273"/>
                <a:gd name="connsiteX4" fmla="*/ 1221142 w 1916961"/>
                <a:gd name="connsiteY4" fmla="*/ 2783273 h 2783273"/>
                <a:gd name="connsiteX0" fmla="*/ 1818301 w 2514120"/>
                <a:gd name="connsiteY0" fmla="*/ 2783273 h 2783273"/>
                <a:gd name="connsiteX1" fmla="*/ 0 w 2514120"/>
                <a:gd name="connsiteY1" fmla="*/ 0 h 2783273"/>
                <a:gd name="connsiteX2" fmla="*/ 1818301 w 2514120"/>
                <a:gd name="connsiteY2" fmla="*/ 0 h 2783273"/>
                <a:gd name="connsiteX3" fmla="*/ 2514120 w 2514120"/>
                <a:gd name="connsiteY3" fmla="*/ 1391637 h 2783273"/>
                <a:gd name="connsiteX4" fmla="*/ 1818301 w 2514120"/>
                <a:gd name="connsiteY4" fmla="*/ 2783273 h 2783273"/>
                <a:gd name="connsiteX0" fmla="*/ 1193150 w 2514120"/>
                <a:gd name="connsiteY0" fmla="*/ 2773942 h 2773942"/>
                <a:gd name="connsiteX1" fmla="*/ 0 w 2514120"/>
                <a:gd name="connsiteY1" fmla="*/ 0 h 2773942"/>
                <a:gd name="connsiteX2" fmla="*/ 1818301 w 2514120"/>
                <a:gd name="connsiteY2" fmla="*/ 0 h 2773942"/>
                <a:gd name="connsiteX3" fmla="*/ 2514120 w 2514120"/>
                <a:gd name="connsiteY3" fmla="*/ 1391637 h 2773942"/>
                <a:gd name="connsiteX4" fmla="*/ 1193150 w 2514120"/>
                <a:gd name="connsiteY4" fmla="*/ 2773942 h 2773942"/>
                <a:gd name="connsiteX0" fmla="*/ 1295787 w 2514120"/>
                <a:gd name="connsiteY0" fmla="*/ 2773942 h 2773942"/>
                <a:gd name="connsiteX1" fmla="*/ 0 w 2514120"/>
                <a:gd name="connsiteY1" fmla="*/ 0 h 2773942"/>
                <a:gd name="connsiteX2" fmla="*/ 1818301 w 2514120"/>
                <a:gd name="connsiteY2" fmla="*/ 0 h 2773942"/>
                <a:gd name="connsiteX3" fmla="*/ 2514120 w 2514120"/>
                <a:gd name="connsiteY3" fmla="*/ 1391637 h 2773942"/>
                <a:gd name="connsiteX4" fmla="*/ 1295787 w 2514120"/>
                <a:gd name="connsiteY4" fmla="*/ 2773942 h 2773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4120" h="2773942">
                  <a:moveTo>
                    <a:pt x="1295787" y="2773942"/>
                  </a:moveTo>
                  <a:lnTo>
                    <a:pt x="0" y="0"/>
                  </a:lnTo>
                  <a:lnTo>
                    <a:pt x="1818301" y="0"/>
                  </a:lnTo>
                  <a:lnTo>
                    <a:pt x="2514120" y="1391637"/>
                  </a:lnTo>
                  <a:lnTo>
                    <a:pt x="1295787" y="277394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28000"/>
                  </a:schemeClr>
                </a:gs>
                <a:gs pos="49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육각형 31"/>
            <p:cNvSpPr/>
            <p:nvPr/>
          </p:nvSpPr>
          <p:spPr>
            <a:xfrm>
              <a:off x="6245154" y="2155074"/>
              <a:ext cx="1309315" cy="1444626"/>
            </a:xfrm>
            <a:custGeom>
              <a:avLst/>
              <a:gdLst>
                <a:gd name="connsiteX0" fmla="*/ 0 w 3228600"/>
                <a:gd name="connsiteY0" fmla="*/ 1391638 h 2783275"/>
                <a:gd name="connsiteX1" fmla="*/ 695819 w 3228600"/>
                <a:gd name="connsiteY1" fmla="*/ 1 h 2783275"/>
                <a:gd name="connsiteX2" fmla="*/ 2532781 w 3228600"/>
                <a:gd name="connsiteY2" fmla="*/ 1 h 2783275"/>
                <a:gd name="connsiteX3" fmla="*/ 3228600 w 3228600"/>
                <a:gd name="connsiteY3" fmla="*/ 1391638 h 2783275"/>
                <a:gd name="connsiteX4" fmla="*/ 2532781 w 3228600"/>
                <a:gd name="connsiteY4" fmla="*/ 2783274 h 2783275"/>
                <a:gd name="connsiteX5" fmla="*/ 695819 w 3228600"/>
                <a:gd name="connsiteY5" fmla="*/ 2783274 h 2783275"/>
                <a:gd name="connsiteX6" fmla="*/ 0 w 3228600"/>
                <a:gd name="connsiteY6" fmla="*/ 1391638 h 2783275"/>
                <a:gd name="connsiteX0" fmla="*/ 0 w 3228600"/>
                <a:gd name="connsiteY0" fmla="*/ 1391637 h 2783273"/>
                <a:gd name="connsiteX1" fmla="*/ 695819 w 3228600"/>
                <a:gd name="connsiteY1" fmla="*/ 0 h 2783273"/>
                <a:gd name="connsiteX2" fmla="*/ 2532781 w 3228600"/>
                <a:gd name="connsiteY2" fmla="*/ 0 h 2783273"/>
                <a:gd name="connsiteX3" fmla="*/ 3228600 w 3228600"/>
                <a:gd name="connsiteY3" fmla="*/ 1391637 h 2783273"/>
                <a:gd name="connsiteX4" fmla="*/ 2532781 w 3228600"/>
                <a:gd name="connsiteY4" fmla="*/ 2783273 h 2783273"/>
                <a:gd name="connsiteX5" fmla="*/ 0 w 3228600"/>
                <a:gd name="connsiteY5" fmla="*/ 1391637 h 2783273"/>
                <a:gd name="connsiteX0" fmla="*/ 1836962 w 2532781"/>
                <a:gd name="connsiteY0" fmla="*/ 2783273 h 2783273"/>
                <a:gd name="connsiteX1" fmla="*/ 0 w 2532781"/>
                <a:gd name="connsiteY1" fmla="*/ 0 h 2783273"/>
                <a:gd name="connsiteX2" fmla="*/ 1836962 w 2532781"/>
                <a:gd name="connsiteY2" fmla="*/ 0 h 2783273"/>
                <a:gd name="connsiteX3" fmla="*/ 2532781 w 2532781"/>
                <a:gd name="connsiteY3" fmla="*/ 1391637 h 2783273"/>
                <a:gd name="connsiteX4" fmla="*/ 1836962 w 2532781"/>
                <a:gd name="connsiteY4" fmla="*/ 2783273 h 2783273"/>
                <a:gd name="connsiteX0" fmla="*/ 1221142 w 1916961"/>
                <a:gd name="connsiteY0" fmla="*/ 2783273 h 2783273"/>
                <a:gd name="connsiteX1" fmla="*/ 0 w 1916961"/>
                <a:gd name="connsiteY1" fmla="*/ 0 h 2783273"/>
                <a:gd name="connsiteX2" fmla="*/ 1221142 w 1916961"/>
                <a:gd name="connsiteY2" fmla="*/ 0 h 2783273"/>
                <a:gd name="connsiteX3" fmla="*/ 1916961 w 1916961"/>
                <a:gd name="connsiteY3" fmla="*/ 1391637 h 2783273"/>
                <a:gd name="connsiteX4" fmla="*/ 1221142 w 1916961"/>
                <a:gd name="connsiteY4" fmla="*/ 2783273 h 2783273"/>
                <a:gd name="connsiteX0" fmla="*/ 1818301 w 2514120"/>
                <a:gd name="connsiteY0" fmla="*/ 2783273 h 2783273"/>
                <a:gd name="connsiteX1" fmla="*/ 0 w 2514120"/>
                <a:gd name="connsiteY1" fmla="*/ 0 h 2783273"/>
                <a:gd name="connsiteX2" fmla="*/ 1818301 w 2514120"/>
                <a:gd name="connsiteY2" fmla="*/ 0 h 2783273"/>
                <a:gd name="connsiteX3" fmla="*/ 2514120 w 2514120"/>
                <a:gd name="connsiteY3" fmla="*/ 1391637 h 2783273"/>
                <a:gd name="connsiteX4" fmla="*/ 1818301 w 2514120"/>
                <a:gd name="connsiteY4" fmla="*/ 2783273 h 2783273"/>
                <a:gd name="connsiteX0" fmla="*/ 1193150 w 2514120"/>
                <a:gd name="connsiteY0" fmla="*/ 2773942 h 2773942"/>
                <a:gd name="connsiteX1" fmla="*/ 0 w 2514120"/>
                <a:gd name="connsiteY1" fmla="*/ 0 h 2773942"/>
                <a:gd name="connsiteX2" fmla="*/ 1818301 w 2514120"/>
                <a:gd name="connsiteY2" fmla="*/ 0 h 2773942"/>
                <a:gd name="connsiteX3" fmla="*/ 2514120 w 2514120"/>
                <a:gd name="connsiteY3" fmla="*/ 1391637 h 2773942"/>
                <a:gd name="connsiteX4" fmla="*/ 1193150 w 2514120"/>
                <a:gd name="connsiteY4" fmla="*/ 2773942 h 2773942"/>
                <a:gd name="connsiteX0" fmla="*/ 1295787 w 2514120"/>
                <a:gd name="connsiteY0" fmla="*/ 2773942 h 2773942"/>
                <a:gd name="connsiteX1" fmla="*/ 0 w 2514120"/>
                <a:gd name="connsiteY1" fmla="*/ 0 h 2773942"/>
                <a:gd name="connsiteX2" fmla="*/ 1818301 w 2514120"/>
                <a:gd name="connsiteY2" fmla="*/ 0 h 2773942"/>
                <a:gd name="connsiteX3" fmla="*/ 2514120 w 2514120"/>
                <a:gd name="connsiteY3" fmla="*/ 1391637 h 2773942"/>
                <a:gd name="connsiteX4" fmla="*/ 1295787 w 2514120"/>
                <a:gd name="connsiteY4" fmla="*/ 2773942 h 2773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4120" h="2773942">
                  <a:moveTo>
                    <a:pt x="1295787" y="2773942"/>
                  </a:moveTo>
                  <a:lnTo>
                    <a:pt x="0" y="0"/>
                  </a:lnTo>
                  <a:lnTo>
                    <a:pt x="1818301" y="0"/>
                  </a:lnTo>
                  <a:lnTo>
                    <a:pt x="2514120" y="1391637"/>
                  </a:lnTo>
                  <a:lnTo>
                    <a:pt x="1295787" y="277394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28000"/>
                  </a:schemeClr>
                </a:gs>
                <a:gs pos="49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육각형 31"/>
            <p:cNvSpPr/>
            <p:nvPr/>
          </p:nvSpPr>
          <p:spPr>
            <a:xfrm>
              <a:off x="1461398" y="1875941"/>
              <a:ext cx="1665408" cy="1837520"/>
            </a:xfrm>
            <a:custGeom>
              <a:avLst/>
              <a:gdLst>
                <a:gd name="connsiteX0" fmla="*/ 0 w 3228600"/>
                <a:gd name="connsiteY0" fmla="*/ 1391638 h 2783275"/>
                <a:gd name="connsiteX1" fmla="*/ 695819 w 3228600"/>
                <a:gd name="connsiteY1" fmla="*/ 1 h 2783275"/>
                <a:gd name="connsiteX2" fmla="*/ 2532781 w 3228600"/>
                <a:gd name="connsiteY2" fmla="*/ 1 h 2783275"/>
                <a:gd name="connsiteX3" fmla="*/ 3228600 w 3228600"/>
                <a:gd name="connsiteY3" fmla="*/ 1391638 h 2783275"/>
                <a:gd name="connsiteX4" fmla="*/ 2532781 w 3228600"/>
                <a:gd name="connsiteY4" fmla="*/ 2783274 h 2783275"/>
                <a:gd name="connsiteX5" fmla="*/ 695819 w 3228600"/>
                <a:gd name="connsiteY5" fmla="*/ 2783274 h 2783275"/>
                <a:gd name="connsiteX6" fmla="*/ 0 w 3228600"/>
                <a:gd name="connsiteY6" fmla="*/ 1391638 h 2783275"/>
                <a:gd name="connsiteX0" fmla="*/ 0 w 3228600"/>
                <a:gd name="connsiteY0" fmla="*/ 1391637 h 2783273"/>
                <a:gd name="connsiteX1" fmla="*/ 695819 w 3228600"/>
                <a:gd name="connsiteY1" fmla="*/ 0 h 2783273"/>
                <a:gd name="connsiteX2" fmla="*/ 2532781 w 3228600"/>
                <a:gd name="connsiteY2" fmla="*/ 0 h 2783273"/>
                <a:gd name="connsiteX3" fmla="*/ 3228600 w 3228600"/>
                <a:gd name="connsiteY3" fmla="*/ 1391637 h 2783273"/>
                <a:gd name="connsiteX4" fmla="*/ 2532781 w 3228600"/>
                <a:gd name="connsiteY4" fmla="*/ 2783273 h 2783273"/>
                <a:gd name="connsiteX5" fmla="*/ 0 w 3228600"/>
                <a:gd name="connsiteY5" fmla="*/ 1391637 h 2783273"/>
                <a:gd name="connsiteX0" fmla="*/ 1836962 w 2532781"/>
                <a:gd name="connsiteY0" fmla="*/ 2783273 h 2783273"/>
                <a:gd name="connsiteX1" fmla="*/ 0 w 2532781"/>
                <a:gd name="connsiteY1" fmla="*/ 0 h 2783273"/>
                <a:gd name="connsiteX2" fmla="*/ 1836962 w 2532781"/>
                <a:gd name="connsiteY2" fmla="*/ 0 h 2783273"/>
                <a:gd name="connsiteX3" fmla="*/ 2532781 w 2532781"/>
                <a:gd name="connsiteY3" fmla="*/ 1391637 h 2783273"/>
                <a:gd name="connsiteX4" fmla="*/ 1836962 w 2532781"/>
                <a:gd name="connsiteY4" fmla="*/ 2783273 h 2783273"/>
                <a:gd name="connsiteX0" fmla="*/ 1221142 w 1916961"/>
                <a:gd name="connsiteY0" fmla="*/ 2783273 h 2783273"/>
                <a:gd name="connsiteX1" fmla="*/ 0 w 1916961"/>
                <a:gd name="connsiteY1" fmla="*/ 0 h 2783273"/>
                <a:gd name="connsiteX2" fmla="*/ 1221142 w 1916961"/>
                <a:gd name="connsiteY2" fmla="*/ 0 h 2783273"/>
                <a:gd name="connsiteX3" fmla="*/ 1916961 w 1916961"/>
                <a:gd name="connsiteY3" fmla="*/ 1391637 h 2783273"/>
                <a:gd name="connsiteX4" fmla="*/ 1221142 w 1916961"/>
                <a:gd name="connsiteY4" fmla="*/ 2783273 h 2783273"/>
                <a:gd name="connsiteX0" fmla="*/ 1818301 w 2514120"/>
                <a:gd name="connsiteY0" fmla="*/ 2783273 h 2783273"/>
                <a:gd name="connsiteX1" fmla="*/ 0 w 2514120"/>
                <a:gd name="connsiteY1" fmla="*/ 0 h 2783273"/>
                <a:gd name="connsiteX2" fmla="*/ 1818301 w 2514120"/>
                <a:gd name="connsiteY2" fmla="*/ 0 h 2783273"/>
                <a:gd name="connsiteX3" fmla="*/ 2514120 w 2514120"/>
                <a:gd name="connsiteY3" fmla="*/ 1391637 h 2783273"/>
                <a:gd name="connsiteX4" fmla="*/ 1818301 w 2514120"/>
                <a:gd name="connsiteY4" fmla="*/ 2783273 h 2783273"/>
                <a:gd name="connsiteX0" fmla="*/ 1193150 w 2514120"/>
                <a:gd name="connsiteY0" fmla="*/ 2773942 h 2773942"/>
                <a:gd name="connsiteX1" fmla="*/ 0 w 2514120"/>
                <a:gd name="connsiteY1" fmla="*/ 0 h 2773942"/>
                <a:gd name="connsiteX2" fmla="*/ 1818301 w 2514120"/>
                <a:gd name="connsiteY2" fmla="*/ 0 h 2773942"/>
                <a:gd name="connsiteX3" fmla="*/ 2514120 w 2514120"/>
                <a:gd name="connsiteY3" fmla="*/ 1391637 h 2773942"/>
                <a:gd name="connsiteX4" fmla="*/ 1193150 w 2514120"/>
                <a:gd name="connsiteY4" fmla="*/ 2773942 h 2773942"/>
                <a:gd name="connsiteX0" fmla="*/ 1295787 w 2514120"/>
                <a:gd name="connsiteY0" fmla="*/ 2773942 h 2773942"/>
                <a:gd name="connsiteX1" fmla="*/ 0 w 2514120"/>
                <a:gd name="connsiteY1" fmla="*/ 0 h 2773942"/>
                <a:gd name="connsiteX2" fmla="*/ 1818301 w 2514120"/>
                <a:gd name="connsiteY2" fmla="*/ 0 h 2773942"/>
                <a:gd name="connsiteX3" fmla="*/ 2514120 w 2514120"/>
                <a:gd name="connsiteY3" fmla="*/ 1391637 h 2773942"/>
                <a:gd name="connsiteX4" fmla="*/ 1295787 w 2514120"/>
                <a:gd name="connsiteY4" fmla="*/ 2773942 h 2773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4120" h="2773942">
                  <a:moveTo>
                    <a:pt x="1295787" y="2773942"/>
                  </a:moveTo>
                  <a:lnTo>
                    <a:pt x="0" y="0"/>
                  </a:lnTo>
                  <a:lnTo>
                    <a:pt x="1818301" y="0"/>
                  </a:lnTo>
                  <a:lnTo>
                    <a:pt x="2514120" y="1391637"/>
                  </a:lnTo>
                  <a:lnTo>
                    <a:pt x="1295787" y="277394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28000"/>
                  </a:schemeClr>
                </a:gs>
                <a:gs pos="49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육각형 31"/>
            <p:cNvSpPr/>
            <p:nvPr/>
          </p:nvSpPr>
          <p:spPr>
            <a:xfrm>
              <a:off x="6245155" y="4176378"/>
              <a:ext cx="1635088" cy="1804065"/>
            </a:xfrm>
            <a:custGeom>
              <a:avLst/>
              <a:gdLst>
                <a:gd name="connsiteX0" fmla="*/ 0 w 3228600"/>
                <a:gd name="connsiteY0" fmla="*/ 1391638 h 2783275"/>
                <a:gd name="connsiteX1" fmla="*/ 695819 w 3228600"/>
                <a:gd name="connsiteY1" fmla="*/ 1 h 2783275"/>
                <a:gd name="connsiteX2" fmla="*/ 2532781 w 3228600"/>
                <a:gd name="connsiteY2" fmla="*/ 1 h 2783275"/>
                <a:gd name="connsiteX3" fmla="*/ 3228600 w 3228600"/>
                <a:gd name="connsiteY3" fmla="*/ 1391638 h 2783275"/>
                <a:gd name="connsiteX4" fmla="*/ 2532781 w 3228600"/>
                <a:gd name="connsiteY4" fmla="*/ 2783274 h 2783275"/>
                <a:gd name="connsiteX5" fmla="*/ 695819 w 3228600"/>
                <a:gd name="connsiteY5" fmla="*/ 2783274 h 2783275"/>
                <a:gd name="connsiteX6" fmla="*/ 0 w 3228600"/>
                <a:gd name="connsiteY6" fmla="*/ 1391638 h 2783275"/>
                <a:gd name="connsiteX0" fmla="*/ 0 w 3228600"/>
                <a:gd name="connsiteY0" fmla="*/ 1391637 h 2783273"/>
                <a:gd name="connsiteX1" fmla="*/ 695819 w 3228600"/>
                <a:gd name="connsiteY1" fmla="*/ 0 h 2783273"/>
                <a:gd name="connsiteX2" fmla="*/ 2532781 w 3228600"/>
                <a:gd name="connsiteY2" fmla="*/ 0 h 2783273"/>
                <a:gd name="connsiteX3" fmla="*/ 3228600 w 3228600"/>
                <a:gd name="connsiteY3" fmla="*/ 1391637 h 2783273"/>
                <a:gd name="connsiteX4" fmla="*/ 2532781 w 3228600"/>
                <a:gd name="connsiteY4" fmla="*/ 2783273 h 2783273"/>
                <a:gd name="connsiteX5" fmla="*/ 0 w 3228600"/>
                <a:gd name="connsiteY5" fmla="*/ 1391637 h 2783273"/>
                <a:gd name="connsiteX0" fmla="*/ 1836962 w 2532781"/>
                <a:gd name="connsiteY0" fmla="*/ 2783273 h 2783273"/>
                <a:gd name="connsiteX1" fmla="*/ 0 w 2532781"/>
                <a:gd name="connsiteY1" fmla="*/ 0 h 2783273"/>
                <a:gd name="connsiteX2" fmla="*/ 1836962 w 2532781"/>
                <a:gd name="connsiteY2" fmla="*/ 0 h 2783273"/>
                <a:gd name="connsiteX3" fmla="*/ 2532781 w 2532781"/>
                <a:gd name="connsiteY3" fmla="*/ 1391637 h 2783273"/>
                <a:gd name="connsiteX4" fmla="*/ 1836962 w 2532781"/>
                <a:gd name="connsiteY4" fmla="*/ 2783273 h 2783273"/>
                <a:gd name="connsiteX0" fmla="*/ 1221142 w 1916961"/>
                <a:gd name="connsiteY0" fmla="*/ 2783273 h 2783273"/>
                <a:gd name="connsiteX1" fmla="*/ 0 w 1916961"/>
                <a:gd name="connsiteY1" fmla="*/ 0 h 2783273"/>
                <a:gd name="connsiteX2" fmla="*/ 1221142 w 1916961"/>
                <a:gd name="connsiteY2" fmla="*/ 0 h 2783273"/>
                <a:gd name="connsiteX3" fmla="*/ 1916961 w 1916961"/>
                <a:gd name="connsiteY3" fmla="*/ 1391637 h 2783273"/>
                <a:gd name="connsiteX4" fmla="*/ 1221142 w 1916961"/>
                <a:gd name="connsiteY4" fmla="*/ 2783273 h 2783273"/>
                <a:gd name="connsiteX0" fmla="*/ 1818301 w 2514120"/>
                <a:gd name="connsiteY0" fmla="*/ 2783273 h 2783273"/>
                <a:gd name="connsiteX1" fmla="*/ 0 w 2514120"/>
                <a:gd name="connsiteY1" fmla="*/ 0 h 2783273"/>
                <a:gd name="connsiteX2" fmla="*/ 1818301 w 2514120"/>
                <a:gd name="connsiteY2" fmla="*/ 0 h 2783273"/>
                <a:gd name="connsiteX3" fmla="*/ 2514120 w 2514120"/>
                <a:gd name="connsiteY3" fmla="*/ 1391637 h 2783273"/>
                <a:gd name="connsiteX4" fmla="*/ 1818301 w 2514120"/>
                <a:gd name="connsiteY4" fmla="*/ 2783273 h 2783273"/>
                <a:gd name="connsiteX0" fmla="*/ 1193150 w 2514120"/>
                <a:gd name="connsiteY0" fmla="*/ 2773942 h 2773942"/>
                <a:gd name="connsiteX1" fmla="*/ 0 w 2514120"/>
                <a:gd name="connsiteY1" fmla="*/ 0 h 2773942"/>
                <a:gd name="connsiteX2" fmla="*/ 1818301 w 2514120"/>
                <a:gd name="connsiteY2" fmla="*/ 0 h 2773942"/>
                <a:gd name="connsiteX3" fmla="*/ 2514120 w 2514120"/>
                <a:gd name="connsiteY3" fmla="*/ 1391637 h 2773942"/>
                <a:gd name="connsiteX4" fmla="*/ 1193150 w 2514120"/>
                <a:gd name="connsiteY4" fmla="*/ 2773942 h 2773942"/>
                <a:gd name="connsiteX0" fmla="*/ 1295787 w 2514120"/>
                <a:gd name="connsiteY0" fmla="*/ 2773942 h 2773942"/>
                <a:gd name="connsiteX1" fmla="*/ 0 w 2514120"/>
                <a:gd name="connsiteY1" fmla="*/ 0 h 2773942"/>
                <a:gd name="connsiteX2" fmla="*/ 1818301 w 2514120"/>
                <a:gd name="connsiteY2" fmla="*/ 0 h 2773942"/>
                <a:gd name="connsiteX3" fmla="*/ 2514120 w 2514120"/>
                <a:gd name="connsiteY3" fmla="*/ 1391637 h 2773942"/>
                <a:gd name="connsiteX4" fmla="*/ 1295787 w 2514120"/>
                <a:gd name="connsiteY4" fmla="*/ 2773942 h 2773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4120" h="2773942">
                  <a:moveTo>
                    <a:pt x="1295787" y="2773942"/>
                  </a:moveTo>
                  <a:lnTo>
                    <a:pt x="0" y="0"/>
                  </a:lnTo>
                  <a:lnTo>
                    <a:pt x="1818301" y="0"/>
                  </a:lnTo>
                  <a:lnTo>
                    <a:pt x="2514120" y="1391637"/>
                  </a:lnTo>
                  <a:lnTo>
                    <a:pt x="1295787" y="277394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28000"/>
                  </a:schemeClr>
                </a:gs>
                <a:gs pos="49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36473" y="4794625"/>
              <a:ext cx="1801435" cy="3971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400" b="1" dirty="0" smtClean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Y강B" pitchFamily="18" charset="-127"/>
                  <a:ea typeface="HY강B" pitchFamily="18" charset="-127"/>
                  <a:cs typeface="Arial" pitchFamily="34" charset="0"/>
                </a:rPr>
                <a:t>사물 모방하기</a:t>
              </a:r>
              <a:endParaRPr lang="ko-KR" altLang="en-US" sz="2400" b="1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강B" pitchFamily="18" charset="-127"/>
                <a:ea typeface="HY강B" pitchFamily="18" charset="-127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51325" y="3212272"/>
              <a:ext cx="1372522" cy="8208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800" b="1" dirty="0" smtClean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Y강B" pitchFamily="18" charset="-127"/>
                  <a:ea typeface="HY강B" pitchFamily="18" charset="-127"/>
                  <a:cs typeface="Arial" pitchFamily="34" charset="0"/>
                </a:rPr>
                <a:t>자연물</a:t>
              </a:r>
              <a:endParaRPr lang="en-US" altLang="ko-KR" sz="2800" b="1" dirty="0" smtClean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강B" pitchFamily="18" charset="-127"/>
                <a:ea typeface="HY강B" pitchFamily="18" charset="-127"/>
                <a:cs typeface="Arial" pitchFamily="34" charset="0"/>
              </a:endParaRPr>
            </a:p>
            <a:p>
              <a:pPr algn="ctr"/>
              <a:r>
                <a:rPr lang="ko-KR" altLang="en-US" sz="2800" b="1" dirty="0" smtClean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Y강B" pitchFamily="18" charset="-127"/>
                  <a:ea typeface="HY강B" pitchFamily="18" charset="-127"/>
                  <a:cs typeface="Arial" pitchFamily="34" charset="0"/>
                </a:rPr>
                <a:t>모방하기</a:t>
              </a:r>
              <a:endParaRPr lang="ko-KR" altLang="en-US" sz="2800" b="1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강B" pitchFamily="18" charset="-127"/>
                <a:ea typeface="HY강B" pitchFamily="18" charset="-127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90067" y="2345699"/>
              <a:ext cx="1801435" cy="3971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400" b="1" dirty="0" smtClean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Y강B" pitchFamily="18" charset="-127"/>
                  <a:ea typeface="HY강B" pitchFamily="18" charset="-127"/>
                  <a:cs typeface="Arial" pitchFamily="34" charset="0"/>
                </a:rPr>
                <a:t>생물 모방하기</a:t>
              </a:r>
              <a:endParaRPr lang="ko-KR" altLang="en-US" sz="2400" b="1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강B" pitchFamily="18" charset="-127"/>
                <a:ea typeface="HY강B" pitchFamily="18" charset="-127"/>
                <a:cs typeface="Arial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45916" y="2686561"/>
            <a:ext cx="2430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동물 </a:t>
            </a:r>
            <a:r>
              <a:rPr lang="en-US" altLang="ko-KR" sz="2000" b="1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/ </a:t>
            </a:r>
            <a:r>
              <a:rPr lang="ko-KR" altLang="en-US" sz="2000" b="1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사람 </a:t>
            </a:r>
            <a:r>
              <a:rPr lang="en-US" altLang="ko-KR" sz="2000" b="1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/ </a:t>
            </a:r>
            <a:r>
              <a:rPr lang="ko-KR" altLang="en-US" sz="2000" b="1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상상적인</a:t>
            </a:r>
            <a:r>
              <a:rPr lang="en-US" altLang="ko-KR" sz="2000" b="1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000" b="1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사람</a:t>
            </a:r>
            <a:r>
              <a:rPr lang="en-US" altLang="ko-KR" sz="2000" b="1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·</a:t>
            </a:r>
            <a:r>
              <a:rPr lang="ko-KR" altLang="en-US" sz="2000" b="1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동물</a:t>
            </a:r>
            <a:endParaRPr lang="ko-KR" altLang="en-US" sz="2000" b="1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24059" y="4386590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날씨</a:t>
            </a:r>
            <a:r>
              <a:rPr lang="en-US" altLang="ko-KR" sz="2000" b="1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000" b="1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/ </a:t>
            </a:r>
            <a:r>
              <a:rPr lang="ko-KR" altLang="en-US" sz="2000" b="1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기후 </a:t>
            </a:r>
            <a:r>
              <a:rPr lang="en-US" altLang="ko-KR" sz="2000" b="1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/ </a:t>
            </a:r>
            <a:r>
              <a:rPr lang="ko-KR" altLang="en-US" sz="2000" b="1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식물</a:t>
            </a:r>
            <a:endParaRPr lang="en-US" altLang="ko-KR" sz="2000" b="1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/ </a:t>
            </a:r>
            <a:r>
              <a:rPr lang="ko-KR" altLang="en-US" sz="2000" b="1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계절 </a:t>
            </a:r>
            <a:r>
              <a:rPr lang="en-US" altLang="ko-KR" sz="2000" b="1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/ </a:t>
            </a:r>
            <a:r>
              <a:rPr lang="ko-KR" altLang="en-US" sz="2000" b="1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천체</a:t>
            </a:r>
            <a:endParaRPr lang="en-US" altLang="ko-KR" sz="2000" b="1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67228" y="2852936"/>
            <a:ext cx="1831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서커스</a:t>
            </a:r>
            <a:r>
              <a:rPr lang="en-US" altLang="ko-KR" sz="2000" b="1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/</a:t>
            </a:r>
            <a:r>
              <a:rPr lang="ko-KR" altLang="en-US" sz="2000" b="1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스포츠</a:t>
            </a:r>
            <a:endParaRPr lang="ko-KR" altLang="en-US" sz="2000" b="1" spc="-150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60495" y="5538718"/>
            <a:ext cx="174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err="1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놀잇감</a:t>
            </a:r>
            <a:r>
              <a:rPr lang="ko-KR" altLang="en-US" sz="2000" b="1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000" b="1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/ </a:t>
            </a:r>
            <a:r>
              <a:rPr lang="ko-KR" altLang="en-US" sz="2000" b="1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기계 </a:t>
            </a:r>
            <a:r>
              <a:rPr lang="en-US" altLang="ko-KR" sz="2000" b="1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/ </a:t>
            </a:r>
            <a:r>
              <a:rPr lang="ko-KR" altLang="en-US" sz="2000" b="1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운송 기구</a:t>
            </a:r>
          </a:p>
        </p:txBody>
      </p:sp>
    </p:spTree>
    <p:extLst>
      <p:ext uri="{BB962C8B-B14F-4D97-AF65-F5344CB8AC3E}">
        <p14:creationId xmlns:p14="http://schemas.microsoft.com/office/powerpoint/2010/main" val="41812887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그룹 38"/>
          <p:cNvGrpSpPr/>
          <p:nvPr/>
        </p:nvGrpSpPr>
        <p:grpSpPr>
          <a:xfrm>
            <a:off x="323528" y="1789365"/>
            <a:ext cx="3456384" cy="461665"/>
            <a:chOff x="354710" y="1988840"/>
            <a:chExt cx="2633114" cy="461665"/>
          </a:xfrm>
        </p:grpSpPr>
        <p:grpSp>
          <p:nvGrpSpPr>
            <p:cNvPr id="4" name="그룹 82"/>
            <p:cNvGrpSpPr/>
            <p:nvPr/>
          </p:nvGrpSpPr>
          <p:grpSpPr>
            <a:xfrm>
              <a:off x="354710" y="2003411"/>
              <a:ext cx="2633114" cy="396137"/>
              <a:chOff x="4355977" y="2060848"/>
              <a:chExt cx="2675254" cy="360040"/>
            </a:xfrm>
          </p:grpSpPr>
          <p:sp>
            <p:nvSpPr>
              <p:cNvPr id="42" name="Freeform 17"/>
              <p:cNvSpPr>
                <a:spLocks/>
              </p:cNvSpPr>
              <p:nvPr/>
            </p:nvSpPr>
            <p:spPr bwMode="auto">
              <a:xfrm>
                <a:off x="4355977" y="2060848"/>
                <a:ext cx="2675254" cy="360040"/>
              </a:xfrm>
              <a:custGeom>
                <a:avLst/>
                <a:gdLst>
                  <a:gd name="T0" fmla="*/ 2781 w 2781"/>
                  <a:gd name="T1" fmla="*/ 0 h 633"/>
                  <a:gd name="T2" fmla="*/ 0 w 2781"/>
                  <a:gd name="T3" fmla="*/ 0 h 633"/>
                  <a:gd name="T4" fmla="*/ 0 w 2781"/>
                  <a:gd name="T5" fmla="*/ 633 h 633"/>
                  <a:gd name="T6" fmla="*/ 2781 w 2781"/>
                  <a:gd name="T7" fmla="*/ 633 h 633"/>
                  <a:gd name="T8" fmla="*/ 2464 w 2781"/>
                  <a:gd name="T9" fmla="*/ 317 h 633"/>
                  <a:gd name="T10" fmla="*/ 2781 w 2781"/>
                  <a:gd name="T11" fmla="*/ 0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81" h="633">
                    <a:moveTo>
                      <a:pt x="2781" y="0"/>
                    </a:moveTo>
                    <a:lnTo>
                      <a:pt x="0" y="0"/>
                    </a:lnTo>
                    <a:lnTo>
                      <a:pt x="0" y="633"/>
                    </a:lnTo>
                    <a:lnTo>
                      <a:pt x="2781" y="633"/>
                    </a:lnTo>
                    <a:lnTo>
                      <a:pt x="2464" y="317"/>
                    </a:lnTo>
                    <a:lnTo>
                      <a:pt x="2781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b="1">
                  <a:latin typeface="HY강B" pitchFamily="18" charset="-127"/>
                  <a:ea typeface="HY강B" pitchFamily="18" charset="-127"/>
                </a:endParaRPr>
              </a:p>
            </p:txBody>
          </p:sp>
          <p:sp>
            <p:nvSpPr>
              <p:cNvPr id="43" name="도넛 42"/>
              <p:cNvSpPr/>
              <p:nvPr/>
            </p:nvSpPr>
            <p:spPr>
              <a:xfrm>
                <a:off x="4437132" y="2161623"/>
                <a:ext cx="117079" cy="117079"/>
              </a:xfrm>
              <a:prstGeom prst="don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endParaRPr>
              </a:p>
            </p:txBody>
          </p:sp>
        </p:grpSp>
        <p:sp>
          <p:nvSpPr>
            <p:cNvPr id="41" name="직사각형 40"/>
            <p:cNvSpPr/>
            <p:nvPr/>
          </p:nvSpPr>
          <p:spPr>
            <a:xfrm>
              <a:off x="696609" y="1988840"/>
              <a:ext cx="19575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400" b="1" dirty="0" smtClean="0">
                  <a:ln w="18415" cmpd="sng">
                    <a:solidFill>
                      <a:schemeClr val="bg1">
                        <a:lumMod val="75000"/>
                        <a:alpha val="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15000"/>
                      </a:prstClr>
                    </a:outerShdw>
                  </a:effectLst>
                  <a:latin typeface="HY강B" pitchFamily="18" charset="-127"/>
                  <a:ea typeface="HY강B" pitchFamily="18" charset="-127"/>
                  <a:cs typeface="Arial" pitchFamily="34" charset="0"/>
                </a:rPr>
                <a:t>모방적 동작활동</a:t>
              </a:r>
              <a:endParaRPr lang="ko-KR" altLang="en-US" sz="2400" b="1" dirty="0">
                <a:ln w="18415" cmpd="sng">
                  <a:solidFill>
                    <a:schemeClr val="bg1">
                      <a:lumMod val="7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15000"/>
                    </a:prstClr>
                  </a:outerShdw>
                </a:effectLst>
                <a:latin typeface="HY강B" pitchFamily="18" charset="-127"/>
                <a:ea typeface="HY강B" pitchFamily="18" charset="-127"/>
                <a:cs typeface="Arial" pitchFamily="34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331640" y="2405500"/>
            <a:ext cx="64807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 smtClean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  <a:cs typeface="Arial" pitchFamily="34" charset="0"/>
              </a:rPr>
              <a:t>“</a:t>
            </a:r>
            <a:r>
              <a:rPr lang="ko-KR" altLang="en-US" sz="2400" b="1" dirty="0" smtClean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  <a:cs typeface="Arial" pitchFamily="34" charset="0"/>
              </a:rPr>
              <a:t>자기 자신을 </a:t>
            </a:r>
            <a:r>
              <a:rPr lang="en-US" altLang="ko-KR" sz="2400" b="1" dirty="0" smtClean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  <a:cs typeface="Arial" pitchFamily="34" charset="0"/>
              </a:rPr>
              <a:t>‘</a:t>
            </a:r>
            <a:r>
              <a:rPr lang="ko-KR" altLang="en-US" sz="2400" b="1" dirty="0" smtClean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  <a:cs typeface="Arial" pitchFamily="34" charset="0"/>
              </a:rPr>
              <a:t>어떤 것</a:t>
            </a:r>
            <a:r>
              <a:rPr lang="en-US" altLang="ko-KR" sz="2400" b="1" dirty="0" smtClean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  <a:cs typeface="Arial" pitchFamily="34" charset="0"/>
              </a:rPr>
              <a:t>’</a:t>
            </a:r>
            <a:r>
              <a:rPr lang="ko-KR" altLang="en-US" sz="2400" b="1" dirty="0" smtClean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  <a:cs typeface="Arial" pitchFamily="34" charset="0"/>
              </a:rPr>
              <a:t>으로 표현하고자 함</a:t>
            </a:r>
            <a:r>
              <a:rPr lang="en-US" altLang="ko-KR" sz="2400" b="1" dirty="0" smtClean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  <a:cs typeface="Arial" pitchFamily="34" charset="0"/>
              </a:rPr>
              <a:t>”</a:t>
            </a:r>
            <a:endParaRPr lang="en-US" altLang="ko-KR" sz="2400" b="1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HY강B" pitchFamily="18" charset="-127"/>
              <a:ea typeface="HY강B" pitchFamily="18" charset="-127"/>
              <a:cs typeface="Arial" pitchFamily="34" charset="0"/>
            </a:endParaRPr>
          </a:p>
        </p:txBody>
      </p:sp>
      <p:pic>
        <p:nvPicPr>
          <p:cNvPr id="15" name="Picture 5" descr="C:\Users\SAMSUNG\Desktop\ㅇㄴㄹㄴㅇ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4221087"/>
            <a:ext cx="2800637" cy="2353259"/>
          </a:xfrm>
          <a:prstGeom prst="rect">
            <a:avLst/>
          </a:prstGeom>
          <a:noFill/>
        </p:spPr>
      </p:pic>
      <p:sp>
        <p:nvSpPr>
          <p:cNvPr id="16" name="구름 모양 설명선 15"/>
          <p:cNvSpPr/>
          <p:nvPr/>
        </p:nvSpPr>
        <p:spPr>
          <a:xfrm>
            <a:off x="5076056" y="3356992"/>
            <a:ext cx="2066629" cy="1530837"/>
          </a:xfrm>
          <a:prstGeom prst="cloudCallout">
            <a:avLst>
              <a:gd name="adj1" fmla="val -83121"/>
              <a:gd name="adj2" fmla="val 34244"/>
            </a:avLst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5875">
            <a:solidFill>
              <a:schemeClr val="bg2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 rot="21222469">
            <a:off x="136676" y="254974"/>
            <a:ext cx="3697638" cy="534353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39700" dist="38100" dir="2700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 rot="21222469">
            <a:off x="674448" y="289713"/>
            <a:ext cx="2677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latin typeface="HY강B" pitchFamily="18" charset="-127"/>
                <a:ea typeface="HY강B" pitchFamily="18" charset="-127"/>
              </a:rPr>
              <a:t>1) </a:t>
            </a:r>
            <a:r>
              <a:rPr lang="ko-KR" altLang="en-US" sz="2400" b="1" dirty="0" smtClean="0">
                <a:latin typeface="HY강B" pitchFamily="18" charset="-127"/>
                <a:ea typeface="HY강B" pitchFamily="18" charset="-127"/>
              </a:rPr>
              <a:t>모방적 동작활동</a:t>
            </a:r>
            <a:endParaRPr lang="ko-KR" altLang="en-US" sz="2400" b="1" dirty="0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12887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 rot="21222469">
            <a:off x="136676" y="254974"/>
            <a:ext cx="3697638" cy="534353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39700" dist="38100" dir="2700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 rot="21222469">
            <a:off x="674448" y="289713"/>
            <a:ext cx="2677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latin typeface="HY강B" pitchFamily="18" charset="-127"/>
                <a:ea typeface="HY강B" pitchFamily="18" charset="-127"/>
              </a:rPr>
              <a:t>1) </a:t>
            </a:r>
            <a:r>
              <a:rPr lang="ko-KR" altLang="en-US" sz="2400" b="1" dirty="0" smtClean="0">
                <a:latin typeface="HY강B" pitchFamily="18" charset="-127"/>
                <a:ea typeface="HY강B" pitchFamily="18" charset="-127"/>
              </a:rPr>
              <a:t>모방적 동작활동</a:t>
            </a:r>
            <a:endParaRPr lang="ko-KR" altLang="en-US" sz="2400" b="1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9592" y="2276872"/>
            <a:ext cx="7983276" cy="2693045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0070C0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500" b="1" dirty="0" smtClean="0">
                <a:solidFill>
                  <a:srgbClr val="0070C0"/>
                </a:solidFill>
                <a:latin typeface="HY강B" pitchFamily="18" charset="-127"/>
                <a:ea typeface="HY강B" pitchFamily="18" charset="-127"/>
              </a:rPr>
              <a:t>* </a:t>
            </a:r>
            <a:r>
              <a:rPr lang="ko-KR" altLang="en-US" sz="2500" b="1" dirty="0" smtClean="0">
                <a:solidFill>
                  <a:srgbClr val="0070C0"/>
                </a:solidFill>
                <a:latin typeface="HY강B" pitchFamily="18" charset="-127"/>
                <a:ea typeface="HY강B" pitchFamily="18" charset="-127"/>
              </a:rPr>
              <a:t>모방적 동작활동 접근방법</a:t>
            </a:r>
            <a:endParaRPr lang="en-US" altLang="ko-KR" sz="2500" b="1" dirty="0" smtClean="0">
              <a:solidFill>
                <a:srgbClr val="0070C0"/>
              </a:solidFill>
              <a:latin typeface="HY강B" pitchFamily="18" charset="-127"/>
              <a:ea typeface="HY강B" pitchFamily="18" charset="-127"/>
            </a:endParaRPr>
          </a:p>
          <a:p>
            <a:pPr marL="342900" indent="-342900">
              <a:buFont typeface="+mj-ea"/>
              <a:buAutoNum type="circleNumDbPlain"/>
            </a:pP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>
              <a:buFont typeface="+mj-ea"/>
              <a:buAutoNum type="circleNumDbPlain"/>
            </a:pP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2300" b="1" dirty="0" smtClean="0">
                <a:latin typeface="HY강B" pitchFamily="18" charset="-127"/>
                <a:ea typeface="HY강B" pitchFamily="18" charset="-127"/>
              </a:rPr>
              <a:t>유아에게 음악의 특징을 근거로 해서 모방할 것을 결정</a:t>
            </a:r>
            <a:endParaRPr lang="en-US" altLang="ko-KR" sz="2300" b="1" dirty="0" smtClean="0">
              <a:latin typeface="HY강B" pitchFamily="18" charset="-127"/>
              <a:ea typeface="HY강B" pitchFamily="18" charset="-127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2300" b="1" dirty="0" smtClean="0">
                <a:latin typeface="HY강B" pitchFamily="18" charset="-127"/>
                <a:ea typeface="HY강B" pitchFamily="18" charset="-127"/>
              </a:rPr>
              <a:t>교사가 음악을 선택하고</a:t>
            </a:r>
            <a:r>
              <a:rPr lang="en-US" altLang="ko-KR" sz="2300" b="1" dirty="0" smtClean="0">
                <a:latin typeface="HY강B" pitchFamily="18" charset="-127"/>
                <a:ea typeface="HY강B" pitchFamily="18" charset="-127"/>
              </a:rPr>
              <a:t>,</a:t>
            </a:r>
            <a:r>
              <a:rPr lang="ko-KR" altLang="en-US" sz="2300" b="1" dirty="0" smtClean="0">
                <a:latin typeface="HY강B" pitchFamily="18" charset="-127"/>
                <a:ea typeface="HY강B" pitchFamily="18" charset="-127"/>
              </a:rPr>
              <a:t> 그에 따라 모방할 것도 선택</a:t>
            </a:r>
            <a:endParaRPr lang="en-US" altLang="ko-KR" sz="2300" b="1" dirty="0" smtClean="0">
              <a:latin typeface="HY강B" pitchFamily="18" charset="-127"/>
              <a:ea typeface="HY강B" pitchFamily="18" charset="-127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2300" b="1" dirty="0" smtClean="0">
                <a:latin typeface="HY강B" pitchFamily="18" charset="-127"/>
                <a:ea typeface="HY강B" pitchFamily="18" charset="-127"/>
              </a:rPr>
              <a:t>모방할 것을 선택한 후</a:t>
            </a:r>
            <a:r>
              <a:rPr lang="en-US" altLang="ko-KR" sz="2300" b="1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300" b="1" dirty="0" smtClean="0">
                <a:latin typeface="HY강B" pitchFamily="18" charset="-127"/>
                <a:ea typeface="HY강B" pitchFamily="18" charset="-127"/>
              </a:rPr>
              <a:t>동작에 적합한 음악을 선택</a:t>
            </a:r>
            <a:endParaRPr lang="en-US" altLang="ko-KR" sz="2300" b="1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683568" y="1772816"/>
            <a:ext cx="7920880" cy="3816424"/>
          </a:xfrm>
          <a:prstGeom prst="roundRect">
            <a:avLst/>
          </a:prstGeom>
          <a:noFill/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Picture 5" descr="C:\Users\SAMSUNG\Desktop\ㅇㄴㄹㄴㅇ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020272" y="5085184"/>
            <a:ext cx="1440160" cy="12101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12887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 rot="21222469">
            <a:off x="140793" y="178277"/>
            <a:ext cx="3697638" cy="707849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39700" dist="38100" dir="2700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 rot="21222469">
            <a:off x="322588" y="289713"/>
            <a:ext cx="3381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latin typeface="HY강B" pitchFamily="18" charset="-127"/>
                <a:ea typeface="HY강B" pitchFamily="18" charset="-127"/>
              </a:rPr>
              <a:t>1) </a:t>
            </a:r>
            <a:r>
              <a:rPr lang="ko-KR" altLang="en-US" sz="2400" b="1" dirty="0" smtClean="0">
                <a:latin typeface="HY강B" pitchFamily="18" charset="-127"/>
                <a:ea typeface="HY강B" pitchFamily="18" charset="-127"/>
              </a:rPr>
              <a:t>모방적 동작활동의 예</a:t>
            </a:r>
            <a:endParaRPr lang="ko-KR" altLang="en-US" sz="2400" b="1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1280989"/>
            <a:ext cx="4392488" cy="2988881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3462635"/>
            <a:ext cx="4035757" cy="2989597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8024" y="1286258"/>
            <a:ext cx="4288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rgbClr val="F6641B"/>
                </a:solidFill>
                <a:latin typeface="HY강B" pitchFamily="18" charset="-127"/>
                <a:ea typeface="HY강B" pitchFamily="18" charset="-127"/>
              </a:rPr>
              <a:t>고양이 발자국 밟기 활동 모습</a:t>
            </a:r>
            <a:endParaRPr lang="ko-KR" altLang="en-US" sz="2400" b="1" dirty="0">
              <a:solidFill>
                <a:srgbClr val="F6641B"/>
              </a:solidFill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9" name="Picture 2" descr="C:\Users\SAMSUNG\Desktop\cat_wet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379" y="4876466"/>
            <a:ext cx="2520280" cy="1738349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808811" y="1988840"/>
            <a:ext cx="226695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9732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그룹 44"/>
          <p:cNvGrpSpPr/>
          <p:nvPr/>
        </p:nvGrpSpPr>
        <p:grpSpPr>
          <a:xfrm>
            <a:off x="323528" y="1844824"/>
            <a:ext cx="3799910" cy="461665"/>
            <a:chOff x="334177" y="4425237"/>
            <a:chExt cx="3096344" cy="461665"/>
          </a:xfrm>
        </p:grpSpPr>
        <p:sp>
          <p:nvSpPr>
            <p:cNvPr id="46" name="Freeform 17"/>
            <p:cNvSpPr>
              <a:spLocks/>
            </p:cNvSpPr>
            <p:nvPr/>
          </p:nvSpPr>
          <p:spPr bwMode="auto">
            <a:xfrm>
              <a:off x="334177" y="4441416"/>
              <a:ext cx="3096344" cy="396137"/>
            </a:xfrm>
            <a:custGeom>
              <a:avLst/>
              <a:gdLst>
                <a:gd name="T0" fmla="*/ 2781 w 2781"/>
                <a:gd name="T1" fmla="*/ 0 h 633"/>
                <a:gd name="T2" fmla="*/ 0 w 2781"/>
                <a:gd name="T3" fmla="*/ 0 h 633"/>
                <a:gd name="T4" fmla="*/ 0 w 2781"/>
                <a:gd name="T5" fmla="*/ 633 h 633"/>
                <a:gd name="T6" fmla="*/ 2781 w 2781"/>
                <a:gd name="T7" fmla="*/ 633 h 633"/>
                <a:gd name="T8" fmla="*/ 2464 w 2781"/>
                <a:gd name="T9" fmla="*/ 317 h 633"/>
                <a:gd name="T10" fmla="*/ 2781 w 2781"/>
                <a:gd name="T11" fmla="*/ 0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1" h="633">
                  <a:moveTo>
                    <a:pt x="2781" y="0"/>
                  </a:moveTo>
                  <a:lnTo>
                    <a:pt x="0" y="0"/>
                  </a:lnTo>
                  <a:lnTo>
                    <a:pt x="0" y="633"/>
                  </a:lnTo>
                  <a:lnTo>
                    <a:pt x="2781" y="633"/>
                  </a:lnTo>
                  <a:lnTo>
                    <a:pt x="2464" y="317"/>
                  </a:lnTo>
                  <a:lnTo>
                    <a:pt x="2781" y="0"/>
                  </a:lnTo>
                  <a:close/>
                </a:path>
              </a:pathLst>
            </a:custGeom>
            <a:solidFill>
              <a:srgbClr val="F3A903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47" name="도넛 46"/>
            <p:cNvSpPr/>
            <p:nvPr/>
          </p:nvSpPr>
          <p:spPr>
            <a:xfrm>
              <a:off x="423468" y="4552295"/>
              <a:ext cx="128817" cy="128817"/>
            </a:xfrm>
            <a:prstGeom prst="don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541926" y="4425237"/>
              <a:ext cx="25251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400" b="1" dirty="0" smtClean="0">
                  <a:ln w="18415" cmpd="sng">
                    <a:solidFill>
                      <a:schemeClr val="bg1">
                        <a:lumMod val="75000"/>
                        <a:alpha val="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15000"/>
                      </a:prstClr>
                    </a:outerShdw>
                  </a:effectLst>
                  <a:latin typeface="HY강B" pitchFamily="18" charset="-127"/>
                  <a:ea typeface="HY강B" pitchFamily="18" charset="-127"/>
                  <a:cs typeface="Arial" pitchFamily="34" charset="0"/>
                </a:rPr>
                <a:t>창의적 동작표현 활동</a:t>
              </a:r>
              <a:endParaRPr lang="ko-KR" altLang="en-US" sz="2400" b="1" dirty="0">
                <a:ln w="18415" cmpd="sng">
                  <a:solidFill>
                    <a:schemeClr val="bg1">
                      <a:lumMod val="7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15000"/>
                    </a:prstClr>
                  </a:outerShdw>
                </a:effectLst>
                <a:latin typeface="HY강B" pitchFamily="18" charset="-127"/>
                <a:ea typeface="HY강B" pitchFamily="18" charset="-127"/>
                <a:cs typeface="Arial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696685" y="2436857"/>
            <a:ext cx="797977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  <a:cs typeface="Arial" pitchFamily="34" charset="0"/>
              </a:rPr>
              <a:t>“</a:t>
            </a:r>
            <a:r>
              <a:rPr lang="ko-KR" altLang="en-US" sz="2400" b="1" dirty="0" smtClean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  <a:cs typeface="Arial" pitchFamily="34" charset="0"/>
              </a:rPr>
              <a:t>유아들의 생각</a:t>
            </a:r>
            <a:r>
              <a:rPr lang="en-US" altLang="ko-KR" sz="2400" b="1" dirty="0" smtClean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  <a:cs typeface="Arial" pitchFamily="34" charset="0"/>
              </a:rPr>
              <a:t>, </a:t>
            </a:r>
            <a:r>
              <a:rPr lang="ko-KR" altLang="en-US" sz="2400" b="1" dirty="0" smtClean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  <a:cs typeface="Arial" pitchFamily="34" charset="0"/>
              </a:rPr>
              <a:t>친숙한 사건</a:t>
            </a:r>
            <a:r>
              <a:rPr lang="en-US" altLang="ko-KR" sz="2400" b="1" dirty="0" smtClean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  <a:cs typeface="Arial" pitchFamily="34" charset="0"/>
              </a:rPr>
              <a:t>, </a:t>
            </a:r>
            <a:r>
              <a:rPr lang="ko-KR" altLang="en-US" sz="2400" b="1" dirty="0" smtClean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  <a:cs typeface="Arial" pitchFamily="34" charset="0"/>
              </a:rPr>
              <a:t>일상적 절차</a:t>
            </a:r>
            <a:r>
              <a:rPr lang="en-US" altLang="ko-KR" sz="2400" b="1" dirty="0" smtClean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  <a:cs typeface="Arial" pitchFamily="34" charset="0"/>
              </a:rPr>
              <a:t>,</a:t>
            </a:r>
          </a:p>
          <a:p>
            <a:pPr algn="ctr"/>
            <a:r>
              <a:rPr lang="ko-KR" altLang="en-US" sz="2400" b="1" dirty="0" smtClean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  <a:cs typeface="Arial" pitchFamily="34" charset="0"/>
              </a:rPr>
              <a:t>감정</a:t>
            </a:r>
            <a:r>
              <a:rPr lang="en-US" altLang="ko-KR" sz="2400" b="1" dirty="0" smtClean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  <a:cs typeface="Arial" pitchFamily="34" charset="0"/>
              </a:rPr>
              <a:t>, </a:t>
            </a:r>
            <a:r>
              <a:rPr lang="ko-KR" altLang="en-US" sz="2400" b="1" dirty="0" smtClean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  <a:cs typeface="Arial" pitchFamily="34" charset="0"/>
              </a:rPr>
              <a:t>느낌</a:t>
            </a:r>
            <a:r>
              <a:rPr lang="en-US" altLang="ko-KR" sz="2400" b="1" dirty="0" smtClean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  <a:cs typeface="Arial" pitchFamily="34" charset="0"/>
              </a:rPr>
              <a:t>, </a:t>
            </a:r>
            <a:r>
              <a:rPr lang="ko-KR" altLang="en-US" sz="2400" b="1" dirty="0" smtClean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  <a:cs typeface="Arial" pitchFamily="34" charset="0"/>
              </a:rPr>
              <a:t>분위기 등을 동작을 통해서 표현하는 것</a:t>
            </a:r>
            <a:r>
              <a:rPr lang="en-US" altLang="ko-KR" sz="2400" b="1" dirty="0" smtClean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강B" pitchFamily="18" charset="-127"/>
                <a:ea typeface="HY강B" pitchFamily="18" charset="-127"/>
                <a:cs typeface="Arial" pitchFamily="34" charset="0"/>
              </a:rPr>
              <a:t>”</a:t>
            </a:r>
            <a:endParaRPr lang="en-US" altLang="ko-KR" sz="2400" b="1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HY강B" pitchFamily="18" charset="-127"/>
              <a:ea typeface="HY강B" pitchFamily="18" charset="-127"/>
              <a:cs typeface="Arial" pitchFamily="34" charset="0"/>
            </a:endParaRPr>
          </a:p>
        </p:txBody>
      </p:sp>
      <p:sp>
        <p:nvSpPr>
          <p:cNvPr id="15" name="직사각형 14"/>
          <p:cNvSpPr/>
          <p:nvPr/>
        </p:nvSpPr>
        <p:spPr>
          <a:xfrm rot="21222469">
            <a:off x="136676" y="254974"/>
            <a:ext cx="3697638" cy="534353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39700" dist="38100" dir="2700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 rot="21222469">
            <a:off x="296138" y="289713"/>
            <a:ext cx="3433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latin typeface="HY강B" pitchFamily="18" charset="-127"/>
                <a:ea typeface="HY강B" pitchFamily="18" charset="-127"/>
              </a:rPr>
              <a:t>2) </a:t>
            </a:r>
            <a:r>
              <a:rPr lang="ko-KR" altLang="en-US" sz="2400" b="1" dirty="0" smtClean="0">
                <a:latin typeface="HY강B" pitchFamily="18" charset="-127"/>
                <a:ea typeface="HY강B" pitchFamily="18" charset="-127"/>
              </a:rPr>
              <a:t>창의적 동작표현 활동</a:t>
            </a:r>
            <a:endParaRPr lang="ko-KR" altLang="en-US" sz="2400" b="1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9" name="구름 모양 설명선 18"/>
          <p:cNvSpPr/>
          <p:nvPr/>
        </p:nvSpPr>
        <p:spPr>
          <a:xfrm>
            <a:off x="1187624" y="3645024"/>
            <a:ext cx="2302106" cy="1812864"/>
          </a:xfrm>
          <a:prstGeom prst="cloudCallout">
            <a:avLst>
              <a:gd name="adj1" fmla="val 71650"/>
              <a:gd name="adj2" fmla="val 43481"/>
            </a:avLst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5875">
            <a:solidFill>
              <a:schemeClr val="bg2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" name="그룹 21"/>
          <p:cNvGrpSpPr/>
          <p:nvPr/>
        </p:nvGrpSpPr>
        <p:grpSpPr>
          <a:xfrm>
            <a:off x="3779912" y="4293096"/>
            <a:ext cx="5023529" cy="2167846"/>
            <a:chOff x="3779912" y="4293096"/>
            <a:chExt cx="5023529" cy="2167846"/>
          </a:xfrm>
        </p:grpSpPr>
        <p:pic>
          <p:nvPicPr>
            <p:cNvPr id="18" name="Picture 3" descr="C:\Users\SAMSUNG\Desktop\ㅅㄷㄴ.pn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4437112"/>
              <a:ext cx="1770850" cy="2023829"/>
            </a:xfrm>
            <a:prstGeom prst="rect">
              <a:avLst/>
            </a:prstGeom>
            <a:noFill/>
          </p:spPr>
        </p:pic>
        <p:pic>
          <p:nvPicPr>
            <p:cNvPr id="20" name="Picture 3" descr="C:\Users\SAMSUNG\Desktop\ㅅㄷㄴ.pn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4437112"/>
              <a:ext cx="1180568" cy="2023830"/>
            </a:xfrm>
            <a:prstGeom prst="rect">
              <a:avLst/>
            </a:prstGeom>
            <a:noFill/>
          </p:spPr>
        </p:pic>
        <p:pic>
          <p:nvPicPr>
            <p:cNvPr id="21" name="Picture 3" descr="C:\Users\SAMSUNG\Desktop\ㅅㄷㄴ.pn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4293096"/>
              <a:ext cx="1855177" cy="210815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1812887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 rot="21222469">
            <a:off x="136676" y="254974"/>
            <a:ext cx="3697638" cy="534353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39700" dist="38100" dir="2700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 rot="21222469">
            <a:off x="296138" y="289713"/>
            <a:ext cx="3433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latin typeface="HY강B" pitchFamily="18" charset="-127"/>
                <a:ea typeface="HY강B" pitchFamily="18" charset="-127"/>
              </a:rPr>
              <a:t>2) </a:t>
            </a:r>
            <a:r>
              <a:rPr lang="ko-KR" altLang="en-US" sz="2400" b="1" dirty="0" smtClean="0">
                <a:latin typeface="HY강B" pitchFamily="18" charset="-127"/>
                <a:ea typeface="HY강B" pitchFamily="18" charset="-127"/>
              </a:rPr>
              <a:t>창의적 동작표현 활동</a:t>
            </a:r>
            <a:endParaRPr lang="ko-KR" altLang="en-US" sz="2400" b="1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31640" y="2132856"/>
            <a:ext cx="6696744" cy="2654573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rgbClr val="CF3F3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500" b="1" dirty="0" smtClean="0">
                <a:solidFill>
                  <a:srgbClr val="CF3F3F"/>
                </a:solidFill>
                <a:latin typeface="HY강B" pitchFamily="18" charset="-127"/>
                <a:ea typeface="HY강B" pitchFamily="18" charset="-127"/>
              </a:rPr>
              <a:t>* </a:t>
            </a:r>
            <a:r>
              <a:rPr lang="ko-KR" altLang="en-US" sz="2500" b="1" dirty="0" smtClean="0">
                <a:solidFill>
                  <a:srgbClr val="CF3F3F"/>
                </a:solidFill>
                <a:latin typeface="HY강B" pitchFamily="18" charset="-127"/>
                <a:ea typeface="HY강B" pitchFamily="18" charset="-127"/>
              </a:rPr>
              <a:t>창의적 동작표현 활동 접근방법</a:t>
            </a:r>
            <a:endParaRPr lang="en-US" altLang="ko-KR" sz="2500" b="1" dirty="0" smtClean="0">
              <a:solidFill>
                <a:srgbClr val="CF3F3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2000" b="1" dirty="0" smtClean="0">
              <a:solidFill>
                <a:srgbClr val="CF3F3F"/>
              </a:solidFill>
              <a:latin typeface="HY강B" pitchFamily="18" charset="-127"/>
              <a:ea typeface="HY강B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000" dirty="0" smtClean="0">
              <a:latin typeface="HY강B" pitchFamily="18" charset="-127"/>
              <a:ea typeface="HY강B" pitchFamily="18" charset="-127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2300" dirty="0" smtClean="0">
                <a:latin typeface="HY강B" pitchFamily="18" charset="-127"/>
                <a:ea typeface="HY강B" pitchFamily="18" charset="-127"/>
              </a:rPr>
              <a:t>하나의 아이디어나 이야기로 활동 시작</a:t>
            </a:r>
            <a:endParaRPr lang="en-US" altLang="ko-KR" sz="2300" dirty="0" smtClean="0">
              <a:latin typeface="HY강B" pitchFamily="18" charset="-127"/>
              <a:ea typeface="HY강B" pitchFamily="18" charset="-127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2300" dirty="0" smtClean="0">
                <a:latin typeface="HY강B" pitchFamily="18" charset="-127"/>
                <a:ea typeface="HY강B" pitchFamily="18" charset="-127"/>
              </a:rPr>
              <a:t>음악을 사용하여 음악에 적합한 아이디어 전개</a:t>
            </a:r>
            <a:endParaRPr lang="en-US" altLang="ko-KR" sz="2300" dirty="0" smtClean="0">
              <a:latin typeface="HY강B" pitchFamily="18" charset="-127"/>
              <a:ea typeface="HY강B" pitchFamily="18" charset="-127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2300" dirty="0" smtClean="0">
                <a:latin typeface="HY강B" pitchFamily="18" charset="-127"/>
                <a:ea typeface="HY강B" pitchFamily="18" charset="-127"/>
              </a:rPr>
              <a:t>유아들이 분위기나 느낌을 표현</a:t>
            </a:r>
            <a:endParaRPr lang="ko-KR" altLang="en-US" sz="23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1043608" y="1628800"/>
            <a:ext cx="7200800" cy="3744416"/>
          </a:xfrm>
          <a:prstGeom prst="roundRect">
            <a:avLst/>
          </a:prstGeom>
          <a:noFill/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그룹 22"/>
          <p:cNvGrpSpPr/>
          <p:nvPr/>
        </p:nvGrpSpPr>
        <p:grpSpPr>
          <a:xfrm>
            <a:off x="5580112" y="4653136"/>
            <a:ext cx="3170404" cy="1368152"/>
            <a:chOff x="3779912" y="4293096"/>
            <a:chExt cx="5023529" cy="2167846"/>
          </a:xfrm>
        </p:grpSpPr>
        <p:pic>
          <p:nvPicPr>
            <p:cNvPr id="24" name="Picture 3" descr="C:\Users\SAMSUNG\Desktop\ㅅㄷㄴ.pn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4437112"/>
              <a:ext cx="1770850" cy="2023829"/>
            </a:xfrm>
            <a:prstGeom prst="rect">
              <a:avLst/>
            </a:prstGeom>
            <a:noFill/>
          </p:spPr>
        </p:pic>
        <p:pic>
          <p:nvPicPr>
            <p:cNvPr id="25" name="Picture 3" descr="C:\Users\SAMSUNG\Desktop\ㅅㄷㄴ.pn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4437112"/>
              <a:ext cx="1180568" cy="2023830"/>
            </a:xfrm>
            <a:prstGeom prst="rect">
              <a:avLst/>
            </a:prstGeom>
            <a:noFill/>
          </p:spPr>
        </p:pic>
        <p:pic>
          <p:nvPicPr>
            <p:cNvPr id="26" name="Picture 3" descr="C:\Users\SAMSUNG\Desktop\ㅅㄷㄴ.pn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4293096"/>
              <a:ext cx="1855177" cy="210815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1812887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3451</TotalTime>
  <Words>291</Words>
  <Application>Microsoft Office PowerPoint</Application>
  <PresentationFormat>화면 슬라이드 쇼(4:3)</PresentationFormat>
  <Paragraphs>74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8" baseType="lpstr">
      <vt:lpstr>HY강B</vt:lpstr>
      <vt:lpstr>맑은 고딕</vt:lpstr>
      <vt:lpstr>서울남산체 B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auney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김 성신</cp:lastModifiedBy>
  <cp:revision>322</cp:revision>
  <dcterms:created xsi:type="dcterms:W3CDTF">2012-03-16T05:48:14Z</dcterms:created>
  <dcterms:modified xsi:type="dcterms:W3CDTF">2018-11-15T12:14:37Z</dcterms:modified>
</cp:coreProperties>
</file>