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2"/>
  </p:sldMasterIdLst>
  <p:notesMasterIdLst>
    <p:notesMasterId r:id="rId17"/>
  </p:notesMasterIdLst>
  <p:sldIdLst>
    <p:sldId id="282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7" autoAdjust="0"/>
  </p:normalViewPr>
  <p:slideViewPr>
    <p:cSldViewPr>
      <p:cViewPr varScale="1">
        <p:scale>
          <a:sx n="46" d="100"/>
          <a:sy n="46" d="100"/>
        </p:scale>
        <p:origin x="1224" y="54"/>
      </p:cViewPr>
      <p:guideLst>
        <p:guide orient="horz" pos="1026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CB31F6-2FEA-4AF6-A608-EFC2F92AF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86BE39-BE3A-48C1-A045-FD1AD5F513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928C-1304-4FCF-B1FE-E58E659C2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F457-1B89-4FB8-B5B6-2396275BD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1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290E6F-4E3F-41C2-8AB3-35077E51D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3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제목, 텍스트 및 클립 아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ko-KR" altLang="en-US" smtClean="0"/>
              <a:t>온라인 이미지를 추가하려면 아이콘을 클릭하세요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41DC2D-CE22-4452-9330-733326E99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2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6D15D-A852-4CD8-9A3A-849FE3857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AD331-EFAC-41D9-9F12-FD8D4C831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20379-1FF7-439A-909F-B9047C7E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4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A7283-45F0-4CF9-ACA0-2CA774182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4388-AEAC-466B-9ED3-FD44F0FA8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59A81-AC6A-4000-B556-C65FD0078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0CFC6-C2D9-443C-A7CF-290065ED6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B324D-0E9B-4FB3-82FE-512DFC8E6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8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38A4918-E4C7-4C66-94BB-F06A3F6B59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9042" y="620688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b="1" kern="0" dirty="0" smtClean="0"/>
              <a:t>1. </a:t>
            </a:r>
            <a:r>
              <a:rPr lang="ko-KR" altLang="en-US" b="1" kern="0" dirty="0" err="1" smtClean="0"/>
              <a:t>업스타일</a:t>
            </a:r>
            <a:r>
              <a:rPr lang="ko-KR" altLang="en-US" b="1" kern="0" dirty="0" smtClean="0"/>
              <a:t> 이론</a:t>
            </a:r>
            <a:endParaRPr lang="ko-KR" altLang="en-US" kern="0" dirty="0">
              <a:ea typeface="굴림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35E6D1-1F83-4A3B-AD70-9910CD0690DD}"/>
              </a:ext>
            </a:extLst>
          </p:cNvPr>
          <p:cNvSpPr txBox="1"/>
          <p:nvPr/>
        </p:nvSpPr>
        <p:spPr>
          <a:xfrm>
            <a:off x="395536" y="2060848"/>
            <a:ext cx="8848776" cy="3954929"/>
          </a:xfrm>
          <a:prstGeom prst="rect">
            <a:avLst/>
          </a:prstGeom>
          <a:noFill/>
          <a:ln w="3175">
            <a:solidFill>
              <a:schemeClr val="bg1">
                <a:lumMod val="65000"/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700"/>
              </a:spcBef>
              <a:buFont typeface="Arial" pitchFamily="34" charset="0"/>
              <a:buChar char="•"/>
            </a:pPr>
            <a:r>
              <a:rPr lang="ko-KR" altLang="en-US" spc="-70" dirty="0">
                <a:latin typeface="+mn-ea"/>
              </a:rPr>
              <a:t>“</a:t>
            </a:r>
            <a:r>
              <a:rPr lang="ko-KR" altLang="en-US" spc="-70" dirty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모발을 묶거나 땋아서 위로 틀어 올려 목덜미를 드러내는 형식</a:t>
            </a:r>
            <a:r>
              <a:rPr lang="ko-KR" altLang="en-US" spc="-70" dirty="0">
                <a:latin typeface="+mn-ea"/>
              </a:rPr>
              <a:t>”</a:t>
            </a:r>
            <a:r>
              <a:rPr lang="ko-KR" altLang="en-US" b="1" spc="-70" dirty="0">
                <a:latin typeface="+mn-ea"/>
              </a:rPr>
              <a:t>을 </a:t>
            </a:r>
            <a:r>
              <a:rPr lang="ko-KR" altLang="en-US" b="1" spc="-70" dirty="0" smtClean="0">
                <a:latin typeface="+mn-ea"/>
              </a:rPr>
              <a:t>말한다</a:t>
            </a:r>
            <a:r>
              <a:rPr lang="en-US" altLang="ko-KR" b="1" spc="-70" dirty="0" smtClean="0">
                <a:latin typeface="+mn-ea"/>
              </a:rPr>
              <a:t>. </a:t>
            </a:r>
            <a:endParaRPr lang="en-US" altLang="ko-KR" b="1" spc="-70" dirty="0">
              <a:latin typeface="+mn-ea"/>
            </a:endParaRPr>
          </a:p>
          <a:p>
            <a:pPr>
              <a:spcBef>
                <a:spcPts val="700"/>
              </a:spcBef>
            </a:pPr>
            <a:r>
              <a:rPr lang="en-US" altLang="ko-KR" b="1" spc="-70" dirty="0">
                <a:latin typeface="+mn-ea"/>
              </a:rPr>
              <a:t>    </a:t>
            </a:r>
            <a:r>
              <a:rPr lang="ko-KR" altLang="en-US" b="1" spc="-70" dirty="0">
                <a:latin typeface="+mn-ea"/>
              </a:rPr>
              <a:t>기술상의 표현으로는 모발을 묶거나 땋아서 두상 위에 헤어스타일을 연출하는 것을 </a:t>
            </a:r>
            <a:r>
              <a:rPr lang="ko-KR" altLang="en-US" b="1" spc="-70" dirty="0" smtClean="0">
                <a:latin typeface="+mn-ea"/>
              </a:rPr>
              <a:t>의미한다</a:t>
            </a:r>
            <a:r>
              <a:rPr lang="en-US" altLang="ko-KR" b="1" spc="-70" dirty="0" smtClean="0">
                <a:latin typeface="+mn-ea"/>
              </a:rPr>
              <a:t>.</a:t>
            </a:r>
            <a:endParaRPr lang="en-US" altLang="ko-KR" b="1" spc="-70" dirty="0">
              <a:latin typeface="+mn-ea"/>
            </a:endParaRPr>
          </a:p>
          <a:p>
            <a:pPr marL="180975" indent="-180975">
              <a:spcBef>
                <a:spcPts val="700"/>
              </a:spcBef>
              <a:buFont typeface="Arial" pitchFamily="34" charset="0"/>
              <a:buChar char="•"/>
            </a:pPr>
            <a:r>
              <a:rPr lang="ko-KR" altLang="en-US" b="1" spc="-70" dirty="0">
                <a:latin typeface="+mn-ea"/>
              </a:rPr>
              <a:t>우아한 여성스러움을 </a:t>
            </a:r>
            <a:r>
              <a:rPr lang="ko-KR" altLang="en-US" b="1" spc="-70" dirty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두상의 곡면 위에 모발을 입체적으로 자유롭게 표현</a:t>
            </a:r>
            <a:r>
              <a:rPr lang="ko-KR" altLang="en-US" b="1" spc="-70" dirty="0">
                <a:latin typeface="+mn-ea"/>
              </a:rPr>
              <a:t>할 수 있는 </a:t>
            </a:r>
            <a:r>
              <a:rPr lang="ko-KR" altLang="en-US" b="1" spc="-70" dirty="0" smtClean="0">
                <a:latin typeface="+mn-ea"/>
              </a:rPr>
              <a:t>헤어스타일의 </a:t>
            </a:r>
            <a:r>
              <a:rPr lang="ko-KR" altLang="en-US" b="1" spc="-70" dirty="0">
                <a:latin typeface="+mn-ea"/>
              </a:rPr>
              <a:t>한 </a:t>
            </a:r>
            <a:r>
              <a:rPr lang="ko-KR" altLang="en-US" b="1" spc="-70" dirty="0" smtClean="0">
                <a:latin typeface="+mn-ea"/>
              </a:rPr>
              <a:t>분야이다</a:t>
            </a:r>
            <a:r>
              <a:rPr lang="en-US" altLang="ko-KR" b="1" spc="-70" dirty="0" smtClean="0">
                <a:latin typeface="+mn-ea"/>
              </a:rPr>
              <a:t>.</a:t>
            </a:r>
            <a:endParaRPr lang="en-US" altLang="ko-KR" b="1" spc="-70" dirty="0">
              <a:latin typeface="+mn-ea"/>
            </a:endParaRPr>
          </a:p>
          <a:p>
            <a:pPr>
              <a:spcBef>
                <a:spcPts val="700"/>
              </a:spcBef>
            </a:pPr>
            <a:endParaRPr lang="en-US" altLang="ko-KR" b="1" spc="-70" dirty="0">
              <a:latin typeface="+mn-ea"/>
            </a:endParaRPr>
          </a:p>
          <a:p>
            <a:pPr marL="180975" indent="-180975">
              <a:spcBef>
                <a:spcPts val="700"/>
              </a:spcBef>
              <a:buFont typeface="Arial" pitchFamily="34" charset="0"/>
              <a:buChar char="•"/>
            </a:pPr>
            <a:r>
              <a:rPr lang="ko-KR" altLang="en-US" b="1" spc="-70" dirty="0">
                <a:latin typeface="+mn-ea"/>
              </a:rPr>
              <a:t>조형된 형태에 부분가발이나 헤어피스</a:t>
            </a:r>
            <a:r>
              <a:rPr lang="en-US" altLang="ko-KR" b="1" spc="-70" dirty="0">
                <a:latin typeface="+mn-ea"/>
              </a:rPr>
              <a:t>, </a:t>
            </a:r>
            <a:r>
              <a:rPr lang="ko-KR" altLang="en-US" b="1" spc="-70" dirty="0">
                <a:latin typeface="+mn-ea"/>
              </a:rPr>
              <a:t>액세서리 등으로 디자인적인 포인트를 주어 </a:t>
            </a:r>
            <a:r>
              <a:rPr lang="ko-KR" altLang="en-US" b="1" spc="-70" dirty="0" smtClean="0">
                <a:latin typeface="+mn-ea"/>
              </a:rPr>
              <a:t>시각적인 아름다움 향상시킬 </a:t>
            </a:r>
            <a:r>
              <a:rPr lang="ko-KR" altLang="en-US" b="1" spc="-70" dirty="0">
                <a:latin typeface="+mn-ea"/>
              </a:rPr>
              <a:t>수 있는 </a:t>
            </a:r>
            <a:r>
              <a:rPr lang="ko-KR" altLang="en-US" b="1" spc="-70" dirty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종합예술적인 </a:t>
            </a:r>
            <a:r>
              <a:rPr lang="ko-KR" altLang="en-US" b="1" spc="-70" dirty="0" err="1" smtClean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헤어디자인이다</a:t>
            </a:r>
            <a:r>
              <a:rPr lang="en-US" altLang="ko-KR" b="1" spc="-70" dirty="0" smtClean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.</a:t>
            </a:r>
            <a:endParaRPr lang="en-US" altLang="ko-KR" b="1" spc="-70" dirty="0">
              <a:ln w="3175">
                <a:solidFill>
                  <a:schemeClr val="bg1">
                    <a:lumMod val="65000"/>
                    <a:alpha val="1000"/>
                  </a:schemeClr>
                </a:solidFill>
              </a:ln>
              <a:latin typeface="+mn-ea"/>
            </a:endParaRPr>
          </a:p>
          <a:p>
            <a:pPr>
              <a:spcBef>
                <a:spcPts val="700"/>
              </a:spcBef>
            </a:pPr>
            <a:endParaRPr lang="en-US" altLang="ko-KR" b="1" spc="-70" dirty="0">
              <a:ln w="3175">
                <a:solidFill>
                  <a:schemeClr val="bg1">
                    <a:lumMod val="65000"/>
                    <a:alpha val="1000"/>
                  </a:schemeClr>
                </a:solidFill>
              </a:ln>
              <a:latin typeface="+mn-ea"/>
            </a:endParaRPr>
          </a:p>
          <a:p>
            <a:pPr marL="180975" indent="-180975">
              <a:spcBef>
                <a:spcPts val="700"/>
              </a:spcBef>
              <a:buFont typeface="Arial" pitchFamily="34" charset="0"/>
              <a:buChar char="•"/>
            </a:pPr>
            <a:r>
              <a:rPr lang="ko-KR" altLang="en-US" b="1" spc="-70" dirty="0">
                <a:latin typeface="+mn-ea"/>
              </a:rPr>
              <a:t>개인에 따라 두상</a:t>
            </a:r>
            <a:r>
              <a:rPr lang="en-US" altLang="ko-KR" b="1" spc="-70" dirty="0">
                <a:latin typeface="+mn-ea"/>
              </a:rPr>
              <a:t>, </a:t>
            </a:r>
            <a:r>
              <a:rPr lang="ko-KR" altLang="en-US" b="1" spc="-70" dirty="0">
                <a:latin typeface="+mn-ea"/>
              </a:rPr>
              <a:t>얼굴형</a:t>
            </a:r>
            <a:r>
              <a:rPr lang="en-US" altLang="ko-KR" b="1" spc="-70" dirty="0">
                <a:latin typeface="+mn-ea"/>
              </a:rPr>
              <a:t>, </a:t>
            </a:r>
            <a:r>
              <a:rPr lang="ko-KR" altLang="en-US" b="1" spc="-70" dirty="0">
                <a:latin typeface="+mn-ea"/>
              </a:rPr>
              <a:t>신체의 균형 그리고 조화가 다르기 때문에 무엇보다도 </a:t>
            </a:r>
            <a:r>
              <a:rPr lang="ko-KR" altLang="en-US" b="1" spc="-70" dirty="0" smtClean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디자인에</a:t>
            </a:r>
            <a:r>
              <a:rPr lang="en-US" altLang="ko-KR" b="1" spc="-70" dirty="0" smtClean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 </a:t>
            </a:r>
            <a:r>
              <a:rPr lang="ko-KR" altLang="en-US" b="1" spc="-70" dirty="0">
                <a:ln w="3175">
                  <a:solidFill>
                    <a:schemeClr val="bg1">
                      <a:lumMod val="65000"/>
                      <a:alpha val="1000"/>
                    </a:schemeClr>
                  </a:solidFill>
                </a:ln>
                <a:latin typeface="+mn-ea"/>
              </a:rPr>
              <a:t>대한 기초지식</a:t>
            </a:r>
            <a:r>
              <a:rPr lang="ko-KR" altLang="en-US" b="1" spc="-70" dirty="0">
                <a:latin typeface="+mn-ea"/>
              </a:rPr>
              <a:t>이 필요</a:t>
            </a:r>
            <a:r>
              <a:rPr lang="en-US" altLang="ko-KR" b="1" spc="-70" dirty="0">
                <a:latin typeface="+mn-ea"/>
              </a:rPr>
              <a:t>, </a:t>
            </a:r>
            <a:r>
              <a:rPr lang="ko-KR" altLang="en-US" b="1" spc="-70" dirty="0">
                <a:latin typeface="+mn-ea"/>
              </a:rPr>
              <a:t>모발이라는 소재를 활용하여 어떻게 조화롭게 디자인하느냐가 </a:t>
            </a:r>
            <a:r>
              <a:rPr lang="ko-KR" altLang="en-US" b="1" spc="-70" dirty="0" smtClean="0">
                <a:latin typeface="+mn-ea"/>
              </a:rPr>
              <a:t>중요하다</a:t>
            </a:r>
            <a:r>
              <a:rPr lang="en-US" altLang="ko-KR" b="1" spc="-70" dirty="0" smtClean="0">
                <a:latin typeface="+mn-ea"/>
              </a:rPr>
              <a:t>.</a:t>
            </a:r>
            <a:endParaRPr lang="en-US" altLang="ko-KR" b="1" spc="-70" dirty="0">
              <a:ln w="3175">
                <a:solidFill>
                  <a:schemeClr val="bg1">
                    <a:lumMod val="65000"/>
                    <a:alpha val="1000"/>
                  </a:schemeClr>
                </a:solidFill>
              </a:ln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778673-58A4-46F7-A1D7-114B3EEAA968}"/>
              </a:ext>
            </a:extLst>
          </p:cNvPr>
          <p:cNvSpPr txBox="1"/>
          <p:nvPr/>
        </p:nvSpPr>
        <p:spPr>
          <a:xfrm>
            <a:off x="755576" y="1560458"/>
            <a:ext cx="2285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40" dirty="0" smtClean="0">
                <a:ln w="3175">
                  <a:solidFill>
                    <a:schemeClr val="accent1">
                      <a:shade val="50000"/>
                      <a:alpha val="1000"/>
                    </a:schemeClr>
                  </a:solidFill>
                </a:ln>
                <a:latin typeface="+mn-ea"/>
              </a:rPr>
              <a:t>1. </a:t>
            </a:r>
            <a:r>
              <a:rPr lang="ko-KR" altLang="en-US" sz="2000" b="1" spc="-40" dirty="0" err="1" smtClean="0">
                <a:ln w="3175">
                  <a:solidFill>
                    <a:schemeClr val="accent1">
                      <a:shade val="50000"/>
                      <a:alpha val="1000"/>
                    </a:schemeClr>
                  </a:solidFill>
                </a:ln>
                <a:latin typeface="+mn-ea"/>
              </a:rPr>
              <a:t>업스타일의</a:t>
            </a:r>
            <a:r>
              <a:rPr lang="ko-KR" altLang="en-US" sz="2000" b="1" spc="-40" dirty="0" smtClean="0">
                <a:ln w="3175">
                  <a:solidFill>
                    <a:schemeClr val="accent1">
                      <a:shade val="50000"/>
                      <a:alpha val="1000"/>
                    </a:schemeClr>
                  </a:solidFill>
                </a:ln>
                <a:latin typeface="+mn-ea"/>
              </a:rPr>
              <a:t> </a:t>
            </a:r>
            <a:r>
              <a:rPr lang="ko-KR" altLang="en-US" sz="2000" b="1" spc="-40" dirty="0">
                <a:ln w="3175">
                  <a:solidFill>
                    <a:schemeClr val="accent1">
                      <a:shade val="50000"/>
                      <a:alpha val="1000"/>
                    </a:schemeClr>
                  </a:solidFill>
                </a:ln>
                <a:latin typeface="+mn-ea"/>
              </a:rPr>
              <a:t>정의</a:t>
            </a:r>
          </a:p>
        </p:txBody>
      </p:sp>
    </p:spTree>
    <p:extLst>
      <p:ext uri="{BB962C8B-B14F-4D97-AF65-F5344CB8AC3E}">
        <p14:creationId xmlns:p14="http://schemas.microsoft.com/office/powerpoint/2010/main" val="227644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0731" y="81261"/>
            <a:ext cx="8229600" cy="1139825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 smtClean="0"/>
              <a:t>업스타일</a:t>
            </a:r>
            <a:r>
              <a:rPr lang="ko-KR" altLang="en-US" dirty="0" smtClean="0"/>
              <a:t> 기법 활용 및 </a:t>
            </a:r>
            <a:r>
              <a:rPr lang="ko-KR" altLang="en-US" dirty="0"/>
              <a:t>작품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/>
              <a:t>1. </a:t>
            </a:r>
            <a:r>
              <a:rPr lang="ko-KR" altLang="en-US" sz="1800" dirty="0"/>
              <a:t>땋기</a:t>
            </a:r>
            <a:r>
              <a:rPr lang="en-US" altLang="ko-KR" sz="1800" dirty="0"/>
              <a:t>(Braid)</a:t>
            </a:r>
            <a:r>
              <a:rPr lang="ko-KR" altLang="en-US" sz="1800" dirty="0"/>
              <a:t>기법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/>
              <a:t>가장 일반적인 방법은 ‘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</a:t>
            </a:r>
            <a:r>
              <a:rPr lang="ko-KR" altLang="en-US" sz="1800" dirty="0" err="1"/>
              <a:t>안땋기</a:t>
            </a:r>
            <a:r>
              <a:rPr lang="ko-KR" altLang="en-US" sz="1800" dirty="0"/>
              <a:t>’</a:t>
            </a:r>
            <a:r>
              <a:rPr lang="ko-KR" altLang="en-US" sz="1800" dirty="0" err="1"/>
              <a:t>로</a:t>
            </a:r>
            <a:r>
              <a:rPr lang="ko-KR" altLang="en-US" sz="1800" dirty="0"/>
              <a:t>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중 가운데 가닥 위로 좌우가닥이 올라가며 땋는 형태이다</a:t>
            </a:r>
            <a:r>
              <a:rPr lang="en-US" altLang="ko-KR" sz="1800" dirty="0"/>
              <a:t>. </a:t>
            </a:r>
            <a:r>
              <a:rPr lang="ko-KR" altLang="en-US" sz="1800" dirty="0"/>
              <a:t>응용기법으로 양쪽의 모발을 집어 연결하면서 땋을 수 있는데 이러한 기법을 일명 </a:t>
            </a:r>
            <a:r>
              <a:rPr lang="ko-KR" altLang="en-US" sz="1800" dirty="0" err="1"/>
              <a:t>디스코땋기</a:t>
            </a:r>
            <a:r>
              <a:rPr lang="en-US" altLang="ko-KR" sz="1800" dirty="0"/>
              <a:t>(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집어 </a:t>
            </a:r>
            <a:r>
              <a:rPr lang="ko-KR" altLang="en-US" sz="1800" dirty="0" err="1"/>
              <a:t>안땋기</a:t>
            </a:r>
            <a:r>
              <a:rPr lang="en-US" altLang="ko-KR" sz="1800" dirty="0"/>
              <a:t>, Invisible braid)</a:t>
            </a:r>
            <a:r>
              <a:rPr lang="ko-KR" altLang="en-US" sz="1800" dirty="0"/>
              <a:t>라 한다</a:t>
            </a:r>
            <a:r>
              <a:rPr lang="en-US" altLang="ko-KR" sz="1800" dirty="0"/>
              <a:t>. </a:t>
            </a:r>
            <a:r>
              <a:rPr lang="ko-KR" altLang="en-US" sz="1800" dirty="0"/>
              <a:t>가운데 매듭이 안으로 감추어진 것이 특징이며</a:t>
            </a:r>
            <a:r>
              <a:rPr lang="en-US" altLang="ko-KR" sz="1800" dirty="0"/>
              <a:t>, </a:t>
            </a:r>
            <a:r>
              <a:rPr lang="ko-KR" altLang="en-US" sz="1800" dirty="0"/>
              <a:t>매듭이 밖으로 돌출한 형태는 </a:t>
            </a:r>
            <a:r>
              <a:rPr lang="ko-KR" altLang="en-US" sz="1800" dirty="0" err="1"/>
              <a:t>콘로</a:t>
            </a:r>
            <a:r>
              <a:rPr lang="ko-KR" altLang="en-US" sz="1800" dirty="0"/>
              <a:t> 땋기</a:t>
            </a:r>
            <a:r>
              <a:rPr lang="en-US" altLang="ko-KR" sz="1800" dirty="0"/>
              <a:t>(Cornrow),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집어 </a:t>
            </a:r>
            <a:r>
              <a:rPr lang="ko-KR" altLang="en-US" sz="1800" dirty="0" err="1"/>
              <a:t>겉땋기</a:t>
            </a:r>
            <a:r>
              <a:rPr lang="en-US" altLang="ko-KR" sz="1800" dirty="0"/>
              <a:t>(Visible braid)</a:t>
            </a:r>
            <a:r>
              <a:rPr lang="ko-KR" altLang="en-US" sz="1800" dirty="0"/>
              <a:t>라 한다</a:t>
            </a:r>
            <a:r>
              <a:rPr lang="en-US" altLang="ko-KR" sz="1800" dirty="0"/>
              <a:t>. </a:t>
            </a:r>
            <a:r>
              <a:rPr lang="ko-KR" altLang="en-US" sz="1800" dirty="0"/>
              <a:t>그 외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이상의 </a:t>
            </a:r>
            <a:r>
              <a:rPr lang="ko-KR" altLang="en-US" sz="1800" dirty="0" err="1"/>
              <a:t>스트랜드로</a:t>
            </a:r>
            <a:r>
              <a:rPr lang="ko-KR" altLang="en-US" sz="1800" dirty="0"/>
              <a:t> 땋기</a:t>
            </a:r>
            <a:r>
              <a:rPr lang="en-US" altLang="ko-KR" sz="1800" dirty="0"/>
              <a:t>, </a:t>
            </a:r>
            <a:r>
              <a:rPr lang="ko-KR" altLang="en-US" sz="1800" dirty="0"/>
              <a:t>한쪽만 집어 땋기</a:t>
            </a:r>
            <a:r>
              <a:rPr lang="en-US" altLang="ko-KR" sz="1800" dirty="0"/>
              <a:t>, </a:t>
            </a:r>
            <a:r>
              <a:rPr lang="ko-KR" altLang="en-US" sz="1800" dirty="0"/>
              <a:t>실이나 스카프를 넣고 땋기 등 다양한 기법으로 연출 할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6469" y="-196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/>
              <a:t>업스타일</a:t>
            </a:r>
            <a:r>
              <a:rPr lang="ko-KR" altLang="en-US" dirty="0"/>
              <a:t> 기법 </a:t>
            </a:r>
            <a:r>
              <a:rPr lang="ko-KR" altLang="en-US" dirty="0" smtClean="0"/>
              <a:t>활용 </a:t>
            </a:r>
            <a:r>
              <a:rPr lang="ko-KR" altLang="en-US" dirty="0"/>
              <a:t>및 작품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1800" dirty="0"/>
              <a:t>① 준비물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꼬리빗</a:t>
            </a:r>
            <a:r>
              <a:rPr lang="en-US" altLang="ko-KR" sz="1800" dirty="0"/>
              <a:t>, </a:t>
            </a:r>
            <a:r>
              <a:rPr lang="ko-KR" altLang="en-US" sz="1800" dirty="0"/>
              <a:t>가발</a:t>
            </a:r>
            <a:r>
              <a:rPr lang="en-US" altLang="ko-KR" sz="1800" dirty="0"/>
              <a:t>, </a:t>
            </a:r>
            <a:r>
              <a:rPr lang="ko-KR" altLang="en-US" sz="1800" dirty="0"/>
              <a:t>핀셋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홀더</a:t>
            </a:r>
            <a:r>
              <a:rPr lang="en-US" altLang="ko-KR" sz="1800" dirty="0"/>
              <a:t>, </a:t>
            </a:r>
            <a:r>
              <a:rPr lang="ko-KR" altLang="en-US" sz="1800" dirty="0"/>
              <a:t>고무줄</a:t>
            </a:r>
          </a:p>
          <a:p>
            <a:pPr marL="0" indent="0">
              <a:buNone/>
            </a:pPr>
            <a:r>
              <a:rPr lang="ko-KR" altLang="en-US" sz="1800" dirty="0"/>
              <a:t>② 수행 순서 </a:t>
            </a:r>
          </a:p>
          <a:p>
            <a:pPr marL="0" indent="0">
              <a:buNone/>
            </a:pPr>
            <a:r>
              <a:rPr lang="en-US" altLang="ko-KR" sz="1800" dirty="0"/>
              <a:t>1. </a:t>
            </a:r>
            <a:r>
              <a:rPr lang="ko-KR" altLang="en-US" sz="1800" dirty="0"/>
              <a:t>모발을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기본 땋기를 한다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r>
              <a:rPr lang="en-US" altLang="ko-KR" sz="1800" dirty="0"/>
              <a:t>2.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집어 </a:t>
            </a:r>
            <a:r>
              <a:rPr lang="ko-KR" altLang="en-US" sz="1800" dirty="0" err="1"/>
              <a:t>안땋기</a:t>
            </a:r>
            <a:r>
              <a:rPr lang="en-US" altLang="ko-KR" sz="1800" dirty="0"/>
              <a:t>(</a:t>
            </a:r>
            <a:r>
              <a:rPr lang="ko-KR" altLang="en-US" sz="1800" dirty="0"/>
              <a:t>디스코 머리</a:t>
            </a:r>
            <a:r>
              <a:rPr lang="en-US" altLang="ko-KR" sz="1800" dirty="0"/>
              <a:t>)</a:t>
            </a:r>
            <a:r>
              <a:rPr lang="ko-KR" altLang="en-US" sz="1800" dirty="0"/>
              <a:t>를 땋는다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r>
              <a:rPr lang="en-US" altLang="ko-KR" sz="1800" dirty="0"/>
              <a:t>3. </a:t>
            </a:r>
            <a:r>
              <a:rPr lang="ko-KR" altLang="en-US" sz="1800" dirty="0" err="1"/>
              <a:t>세가닥</a:t>
            </a:r>
            <a:r>
              <a:rPr lang="ko-KR" altLang="en-US" sz="1800" dirty="0"/>
              <a:t> 집어 </a:t>
            </a:r>
            <a:r>
              <a:rPr lang="ko-KR" altLang="en-US" sz="1800" dirty="0" err="1"/>
              <a:t>겉땋기</a:t>
            </a:r>
            <a:r>
              <a:rPr lang="en-US" altLang="ko-KR" sz="1800" dirty="0"/>
              <a:t>(</a:t>
            </a:r>
            <a:r>
              <a:rPr lang="ko-KR" altLang="en-US" sz="1800" dirty="0" err="1"/>
              <a:t>콘로</a:t>
            </a:r>
            <a:r>
              <a:rPr lang="en-US" altLang="ko-KR" sz="1800" dirty="0"/>
              <a:t>)</a:t>
            </a:r>
            <a:r>
              <a:rPr lang="ko-KR" altLang="en-US" sz="1800" dirty="0"/>
              <a:t>를 한다</a:t>
            </a:r>
            <a:r>
              <a:rPr lang="en-US" altLang="ko-KR" sz="1800" dirty="0"/>
              <a:t>.</a:t>
            </a:r>
          </a:p>
          <a:p>
            <a:endParaRPr lang="ko-KR" altLang="en-US" dirty="0"/>
          </a:p>
        </p:txBody>
      </p:sp>
      <p:pic>
        <p:nvPicPr>
          <p:cNvPr id="5" name="_x89756056" descr="EMB0001132063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45024"/>
            <a:ext cx="5112568" cy="204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/>
              <a:t>업스타일</a:t>
            </a:r>
            <a:r>
              <a:rPr lang="ko-KR" altLang="en-US" dirty="0"/>
              <a:t> 기법 </a:t>
            </a:r>
            <a:r>
              <a:rPr lang="ko-KR" altLang="en-US" dirty="0" smtClean="0"/>
              <a:t>활용 및 </a:t>
            </a:r>
            <a:r>
              <a:rPr lang="ko-KR" altLang="en-US" dirty="0"/>
              <a:t>작품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6672" y="1196752"/>
            <a:ext cx="8229600" cy="4530725"/>
          </a:xfrm>
        </p:spPr>
        <p:txBody>
          <a:bodyPr/>
          <a:lstStyle/>
          <a:p>
            <a:pPr marL="0" indent="0">
              <a:buNone/>
            </a:pPr>
            <a:endParaRPr lang="en-US" altLang="ko-KR" sz="1800" b="1" dirty="0" smtClean="0"/>
          </a:p>
          <a:p>
            <a:pPr marL="0" indent="0">
              <a:buNone/>
            </a:pPr>
            <a:r>
              <a:rPr lang="ko-KR" altLang="en-US" sz="1800" dirty="0" smtClean="0"/>
              <a:t>① </a:t>
            </a:r>
            <a:r>
              <a:rPr lang="ko-KR" altLang="en-US" sz="1800" dirty="0"/>
              <a:t>준비물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꼬리빗</a:t>
            </a:r>
            <a:r>
              <a:rPr lang="en-US" altLang="ko-KR" sz="1800" dirty="0"/>
              <a:t>, </a:t>
            </a:r>
            <a:r>
              <a:rPr lang="ko-KR" altLang="en-US" sz="1800" dirty="0"/>
              <a:t>가발</a:t>
            </a:r>
            <a:r>
              <a:rPr lang="en-US" altLang="ko-KR" sz="1800" dirty="0"/>
              <a:t>, </a:t>
            </a:r>
            <a:r>
              <a:rPr lang="ko-KR" altLang="en-US" sz="1800" dirty="0"/>
              <a:t>핀셋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홀더</a:t>
            </a:r>
            <a:r>
              <a:rPr lang="en-US" altLang="ko-KR" sz="1800" dirty="0"/>
              <a:t>, </a:t>
            </a:r>
            <a:r>
              <a:rPr lang="ko-KR" altLang="en-US" sz="1800" dirty="0"/>
              <a:t>고무줄</a:t>
            </a:r>
          </a:p>
          <a:p>
            <a:pPr marL="0" indent="0">
              <a:buNone/>
            </a:pPr>
            <a:r>
              <a:rPr lang="ko-KR" altLang="en-US" sz="1800" dirty="0"/>
              <a:t>② 수행 순서</a:t>
            </a:r>
          </a:p>
          <a:p>
            <a:pPr marL="0" indent="0">
              <a:buNone/>
            </a:pPr>
            <a:r>
              <a:rPr lang="en-US" altLang="ko-KR" sz="1800" dirty="0"/>
              <a:t>1. </a:t>
            </a:r>
            <a:r>
              <a:rPr lang="ko-KR" altLang="en-US" sz="1800" dirty="0"/>
              <a:t>후두부에 </a:t>
            </a:r>
            <a:r>
              <a:rPr lang="en-US" altLang="ko-KR" sz="1800" dirty="0"/>
              <a:t>V</a:t>
            </a:r>
            <a:r>
              <a:rPr lang="ko-KR" altLang="en-US" sz="1800" dirty="0"/>
              <a:t>섹션으로 블로킹하여 귀 아래 높이에서 하나로 묶어 준다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1)V</a:t>
            </a:r>
            <a:r>
              <a:rPr lang="ko-KR" altLang="en-US" sz="1800" dirty="0"/>
              <a:t>섹션은 양쪽 귀에서 </a:t>
            </a:r>
            <a:r>
              <a:rPr lang="en-US" altLang="ko-KR" sz="1800" dirty="0"/>
              <a:t>3~4cm </a:t>
            </a:r>
            <a:r>
              <a:rPr lang="ko-KR" altLang="en-US" sz="1800" dirty="0"/>
              <a:t>위에 지점과 </a:t>
            </a:r>
            <a:r>
              <a:rPr lang="en-US" altLang="ko-KR" sz="1800" dirty="0"/>
              <a:t>B.P</a:t>
            </a:r>
            <a:r>
              <a:rPr lang="ko-KR" altLang="en-US" sz="1800" dirty="0"/>
              <a:t>에서 </a:t>
            </a:r>
            <a:r>
              <a:rPr lang="en-US" altLang="ko-KR" sz="1800" dirty="0"/>
              <a:t>N.P </a:t>
            </a:r>
            <a:r>
              <a:rPr lang="ko-KR" altLang="en-US" sz="1800" dirty="0"/>
              <a:t>사이의 점을 연결한다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2) </a:t>
            </a:r>
            <a:r>
              <a:rPr lang="ko-KR" altLang="en-US" sz="1800" dirty="0"/>
              <a:t>고무줄로 묶을 때 통증이 없도록 주의하고 탄탄하게 고정한다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2. 1</a:t>
            </a:r>
            <a:r>
              <a:rPr lang="ko-KR" altLang="en-US" sz="1800" dirty="0"/>
              <a:t>의 묶은 모발에 </a:t>
            </a:r>
            <a:r>
              <a:rPr lang="ko-KR" altLang="en-US" sz="1800" dirty="0" err="1"/>
              <a:t>백콤을</a:t>
            </a:r>
            <a:r>
              <a:rPr lang="ko-KR" altLang="en-US" sz="1800" dirty="0"/>
              <a:t> 한 후 망을 씌우고 둥글게 감아서 핀으로 고정한다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3. </a:t>
            </a:r>
            <a:r>
              <a:rPr lang="ko-KR" altLang="en-US" sz="1800" dirty="0"/>
              <a:t>양쪽 귀 옆에 남은 모발을 한쪽 집어 땋기 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1) 1</a:t>
            </a:r>
            <a:r>
              <a:rPr lang="ko-KR" altLang="en-US" sz="1800" dirty="0"/>
              <a:t>의 </a:t>
            </a:r>
            <a:r>
              <a:rPr lang="en-US" altLang="ko-KR" sz="1800" dirty="0"/>
              <a:t>V</a:t>
            </a:r>
            <a:r>
              <a:rPr lang="ko-KR" altLang="en-US" sz="1800" dirty="0"/>
              <a:t>섹션 라인이 보이지 않도록 땋는 높이를 라인보다 높게 잡는다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2) </a:t>
            </a:r>
            <a:r>
              <a:rPr lang="ko-KR" altLang="en-US" sz="1800" dirty="0"/>
              <a:t>땋은 후 </a:t>
            </a:r>
            <a:r>
              <a:rPr lang="ko-KR" altLang="en-US" sz="1800" dirty="0" err="1"/>
              <a:t>끝처리는</a:t>
            </a:r>
            <a:r>
              <a:rPr lang="ko-KR" altLang="en-US" sz="1800" dirty="0"/>
              <a:t> 고무줄로 묶거나 </a:t>
            </a:r>
            <a:r>
              <a:rPr lang="ko-KR" altLang="en-US" sz="1800" dirty="0" err="1"/>
              <a:t>백콤</a:t>
            </a:r>
            <a:r>
              <a:rPr lang="ko-KR" altLang="en-US" sz="1800" dirty="0"/>
              <a:t> 처리하여 풀리지 않도록 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3) </a:t>
            </a:r>
            <a:r>
              <a:rPr lang="ko-KR" altLang="en-US" sz="1800" dirty="0"/>
              <a:t>오른쪽을 땋은 후 왼쪽을 땋을 때 양쪽의 높이가 같도록 땋는다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4. 3</a:t>
            </a:r>
            <a:r>
              <a:rPr lang="ko-KR" altLang="en-US" sz="1800" dirty="0"/>
              <a:t>의 양쪽 땋은 모발을 서로 엇갈리게 핀으로 고정해서 마무리한다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80528" y="914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5" name="_x129817968" descr="EMB00011c68636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168" y="5157192"/>
            <a:ext cx="57251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/>
              <a:t>업스타일</a:t>
            </a:r>
            <a:r>
              <a:rPr lang="ko-KR" altLang="en-US" dirty="0"/>
              <a:t> 기법 </a:t>
            </a:r>
            <a:r>
              <a:rPr lang="ko-KR" altLang="en-US" dirty="0" smtClean="0"/>
              <a:t>활용 및 작품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95473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1800" dirty="0"/>
              <a:t>① 준비물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꼬리빗</a:t>
            </a:r>
            <a:r>
              <a:rPr lang="en-US" altLang="ko-KR" sz="1800" dirty="0"/>
              <a:t>, </a:t>
            </a:r>
            <a:r>
              <a:rPr lang="ko-KR" altLang="en-US" sz="1800" dirty="0"/>
              <a:t>가발</a:t>
            </a:r>
            <a:r>
              <a:rPr lang="en-US" altLang="ko-KR" sz="1800" dirty="0"/>
              <a:t>, </a:t>
            </a:r>
            <a:r>
              <a:rPr lang="ko-KR" altLang="en-US" sz="1800" dirty="0"/>
              <a:t>핀셋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홀더</a:t>
            </a:r>
            <a:r>
              <a:rPr lang="en-US" altLang="ko-KR" sz="1800" dirty="0"/>
              <a:t>, </a:t>
            </a:r>
            <a:r>
              <a:rPr lang="ko-KR" altLang="en-US" sz="1800" dirty="0"/>
              <a:t>고무줄</a:t>
            </a:r>
            <a:r>
              <a:rPr lang="en-US" altLang="ko-KR" sz="1800" dirty="0"/>
              <a:t>, </a:t>
            </a:r>
            <a:r>
              <a:rPr lang="ko-KR" altLang="en-US" sz="1800" dirty="0"/>
              <a:t>헤어스타일연출제품</a:t>
            </a:r>
          </a:p>
          <a:p>
            <a:pPr marL="0" indent="0">
              <a:buNone/>
            </a:pPr>
            <a:r>
              <a:rPr lang="ko-KR" altLang="en-US" sz="1800" dirty="0"/>
              <a:t>② 수행 순서 </a:t>
            </a:r>
            <a:r>
              <a:rPr lang="en-US" altLang="ko-KR" sz="1800" dirty="0"/>
              <a:t>1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1. </a:t>
            </a:r>
            <a:r>
              <a:rPr lang="ko-KR" altLang="en-US" sz="1800" dirty="0"/>
              <a:t>모발을 </a:t>
            </a:r>
            <a:r>
              <a:rPr lang="ko-KR" altLang="en-US" sz="1800" dirty="0" err="1"/>
              <a:t>밧줄꼬는</a:t>
            </a:r>
            <a:r>
              <a:rPr lang="ko-KR" altLang="en-US" sz="1800" dirty="0"/>
              <a:t> 느낌으로 </a:t>
            </a:r>
            <a:r>
              <a:rPr lang="ko-KR" altLang="en-US" sz="1800" dirty="0" err="1"/>
              <a:t>스트랜드에</a:t>
            </a:r>
            <a:r>
              <a:rPr lang="ko-KR" altLang="en-US" sz="1800" dirty="0"/>
              <a:t> </a:t>
            </a:r>
            <a:r>
              <a:rPr lang="ko-KR" altLang="en-US" sz="1800" dirty="0" err="1"/>
              <a:t>텐션을</a:t>
            </a:r>
            <a:r>
              <a:rPr lang="ko-KR" altLang="en-US" sz="1800" dirty="0"/>
              <a:t> 주면서 </a:t>
            </a:r>
            <a:r>
              <a:rPr lang="ko-KR" altLang="en-US" sz="1800" dirty="0" err="1"/>
              <a:t>한가닥으로</a:t>
            </a:r>
            <a:r>
              <a:rPr lang="ko-KR" altLang="en-US" sz="1800" dirty="0"/>
              <a:t> 회전해본다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2. 1</a:t>
            </a:r>
            <a:r>
              <a:rPr lang="ko-KR" altLang="en-US" sz="1800" dirty="0"/>
              <a:t>과 같이 </a:t>
            </a:r>
            <a:r>
              <a:rPr lang="ko-KR" altLang="en-US" sz="1800" dirty="0" err="1"/>
              <a:t>두가닥으로</a:t>
            </a:r>
            <a:r>
              <a:rPr lang="ko-KR" altLang="en-US" sz="1800" dirty="0"/>
              <a:t> 회전해본다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-47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19" name="_x90274816" descr="EMB000104f464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5544616" cy="212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/>
              <a:t>업스타일</a:t>
            </a:r>
            <a:r>
              <a:rPr lang="ko-KR" altLang="en-US" dirty="0"/>
              <a:t> 기법 </a:t>
            </a:r>
            <a:r>
              <a:rPr lang="ko-KR" altLang="en-US" dirty="0" smtClean="0"/>
              <a:t>활용 및 </a:t>
            </a:r>
            <a:r>
              <a:rPr lang="ko-KR" altLang="en-US" dirty="0"/>
              <a:t>작품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6672" y="157181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1800" dirty="0"/>
              <a:t>③ 수행순서</a:t>
            </a:r>
            <a:r>
              <a:rPr lang="en-US" altLang="ko-KR" sz="1800" dirty="0"/>
              <a:t>2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1. </a:t>
            </a:r>
            <a:r>
              <a:rPr lang="ko-KR" altLang="en-US" sz="1800" dirty="0" err="1"/>
              <a:t>한가닥의</a:t>
            </a:r>
            <a:r>
              <a:rPr lang="ko-KR" altLang="en-US" sz="1800" dirty="0"/>
              <a:t> 모발을 매듭을 만들어서 계속 진행한다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2. </a:t>
            </a:r>
            <a:r>
              <a:rPr lang="ko-KR" altLang="en-US" sz="1800" dirty="0" err="1"/>
              <a:t>두가닥의</a:t>
            </a:r>
            <a:r>
              <a:rPr lang="ko-KR" altLang="en-US" sz="1800" dirty="0"/>
              <a:t> 모발을 서로 교차하여 묶기를 연속하여 반복한다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80528" y="-283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37" name="_x126729264" descr="EMB000104f464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4680520" cy="24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8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7907"/>
            <a:ext cx="8229600" cy="1139825"/>
          </a:xfrm>
        </p:spPr>
        <p:txBody>
          <a:bodyPr/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/>
              <a:t>업스타일</a:t>
            </a:r>
            <a:r>
              <a:rPr lang="ko-KR" altLang="en-US" b="1" dirty="0"/>
              <a:t> 도구 및 이해</a:t>
            </a:r>
            <a:endParaRPr lang="ko-KR" altLang="en-US" dirty="0">
              <a:ea typeface="굴림" charset="-127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1) </a:t>
            </a:r>
            <a:r>
              <a:rPr lang="ko-KR" altLang="en-US" sz="1800" dirty="0" err="1"/>
              <a:t>업스타일</a:t>
            </a:r>
            <a:r>
              <a:rPr lang="ko-KR" altLang="en-US" sz="1800" dirty="0"/>
              <a:t> 도구의 종류 및 특징</a:t>
            </a:r>
          </a:p>
          <a:p>
            <a:pPr marL="0" indent="0">
              <a:buNone/>
            </a:pPr>
            <a:r>
              <a:rPr lang="en-US" altLang="ko-KR" sz="1800" dirty="0"/>
              <a:t>- </a:t>
            </a:r>
            <a:r>
              <a:rPr lang="ko-KR" altLang="en-US" sz="1800" dirty="0" err="1"/>
              <a:t>업스타일</a:t>
            </a:r>
            <a:r>
              <a:rPr lang="ko-KR" altLang="en-US" sz="1800" dirty="0"/>
              <a:t> </a:t>
            </a:r>
            <a:r>
              <a:rPr lang="ko-KR" altLang="en-US" sz="1800" dirty="0" smtClean="0"/>
              <a:t>작업도구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</a:t>
            </a:r>
            <a:r>
              <a:rPr lang="ko-KR" altLang="en-US" sz="1800" dirty="0"/>
              <a:t>브러시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꼬리빗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핀류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싱</a:t>
            </a:r>
            <a:r>
              <a:rPr lang="en-US" altLang="ko-KR" sz="1800" dirty="0"/>
              <a:t>, </a:t>
            </a:r>
            <a:r>
              <a:rPr lang="ko-KR" altLang="en-US" sz="1800" dirty="0"/>
              <a:t>망</a:t>
            </a:r>
            <a:r>
              <a:rPr lang="en-US" altLang="ko-KR" sz="1800" dirty="0"/>
              <a:t>, </a:t>
            </a:r>
            <a:r>
              <a:rPr lang="ko-KR" altLang="en-US" sz="1800" dirty="0"/>
              <a:t>장식품</a:t>
            </a:r>
            <a:r>
              <a:rPr lang="en-US" altLang="ko-KR" sz="1800" dirty="0"/>
              <a:t>(</a:t>
            </a:r>
            <a:r>
              <a:rPr lang="ko-KR" altLang="en-US" sz="1800" dirty="0"/>
              <a:t>헤어 액세서리</a:t>
            </a:r>
            <a:r>
              <a:rPr lang="en-US" altLang="ko-KR" sz="1800" dirty="0"/>
              <a:t>)</a:t>
            </a:r>
            <a:r>
              <a:rPr lang="ko-KR" altLang="en-US" sz="1800" dirty="0" smtClean="0"/>
              <a:t>등</a:t>
            </a:r>
            <a:endParaRPr lang="ko-KR" altLang="en-US" sz="1800" dirty="0"/>
          </a:p>
          <a:p>
            <a:pPr marL="0" indent="0">
              <a:buNone/>
            </a:pPr>
            <a:r>
              <a:rPr lang="ko-KR" altLang="en-US" sz="1800" dirty="0"/>
              <a:t>①브러시</a:t>
            </a:r>
            <a:r>
              <a:rPr lang="en-US" altLang="ko-KR" sz="1800" dirty="0"/>
              <a:t>(Brush)</a:t>
            </a:r>
            <a:r>
              <a:rPr lang="ko-KR" altLang="en-US" sz="1800" dirty="0"/>
              <a:t>의 종류와 특징</a:t>
            </a:r>
          </a:p>
          <a:p>
            <a:endParaRPr lang="ko-KR" altLang="en-US" dirty="0">
              <a:ea typeface="굴림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1974"/>
              </p:ext>
            </p:extLst>
          </p:nvPr>
        </p:nvGraphicFramePr>
        <p:xfrm>
          <a:off x="457200" y="2582656"/>
          <a:ext cx="8229600" cy="4211991"/>
        </p:xfrm>
        <a:graphic>
          <a:graphicData uri="http://schemas.openxmlformats.org/drawingml/2006/table">
            <a:tbl>
              <a:tblPr/>
              <a:tblGrid>
                <a:gridCol w="936318"/>
                <a:gridCol w="936318"/>
                <a:gridCol w="1295716"/>
                <a:gridCol w="5061248"/>
              </a:tblGrid>
              <a:tr h="35756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분류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모양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1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재질에의한분류</a:t>
                      </a: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돈모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업스타일용으로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사용되는 평면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돈모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브러시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정전기가 발생하지 않으며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모발을 일정한 방향으로 정리하는 데 용이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플라스틱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빗살 간격이 엉성하며 주로 스타일 마무리용으로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금속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효율적인 열전도성으로 빠른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세팅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효과를 원활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04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형태에의한분류</a:t>
                      </a: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원형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롤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(roll)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브러시로 주로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컬이나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웨이브를 형성할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반원형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쿠션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(Cushion),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덴맨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(Denman)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브러시로 볼륨 형성이나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모류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방향성 부여 및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보브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스타일을 연출 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벤트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(Vent)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브러시는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컬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형성보다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모류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방향성 부여 및 자연스러운 스타일을 신속하게 연출할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3134" marR="73134" marT="36567" marB="365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39552" y="38610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0" name="_x129460264" descr="EMB000105d059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94977"/>
            <a:ext cx="10414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_x129463304" descr="EMB000105d059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565" y="3658641"/>
            <a:ext cx="10414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_x129438552" descr="EMB000105d059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22" y="4144931"/>
            <a:ext cx="1041400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129616872" descr="EMB000105d059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565" y="4732144"/>
            <a:ext cx="1041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_x129618232" descr="EMB000105d059e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22" y="5479650"/>
            <a:ext cx="1041400" cy="4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_x129460344" descr="EMB000105d059f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279" y="6228623"/>
            <a:ext cx="1041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/>
              <a:t>업스타일</a:t>
            </a:r>
            <a:r>
              <a:rPr lang="ko-KR" altLang="en-US" b="1" dirty="0"/>
              <a:t> 도구 및 이해</a:t>
            </a:r>
            <a:endParaRPr lang="ko-KR" altLang="en-US" dirty="0">
              <a:ea typeface="굴림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1800" dirty="0"/>
              <a:t>② 빗</a:t>
            </a:r>
            <a:r>
              <a:rPr lang="en-US" altLang="ko-KR" sz="1800" dirty="0"/>
              <a:t>(Comb)</a:t>
            </a:r>
            <a:r>
              <a:rPr lang="ko-KR" altLang="en-US" sz="1800" dirty="0"/>
              <a:t>의 종류와 특징</a:t>
            </a:r>
          </a:p>
          <a:p>
            <a:pPr marL="0" indent="0">
              <a:buNone/>
            </a:pPr>
            <a:r>
              <a:rPr lang="en-US" altLang="ko-KR" sz="1800" dirty="0"/>
              <a:t>- </a:t>
            </a:r>
            <a:r>
              <a:rPr lang="ko-KR" altLang="en-US" sz="1800" dirty="0"/>
              <a:t>빗은 </a:t>
            </a:r>
            <a:r>
              <a:rPr lang="ko-KR" altLang="en-US" sz="1800" dirty="0" err="1"/>
              <a:t>업스타일</a:t>
            </a:r>
            <a:r>
              <a:rPr lang="ko-KR" altLang="en-US" sz="1800" dirty="0"/>
              <a:t> 작업 과정 중 블로킹</a:t>
            </a:r>
            <a:r>
              <a:rPr lang="en-US" altLang="ko-KR" sz="1800" dirty="0"/>
              <a:t>, </a:t>
            </a:r>
            <a:r>
              <a:rPr lang="ko-KR" altLang="en-US" sz="1800" dirty="0"/>
              <a:t>섹션 등을 나누고 </a:t>
            </a:r>
            <a:r>
              <a:rPr lang="ko-KR" altLang="en-US" sz="1800" dirty="0" err="1"/>
              <a:t>백콤이나</a:t>
            </a:r>
            <a:r>
              <a:rPr lang="ko-KR" altLang="en-US" sz="1800" dirty="0"/>
              <a:t> 모발의 방향을 만드는 역할을 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>
              <a:ea typeface="굴림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27530"/>
              </p:ext>
            </p:extLst>
          </p:nvPr>
        </p:nvGraphicFramePr>
        <p:xfrm>
          <a:off x="457199" y="2570939"/>
          <a:ext cx="8229601" cy="4261219"/>
        </p:xfrm>
        <a:graphic>
          <a:graphicData uri="http://schemas.openxmlformats.org/drawingml/2006/table">
            <a:tbl>
              <a:tblPr/>
              <a:tblGrid>
                <a:gridCol w="806678"/>
                <a:gridCol w="952961"/>
                <a:gridCol w="2211146"/>
                <a:gridCol w="4258816"/>
              </a:tblGrid>
              <a:tr h="33680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분류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모양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2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재질에의한분류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플라스틱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가볍고 경제적이며 가장 일반적으로 다양하게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동물 뼈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내열성이 요구되는 헤어 웨이브 같은 작업에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48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형태에의한분류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꼬리빗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가장 일반적이며 다양한 용도로 사용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1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빗살 간격 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좁은빗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넓은빗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좁은 빗은 모발을 곱게 빗을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넓은 빗은 웨이브 모발 또는 엉킨 모발을 정돈할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스타일링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콤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백콤을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넣거나 완성된 상태의 형을 잡을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74434" marR="74434" marT="37217" marB="372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57200" y="2238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129792688" descr="EMB000105d059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36" y="3047329"/>
            <a:ext cx="10414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_x129793248" descr="EMB000105d059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36" y="3587674"/>
            <a:ext cx="10414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_x129801952" descr="EMB000105d059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688" y="4343204"/>
            <a:ext cx="10414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_x129808216" descr="EMB000105d059f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968723"/>
            <a:ext cx="1041400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_x129803952" descr="EMB000105d059f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688" y="6168214"/>
            <a:ext cx="10414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1556792"/>
            <a:ext cx="806489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③ </a:t>
            </a:r>
            <a:r>
              <a:rPr lang="ko-KR" altLang="en-US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업스타일</a:t>
            </a:r>
            <a:r>
              <a:rPr lang="ko-KR" altLang="en-US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핀의 종류와 특징</a:t>
            </a:r>
            <a:endParaRPr lang="ko-KR" altLang="en-US" dirty="0">
              <a:solidFill>
                <a:srgbClr val="000000"/>
              </a:solidFill>
              <a:latin typeface="함초롬바탕"/>
            </a:endParaRP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재질과 크기가 다양하며 대부분은 핀의 모양에 따라 구분한다</a:t>
            </a:r>
            <a:r>
              <a:rPr lang="en-US" altLang="ko-KR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>
              <a:solidFill>
                <a:srgbClr val="000000"/>
              </a:solidFill>
              <a:latin typeface="함초롬바탕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29957"/>
              </p:ext>
            </p:extLst>
          </p:nvPr>
        </p:nvGraphicFramePr>
        <p:xfrm>
          <a:off x="467321" y="2420887"/>
          <a:ext cx="7921325" cy="4564759"/>
        </p:xfrm>
        <a:graphic>
          <a:graphicData uri="http://schemas.openxmlformats.org/drawingml/2006/table">
            <a:tbl>
              <a:tblPr/>
              <a:tblGrid>
                <a:gridCol w="1263154"/>
                <a:gridCol w="1574155"/>
                <a:gridCol w="5084016"/>
              </a:tblGrid>
              <a:tr h="371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명칭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모양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핀셋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블로킹을 하거나 형태를 임시로 고정할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핀컬핀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부분적으로 임시 고정할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금속이나 플라스틱 재질이며 핀셋보다 작은 형태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웨이브 클립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리지 간격을 고려하여 집게로 집듯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실핀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가장 일반적으로 많이 사용하는 편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벌어진 핀은 사용하지 않음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대핀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강하게 고정할 때 사용하는 핀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녹슬지 않도록 보관에 주의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핀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임시로 고정하거나 면과 면을 연결할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가볍게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컬을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고정하거나 망과 토대를 고정시킬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고정력은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실핀이나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대핀에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비해 약함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7543" y="2420887"/>
            <a:ext cx="11303395" cy="53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8" name="_x129820960" descr="EMB000105d059f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37" y="2813410"/>
            <a:ext cx="1040069" cy="5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_x129793992" descr="EMB000105d059f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13" y="3420316"/>
            <a:ext cx="1144077" cy="66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_x129749384" descr="EMB000105d059f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664" y="4149371"/>
            <a:ext cx="955687" cy="50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_x129796872" descr="EMB000105d059f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365" y="4781310"/>
            <a:ext cx="1191174" cy="52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_x129388088" descr="EMB000105d059f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2" y="5517747"/>
            <a:ext cx="1277520" cy="43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_x129819600" descr="EMB000105d059f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38" y="6199242"/>
            <a:ext cx="932138" cy="56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88843" y="511941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b="1" kern="0" dirty="0" smtClean="0"/>
              <a:t>2. </a:t>
            </a:r>
            <a:r>
              <a:rPr lang="ko-KR" altLang="en-US" b="1" kern="0" dirty="0" err="1" smtClean="0"/>
              <a:t>업스타일</a:t>
            </a:r>
            <a:r>
              <a:rPr lang="ko-KR" altLang="en-US" b="1" kern="0" dirty="0" smtClean="0"/>
              <a:t> 도구 및 이해</a:t>
            </a:r>
            <a:endParaRPr lang="ko-KR" altLang="en-US" kern="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81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8843" y="511941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b="1" kern="0" dirty="0" smtClean="0"/>
              <a:t>2. </a:t>
            </a:r>
            <a:r>
              <a:rPr lang="ko-KR" altLang="en-US" b="1" kern="0" dirty="0" err="1" smtClean="0"/>
              <a:t>업스타일</a:t>
            </a:r>
            <a:r>
              <a:rPr lang="ko-KR" altLang="en-US" b="1" kern="0" dirty="0" smtClean="0"/>
              <a:t> 도구 및 이해</a:t>
            </a:r>
            <a:endParaRPr lang="ko-KR" altLang="en-US" kern="0" dirty="0">
              <a:ea typeface="굴림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11560" y="1844824"/>
            <a:ext cx="1944216" cy="47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dirty="0"/>
              <a:t>④ </a:t>
            </a:r>
            <a:r>
              <a:rPr lang="ko-KR" altLang="en-US" dirty="0" smtClean="0">
                <a:solidFill>
                  <a:srgbClr val="000000"/>
                </a:solidFill>
                <a:latin typeface="+mn-ea"/>
              </a:rPr>
              <a:t>그 </a:t>
            </a:r>
            <a:r>
              <a:rPr lang="ko-KR" altLang="en-US" dirty="0">
                <a:solidFill>
                  <a:srgbClr val="000000"/>
                </a:solidFill>
                <a:latin typeface="+mn-ea"/>
              </a:rPr>
              <a:t>외 소품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550408"/>
              </p:ext>
            </p:extLst>
          </p:nvPr>
        </p:nvGraphicFramePr>
        <p:xfrm>
          <a:off x="683124" y="2510793"/>
          <a:ext cx="7704856" cy="3960589"/>
        </p:xfrm>
        <a:graphic>
          <a:graphicData uri="http://schemas.openxmlformats.org/drawingml/2006/table">
            <a:tbl>
              <a:tblPr/>
              <a:tblGrid>
                <a:gridCol w="1228636"/>
                <a:gridCol w="1531137"/>
                <a:gridCol w="4945083"/>
              </a:tblGrid>
              <a:tr h="5940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명칭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모양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싱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주로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볼륨감을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표현할 때 주로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시판하는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나일론 재질의 </a:t>
                      </a:r>
                      <a:r>
                        <a:rPr lang="ko-KR" altLang="en-US" sz="1100" dirty="0" err="1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싱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대신 버려지는 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모발을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비비고 부풀려서 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활용할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수도 있음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망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주로 긴 모발을 업스타일할 때 사용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찢어져서 구멍이 생기기 쉬우므로 보관에 주의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패드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둥근 형태의 볼륨을 표현하는 데 효과적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일정한 모습을 갖춘 형태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일명 도넛</a:t>
                      </a: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(Doughnut)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이라고 부름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고무줄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모발을 묶을 때 사용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고리 달린 고무줄도 있음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3568" y="2510477"/>
            <a:ext cx="109945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0" name="_x129794232" descr="EMB000105d059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215" y="3229628"/>
            <a:ext cx="816953" cy="69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_x129738112" descr="EMB000105d059f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55" y="4036237"/>
            <a:ext cx="849402" cy="70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_x129767608" descr="EMB000105d059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565" y="4969362"/>
            <a:ext cx="664251" cy="63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_x129771152" descr="EMB000105d059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765550"/>
            <a:ext cx="723424" cy="66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9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업스타일</a:t>
            </a:r>
            <a:r>
              <a:rPr lang="ko-KR" altLang="en-US" dirty="0" smtClean="0"/>
              <a:t> 기초작업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sz="1800" dirty="0"/>
              <a:t>1. </a:t>
            </a:r>
            <a:r>
              <a:rPr lang="ko-KR" altLang="en-US" sz="1800" dirty="0" err="1"/>
              <a:t>백콤</a:t>
            </a:r>
            <a:r>
              <a:rPr lang="en-US" altLang="ko-KR" sz="1800" dirty="0"/>
              <a:t>(Back comb)</a:t>
            </a:r>
            <a:r>
              <a:rPr lang="ko-KR" altLang="en-US" sz="1800" dirty="0"/>
              <a:t>하기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1800" dirty="0" err="1"/>
              <a:t>백콤은</a:t>
            </a:r>
            <a:r>
              <a:rPr lang="ko-KR" altLang="en-US" sz="1800" dirty="0"/>
              <a:t> 빗을 반대 반향으로 </a:t>
            </a:r>
            <a:r>
              <a:rPr lang="ko-KR" altLang="en-US" sz="1800" dirty="0" err="1"/>
              <a:t>밀어넣어</a:t>
            </a:r>
            <a:r>
              <a:rPr lang="ko-KR" altLang="en-US" sz="1800" dirty="0"/>
              <a:t> 모발을 두피에 얽히거나 쌓이도록 하는 것이다</a:t>
            </a:r>
            <a:r>
              <a:rPr lang="en-US" altLang="ko-KR" sz="1800" dirty="0"/>
              <a:t>. </a:t>
            </a:r>
            <a:r>
              <a:rPr lang="ko-KR" altLang="en-US" sz="1800" dirty="0" err="1"/>
              <a:t>커트선은</a:t>
            </a:r>
            <a:r>
              <a:rPr lang="ko-KR" altLang="en-US" sz="1800" dirty="0"/>
              <a:t> </a:t>
            </a:r>
            <a:r>
              <a:rPr lang="ko-KR" altLang="en-US" sz="1800" dirty="0" err="1"/>
              <a:t>블런트</a:t>
            </a:r>
            <a:r>
              <a:rPr lang="ko-KR" altLang="en-US" sz="1800" dirty="0"/>
              <a:t> 커트보다 </a:t>
            </a:r>
            <a:r>
              <a:rPr lang="ko-KR" altLang="en-US" sz="1800" dirty="0" err="1"/>
              <a:t>스트록커트</a:t>
            </a:r>
            <a:r>
              <a:rPr lang="en-US" altLang="ko-KR" sz="1800" dirty="0"/>
              <a:t>, </a:t>
            </a:r>
            <a:r>
              <a:rPr lang="ko-KR" altLang="en-US" sz="1800" dirty="0"/>
              <a:t>직선 모발보다는 곡선의 모발</a:t>
            </a:r>
            <a:r>
              <a:rPr lang="en-US" altLang="ko-KR" sz="1800" dirty="0"/>
              <a:t>, </a:t>
            </a:r>
            <a:r>
              <a:rPr lang="ko-KR" altLang="en-US" sz="1800" dirty="0"/>
              <a:t>성긴 빗 보다는 촘촘한 빗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건강모보다는</a:t>
            </a:r>
            <a:r>
              <a:rPr lang="ko-KR" altLang="en-US" sz="1800" dirty="0"/>
              <a:t> 손상된 </a:t>
            </a:r>
            <a:r>
              <a:rPr lang="ko-KR" altLang="en-US" sz="1800" dirty="0" err="1"/>
              <a:t>머릿결이</a:t>
            </a:r>
            <a:r>
              <a:rPr lang="ko-KR" altLang="en-US" sz="1800" dirty="0"/>
              <a:t> </a:t>
            </a:r>
            <a:r>
              <a:rPr lang="ko-KR" altLang="en-US" sz="1800" dirty="0" err="1"/>
              <a:t>밀어넣는데</a:t>
            </a:r>
            <a:r>
              <a:rPr lang="ko-KR" altLang="en-US" sz="1800" dirty="0"/>
              <a:t> 용이하다</a:t>
            </a:r>
            <a:r>
              <a:rPr lang="en-US" altLang="ko-KR" sz="18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800" dirty="0"/>
              <a:t>1) </a:t>
            </a:r>
            <a:r>
              <a:rPr lang="ko-KR" altLang="en-US" sz="1800" dirty="0"/>
              <a:t>빗 사용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1800" dirty="0"/>
              <a:t>빗살이 가늘고 촘촘하며 부드러운 </a:t>
            </a:r>
            <a:r>
              <a:rPr lang="ko-KR" altLang="en-US" sz="1800" dirty="0" err="1"/>
              <a:t>꼬리빗을</a:t>
            </a:r>
            <a:r>
              <a:rPr lang="ko-KR" altLang="en-US" sz="1800" dirty="0"/>
              <a:t> 일반적으로 많이 사용한다</a:t>
            </a:r>
            <a:r>
              <a:rPr lang="en-US" altLang="ko-KR" sz="1800" dirty="0"/>
              <a:t>. </a:t>
            </a:r>
            <a:r>
              <a:rPr lang="ko-KR" altLang="en-US" sz="1800" dirty="0" err="1"/>
              <a:t>빗꼬리는</a:t>
            </a:r>
            <a:r>
              <a:rPr lang="ko-KR" altLang="en-US" sz="1800" dirty="0"/>
              <a:t> </a:t>
            </a:r>
            <a:r>
              <a:rPr lang="ko-KR" altLang="en-US" sz="1800" dirty="0" err="1"/>
              <a:t>손날에</a:t>
            </a:r>
            <a:r>
              <a:rPr lang="ko-KR" altLang="en-US" sz="1800" dirty="0"/>
              <a:t> 받쳐 잡으며 엄지로 밀고 검지는 당기듯이 한다</a:t>
            </a:r>
            <a:r>
              <a:rPr lang="en-US" altLang="ko-KR" sz="18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800" dirty="0"/>
              <a:t>2) </a:t>
            </a:r>
            <a:r>
              <a:rPr lang="ko-KR" altLang="en-US" sz="1800" dirty="0"/>
              <a:t>모발 고정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1800" dirty="0"/>
              <a:t>손가락 사이에 끼워진 모발이 적당한 힘을 받아야 한다</a:t>
            </a:r>
            <a:r>
              <a:rPr lang="en-US" altLang="ko-KR" sz="1800" dirty="0"/>
              <a:t>. </a:t>
            </a:r>
            <a:r>
              <a:rPr lang="ko-KR" altLang="en-US" sz="1800" dirty="0"/>
              <a:t>그래야 빗이 두피 방향으로 밀고 들어 갈 때 일정한 역모와 부드러운 쿠션과 같은 </a:t>
            </a:r>
            <a:r>
              <a:rPr lang="ko-KR" altLang="en-US" sz="1800" dirty="0" err="1"/>
              <a:t>백콤을</a:t>
            </a:r>
            <a:r>
              <a:rPr lang="ko-KR" altLang="en-US" sz="1800" dirty="0"/>
              <a:t> 넣을 수 있으며</a:t>
            </a:r>
            <a:r>
              <a:rPr lang="en-US" altLang="ko-KR" sz="1800" dirty="0"/>
              <a:t>, </a:t>
            </a:r>
            <a:r>
              <a:rPr lang="ko-KR" altLang="en-US" sz="1800" dirty="0"/>
              <a:t>손가락 사이에서 모발이 필요이상으로 빠져나가는 것을 예방할 수 있다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33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/>
              <a:t>업스타일</a:t>
            </a:r>
            <a:r>
              <a:rPr lang="ko-KR" altLang="en-US" dirty="0"/>
              <a:t> 기초작업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2. </a:t>
            </a:r>
            <a:r>
              <a:rPr lang="ko-KR" altLang="en-US" sz="1800" dirty="0"/>
              <a:t>망을 이용한 </a:t>
            </a:r>
            <a:r>
              <a:rPr lang="ko-KR" altLang="en-US" sz="1800" dirty="0" err="1"/>
              <a:t>싱</a:t>
            </a:r>
            <a:r>
              <a:rPr lang="ko-KR" altLang="en-US" sz="1800" dirty="0"/>
              <a:t> 만들기</a:t>
            </a:r>
          </a:p>
          <a:p>
            <a:pPr marL="0" indent="0">
              <a:buNone/>
            </a:pPr>
            <a:r>
              <a:rPr lang="en-US" altLang="ko-KR" sz="1800" dirty="0"/>
              <a:t>1) </a:t>
            </a:r>
            <a:r>
              <a:rPr lang="ko-KR" altLang="en-US" sz="1800" dirty="0"/>
              <a:t>핀으로 고정하기 어려운 많은 </a:t>
            </a:r>
            <a:r>
              <a:rPr lang="ko-KR" altLang="en-US" sz="1800" dirty="0" err="1"/>
              <a:t>모다발을</a:t>
            </a:r>
            <a:r>
              <a:rPr lang="ko-KR" altLang="en-US" sz="1800" dirty="0"/>
              <a:t> 망에 싸서 </a:t>
            </a:r>
            <a:r>
              <a:rPr lang="ko-KR" altLang="en-US" sz="1800" dirty="0" err="1"/>
              <a:t>싱으로</a:t>
            </a:r>
            <a:r>
              <a:rPr lang="ko-KR" altLang="en-US" sz="1800" dirty="0"/>
              <a:t> 만들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2) </a:t>
            </a:r>
            <a:r>
              <a:rPr lang="ko-KR" altLang="en-US" sz="1800" dirty="0"/>
              <a:t>디자인 목적에 따라 남은 </a:t>
            </a:r>
            <a:r>
              <a:rPr lang="ko-KR" altLang="en-US" sz="1800" dirty="0" err="1"/>
              <a:t>모량과</a:t>
            </a:r>
            <a:r>
              <a:rPr lang="ko-KR" altLang="en-US" sz="1800" dirty="0"/>
              <a:t> 관계없이 </a:t>
            </a:r>
            <a:r>
              <a:rPr lang="ko-KR" altLang="en-US" sz="1800" dirty="0" err="1"/>
              <a:t>싱의</a:t>
            </a:r>
            <a:r>
              <a:rPr lang="ko-KR" altLang="en-US" sz="1800" dirty="0"/>
              <a:t> 크기를 조절 할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3) </a:t>
            </a:r>
            <a:r>
              <a:rPr lang="ko-KR" altLang="en-US" sz="1800" dirty="0"/>
              <a:t>잔머리가 빠지지 않고 시간 경과에 따라 흐트러지기 쉬운 </a:t>
            </a:r>
            <a:r>
              <a:rPr lang="ko-KR" altLang="en-US" sz="1800" dirty="0" err="1"/>
              <a:t>모다발을</a:t>
            </a:r>
            <a:r>
              <a:rPr lang="ko-KR" altLang="en-US" sz="1800" dirty="0"/>
              <a:t> </a:t>
            </a:r>
            <a:r>
              <a:rPr lang="ko-KR" altLang="en-US" sz="1800" dirty="0" err="1"/>
              <a:t>싱의</a:t>
            </a:r>
            <a:r>
              <a:rPr lang="ko-KR" altLang="en-US" sz="1800" dirty="0"/>
              <a:t> 형태로 안정적으로 처리할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pic>
        <p:nvPicPr>
          <p:cNvPr id="4" name="_x128544592" descr="EMB00010dec5f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4272298" cy="192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_x128544512" descr="EMB00010dec5f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682" y="3474696"/>
            <a:ext cx="4358814" cy="195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/>
              <a:t>업스타일</a:t>
            </a:r>
            <a:r>
              <a:rPr lang="ko-KR" altLang="en-US" dirty="0"/>
              <a:t> 기초작업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3. </a:t>
            </a:r>
            <a:r>
              <a:rPr lang="ko-KR" altLang="en-US" sz="1600" dirty="0" err="1"/>
              <a:t>핀처리하기</a:t>
            </a:r>
            <a:endParaRPr lang="en-US" altLang="ko-KR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1. </a:t>
            </a:r>
            <a:r>
              <a:rPr lang="ko-KR" altLang="en-US" sz="1600" dirty="0"/>
              <a:t>핀 처리의 종류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1) </a:t>
            </a:r>
            <a:r>
              <a:rPr lang="ko-KR" altLang="en-US" sz="1600" dirty="0"/>
              <a:t>강하게 고정</a:t>
            </a:r>
            <a:r>
              <a:rPr lang="en-US" altLang="ko-KR" sz="1600" dirty="0"/>
              <a:t>: </a:t>
            </a:r>
            <a:r>
              <a:rPr lang="ko-KR" altLang="en-US" sz="1600" dirty="0" err="1"/>
              <a:t>중실핀이나</a:t>
            </a:r>
            <a:r>
              <a:rPr lang="ko-KR" altLang="en-US" sz="1600" dirty="0"/>
              <a:t> </a:t>
            </a:r>
            <a:r>
              <a:rPr lang="ko-KR" altLang="en-US" sz="1600" dirty="0" err="1"/>
              <a:t>대핀을</a:t>
            </a:r>
            <a:r>
              <a:rPr lang="ko-KR" altLang="en-US" sz="1600" dirty="0"/>
              <a:t> 주로 사용하며</a:t>
            </a:r>
            <a:r>
              <a:rPr lang="en-US" altLang="ko-KR" sz="1600" dirty="0"/>
              <a:t>, </a:t>
            </a:r>
            <a:r>
              <a:rPr lang="ko-KR" altLang="en-US" sz="1600" dirty="0"/>
              <a:t>모발 흐름과 </a:t>
            </a:r>
            <a:r>
              <a:rPr lang="en-US" altLang="ko-KR" sz="1600" dirty="0"/>
              <a:t>90°</a:t>
            </a:r>
            <a:r>
              <a:rPr lang="ko-KR" altLang="en-US" sz="1600" dirty="0"/>
              <a:t>로 꽂으면 효과적이나 모발 빠짐으로 인한 요철에 주의 해야 하므로 스프레이 작업을 동반 해야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2) </a:t>
            </a:r>
            <a:r>
              <a:rPr lang="ko-KR" altLang="en-US" sz="1600" dirty="0"/>
              <a:t>꼬기 고정</a:t>
            </a:r>
            <a:r>
              <a:rPr lang="en-US" altLang="ko-KR" sz="1600" dirty="0"/>
              <a:t>: </a:t>
            </a:r>
            <a:r>
              <a:rPr lang="ko-KR" altLang="en-US" sz="1600" dirty="0"/>
              <a:t>꼬기를 이용한 핀 고정은 많은 양의 모발을 꼬기 기법의 물리적 장력을 이용하는 방식이다</a:t>
            </a:r>
            <a:r>
              <a:rPr lang="en-US" altLang="ko-KR" sz="1600" dirty="0"/>
              <a:t>. </a:t>
            </a:r>
            <a:r>
              <a:rPr lang="ko-KR" altLang="en-US" sz="1600" dirty="0"/>
              <a:t>따라서 핀 하나로 많은 양의 모발을 </a:t>
            </a:r>
            <a:r>
              <a:rPr lang="ko-KR" altLang="en-US" sz="1600" dirty="0" err="1"/>
              <a:t>핀감춰</a:t>
            </a:r>
            <a:r>
              <a:rPr lang="ko-KR" altLang="en-US" sz="1600" dirty="0"/>
              <a:t> 꽂기가 가능한 가장 이상적인 </a:t>
            </a:r>
            <a:r>
              <a:rPr lang="ko-KR" altLang="en-US" sz="1600" dirty="0" err="1"/>
              <a:t>핀꽂기라고</a:t>
            </a:r>
            <a:r>
              <a:rPr lang="ko-KR" altLang="en-US" sz="1600" dirty="0"/>
              <a:t> 할 수 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2. </a:t>
            </a:r>
            <a:r>
              <a:rPr lang="ko-KR" altLang="en-US" sz="1600" dirty="0" err="1"/>
              <a:t>일자핀</a:t>
            </a:r>
            <a:r>
              <a:rPr lang="ko-KR" altLang="en-US" sz="1600" dirty="0"/>
              <a:t> 꽂기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1600" dirty="0" err="1"/>
              <a:t>일자핀은</a:t>
            </a:r>
            <a:r>
              <a:rPr lang="ko-KR" altLang="en-US" sz="1600" dirty="0"/>
              <a:t> 모발 흐름에 대하여 직각을 이루도록 하는 것이 기본 고정 방법이다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1) </a:t>
            </a:r>
            <a:r>
              <a:rPr lang="ko-KR" altLang="en-US" sz="1600" dirty="0"/>
              <a:t>핀이 토대와 고정해야 할 부분이 서로 물리도록 손가락으로 핀이 위치할 부분을 두피에 밀착한 후 핀을 직각으로 세운다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2) </a:t>
            </a:r>
            <a:r>
              <a:rPr lang="ko-KR" altLang="en-US" sz="1600" dirty="0" err="1"/>
              <a:t>파지법에</a:t>
            </a:r>
            <a:r>
              <a:rPr lang="ko-KR" altLang="en-US" sz="1600" dirty="0"/>
              <a:t> 충실한 상태에서 모발 흐름에 대한 직각이 되도록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600" dirty="0"/>
              <a:t>3) </a:t>
            </a:r>
            <a:r>
              <a:rPr lang="ko-KR" altLang="en-US" sz="1600" dirty="0"/>
              <a:t>핀이 안정감 있게 꽂히기 전까지는 핀을 쥐고 있는 엄지손가락과 검지 손가락이 끝까지 받쳐 준 상태에서 집게로 핀을 잡듯이 잡고 깊숙이 밀어 넣는다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6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/>
              <a:t>업스타일</a:t>
            </a:r>
            <a:r>
              <a:rPr lang="ko-KR" altLang="en-US" dirty="0"/>
              <a:t> 기초작업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4. </a:t>
            </a:r>
            <a:r>
              <a:rPr lang="ko-KR" altLang="en-US" sz="1800" dirty="0"/>
              <a:t>묶기</a:t>
            </a:r>
            <a:r>
              <a:rPr lang="en-US" altLang="ko-KR" sz="1800" dirty="0"/>
              <a:t>(Tie up)</a:t>
            </a:r>
            <a:r>
              <a:rPr lang="ko-KR" altLang="en-US" sz="1800" dirty="0"/>
              <a:t>의 종류</a:t>
            </a:r>
          </a:p>
          <a:p>
            <a:pPr marL="0" indent="0">
              <a:buNone/>
            </a:pPr>
            <a:r>
              <a:rPr lang="en-US" altLang="ko-KR" sz="1800" dirty="0"/>
              <a:t>1)</a:t>
            </a:r>
            <a:r>
              <a:rPr lang="ko-KR" altLang="en-US" sz="1800" dirty="0"/>
              <a:t>고무밴드 묶기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모량이</a:t>
            </a:r>
            <a:r>
              <a:rPr lang="ko-KR" altLang="en-US" sz="1800" dirty="0"/>
              <a:t> 적고 많은 힘을 받지 않을 경우에 사용하며 </a:t>
            </a:r>
            <a:r>
              <a:rPr lang="ko-KR" altLang="en-US" sz="1800" dirty="0" err="1"/>
              <a:t>실핀을</a:t>
            </a:r>
            <a:r>
              <a:rPr lang="ko-KR" altLang="en-US" sz="1800" dirty="0"/>
              <a:t> 사용하여 고정시킨다</a:t>
            </a:r>
            <a:r>
              <a:rPr lang="en-US" altLang="ko-KR" sz="1800" dirty="0"/>
              <a:t>. </a:t>
            </a:r>
            <a:r>
              <a:rPr lang="ko-KR" altLang="en-US" sz="1800" dirty="0"/>
              <a:t>간단하게 묶을 수 있으며 </a:t>
            </a:r>
            <a:r>
              <a:rPr lang="ko-KR" altLang="en-US" sz="1800" dirty="0" err="1"/>
              <a:t>실핀을</a:t>
            </a:r>
            <a:r>
              <a:rPr lang="ko-KR" altLang="en-US" sz="1800" dirty="0"/>
              <a:t> 사용하므로 풀기도 쉽다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2) </a:t>
            </a:r>
            <a:r>
              <a:rPr lang="ko-KR" altLang="en-US" sz="1800" dirty="0" err="1"/>
              <a:t>백콤으로</a:t>
            </a:r>
            <a:r>
              <a:rPr lang="ko-KR" altLang="en-US" sz="1800" dirty="0"/>
              <a:t> 마무리하기</a:t>
            </a:r>
            <a:r>
              <a:rPr lang="en-US" altLang="ko-KR" sz="1800" dirty="0"/>
              <a:t>: </a:t>
            </a:r>
            <a:r>
              <a:rPr lang="ko-KR" altLang="en-US" sz="1800" dirty="0"/>
              <a:t>땋기의 마무리로 극소량의 모발이 남았을 경우 </a:t>
            </a:r>
            <a:r>
              <a:rPr lang="ko-KR" altLang="en-US" sz="1800" dirty="0" err="1"/>
              <a:t>백콤으로</a:t>
            </a:r>
            <a:r>
              <a:rPr lang="ko-KR" altLang="en-US" sz="1800" dirty="0"/>
              <a:t> 고정시킨다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marL="0" indent="0">
              <a:buNone/>
            </a:pPr>
            <a:r>
              <a:rPr lang="en-US" altLang="ko-KR" sz="1800" dirty="0"/>
              <a:t>3) </a:t>
            </a:r>
            <a:r>
              <a:rPr lang="ko-KR" altLang="en-US" sz="1800" dirty="0" err="1"/>
              <a:t>끈고무</a:t>
            </a:r>
            <a:r>
              <a:rPr lang="ko-KR" altLang="en-US" sz="1800" dirty="0"/>
              <a:t> 묶기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모량이</a:t>
            </a:r>
            <a:r>
              <a:rPr lang="ko-KR" altLang="en-US" sz="1800" dirty="0"/>
              <a:t> 많고 단단하게 묶어야 할 경우에 사용한다</a:t>
            </a:r>
            <a:r>
              <a:rPr lang="en-US" altLang="ko-KR" sz="1800" dirty="0"/>
              <a:t>. </a:t>
            </a:r>
            <a:r>
              <a:rPr lang="ko-KR" altLang="en-US" sz="1800" dirty="0" err="1"/>
              <a:t>끈고무</a:t>
            </a:r>
            <a:r>
              <a:rPr lang="ko-KR" altLang="en-US" sz="1800" dirty="0"/>
              <a:t> 묶기는 고무줄이 매끄러워서 풀릴 우려가 있으므로 스프레이로 고정작업을 해야 하며</a:t>
            </a:r>
            <a:r>
              <a:rPr lang="en-US" altLang="ko-KR" sz="1800" dirty="0"/>
              <a:t>, </a:t>
            </a:r>
            <a:r>
              <a:rPr lang="ko-KR" altLang="en-US" sz="1800" dirty="0"/>
              <a:t>묶고 남은 고무를 가위로 잘라주어야 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dirty="0"/>
          </a:p>
        </p:txBody>
      </p:sp>
      <p:pic>
        <p:nvPicPr>
          <p:cNvPr id="4" name="_x127264104" descr="EMB0001167c6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7399034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3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4B11B9-FB2E-440D-8D1F-933ED6D5C0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프레젠테이션(수평선 테마)</Template>
  <TotalTime>178</TotalTime>
  <Words>1287</Words>
  <Application>Microsoft Office PowerPoint</Application>
  <PresentationFormat>화면 슬라이드 쇼(4:3)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맑은 고딕</vt:lpstr>
      <vt:lpstr>함초롬바탕</vt:lpstr>
      <vt:lpstr>Arial</vt:lpstr>
      <vt:lpstr>Times New Roman</vt:lpstr>
      <vt:lpstr>Wingdings</vt:lpstr>
      <vt:lpstr>Level</vt:lpstr>
      <vt:lpstr>PowerPoint 프레젠테이션</vt:lpstr>
      <vt:lpstr>2. 업스타일 도구 및 이해</vt:lpstr>
      <vt:lpstr>2. 업스타일 도구 및 이해</vt:lpstr>
      <vt:lpstr>PowerPoint 프레젠테이션</vt:lpstr>
      <vt:lpstr>PowerPoint 프레젠테이션</vt:lpstr>
      <vt:lpstr>3. 업스타일 기초작업</vt:lpstr>
      <vt:lpstr>3. 업스타일 기초작업</vt:lpstr>
      <vt:lpstr>3. 업스타일 기초작업</vt:lpstr>
      <vt:lpstr>3. 업스타일 기초작업</vt:lpstr>
      <vt:lpstr>4. 업스타일 기법 활용 및 작품</vt:lpstr>
      <vt:lpstr>4. 업스타일 기법 활용 및 작품</vt:lpstr>
      <vt:lpstr>4. 업스타일 기법 활용 및 작품</vt:lpstr>
      <vt:lpstr>4. 업스타일 기법 활용 및 작품</vt:lpstr>
      <vt:lpstr>4. 업스타일 기법 활용 및 작품</vt:lpstr>
    </vt:vector>
  </TitlesOfParts>
  <Manager/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업스타일</dc:title>
  <dc:subject/>
  <dc:creator>지은 김</dc:creator>
  <cp:keywords/>
  <dc:description/>
  <cp:lastModifiedBy>Windows 사용자</cp:lastModifiedBy>
  <cp:revision>19</cp:revision>
  <dcterms:created xsi:type="dcterms:W3CDTF">2019-01-07T11:17:20Z</dcterms:created>
  <dcterms:modified xsi:type="dcterms:W3CDTF">2019-11-25T07:25:37Z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TC060874521042</vt:lpwstr>
  </property>
</Properties>
</file>