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83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1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802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934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53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847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46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51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95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59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45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39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75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78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31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19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AD04FCF-BDDC-4D26-AE81-B7A6486BE6CB}" type="datetimeFigureOut">
              <a:rPr lang="ko-KR" altLang="en-US" smtClean="0"/>
              <a:t>2020-11-22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BD8AF11-1D1F-42D4-9999-31E3E0D841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514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99752"/>
            <a:ext cx="9905998" cy="1737361"/>
          </a:xfrm>
        </p:spPr>
        <p:txBody>
          <a:bodyPr>
            <a:normAutofit/>
          </a:bodyPr>
          <a:lstStyle/>
          <a:p>
            <a:r>
              <a:rPr lang="ko-KR" altLang="en-US" sz="6000" dirty="0" smtClean="0"/>
              <a:t>와이퍼 회로</a:t>
            </a:r>
            <a:endParaRPr lang="ko-KR" altLang="en-US" sz="600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 rot="5400000" flipH="1" flipV="1">
            <a:off x="3794068" y="-1118754"/>
            <a:ext cx="4954384" cy="10866120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구성품의 역할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 smtClean="0"/>
              <a:t>회로의 흐름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 smtClean="0"/>
              <a:t>주요 단자의 구분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 err="1" smtClean="0"/>
              <a:t>증상별</a:t>
            </a:r>
            <a:r>
              <a:rPr lang="ko-KR" altLang="en-US" sz="2800" dirty="0" smtClean="0"/>
              <a:t> 진단                                                                       </a:t>
            </a:r>
            <a:r>
              <a:rPr lang="en-US" altLang="ko-KR" sz="2800" dirty="0" smtClean="0"/>
              <a:t>4</a:t>
            </a:r>
            <a:r>
              <a:rPr lang="ko-KR" altLang="en-US" sz="2800" dirty="0" smtClean="0"/>
              <a:t>조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09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90558"/>
            <a:ext cx="8530244" cy="765406"/>
          </a:xfrm>
        </p:spPr>
        <p:txBody>
          <a:bodyPr/>
          <a:lstStyle/>
          <a:p>
            <a:r>
              <a:rPr lang="ko-KR" altLang="en-US" dirty="0" smtClean="0"/>
              <a:t>구성품의 역할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528437"/>
              </p:ext>
            </p:extLst>
          </p:nvPr>
        </p:nvGraphicFramePr>
        <p:xfrm>
          <a:off x="838199" y="1198765"/>
          <a:ext cx="10610793" cy="2009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159">
                  <a:extLst>
                    <a:ext uri="{9D8B030D-6E8A-4147-A177-3AD203B41FA5}">
                      <a16:colId xmlns:a16="http://schemas.microsoft.com/office/drawing/2014/main" val="912420408"/>
                    </a:ext>
                  </a:extLst>
                </a:gridCol>
                <a:gridCol w="1061079">
                  <a:extLst>
                    <a:ext uri="{9D8B030D-6E8A-4147-A177-3AD203B41FA5}">
                      <a16:colId xmlns:a16="http://schemas.microsoft.com/office/drawing/2014/main" val="3417321704"/>
                    </a:ext>
                  </a:extLst>
                </a:gridCol>
                <a:gridCol w="7427555">
                  <a:extLst>
                    <a:ext uri="{9D8B030D-6E8A-4147-A177-3AD203B41FA5}">
                      <a16:colId xmlns:a16="http://schemas.microsoft.com/office/drawing/2014/main" val="3556340871"/>
                    </a:ext>
                  </a:extLst>
                </a:gridCol>
              </a:tblGrid>
              <a:tr h="2852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700" u="none" strike="noStrike">
                          <a:effectLst/>
                        </a:rPr>
                        <a:t>구성품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737" marR="14737" marT="14737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700" u="none" strike="noStrike">
                          <a:effectLst/>
                        </a:rPr>
                        <a:t>역할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737" marR="14737" marT="14737" marB="0" anchor="ctr"/>
                </a:tc>
                <a:extLst>
                  <a:ext uri="{0D108BD9-81ED-4DB2-BD59-A6C34878D82A}">
                    <a16:rowId xmlns:a16="http://schemas.microsoft.com/office/drawing/2014/main" val="2115521795"/>
                  </a:ext>
                </a:extLst>
              </a:tr>
              <a:tr h="2852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700" u="none" strike="noStrike">
                          <a:effectLst/>
                        </a:rPr>
                        <a:t>와이퍼 모터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737" marR="14737" marT="14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700" u="none" strike="noStrike">
                          <a:effectLst/>
                        </a:rPr>
                        <a:t>모터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737" marR="14737" marT="14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700" u="none" strike="noStrike">
                          <a:effectLst/>
                        </a:rPr>
                        <a:t>작동 때 와이퍼 링크 기구에 동력을 전달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737" marR="14737" marT="14737" marB="0" anchor="ctr"/>
                </a:tc>
                <a:extLst>
                  <a:ext uri="{0D108BD9-81ED-4DB2-BD59-A6C34878D82A}">
                    <a16:rowId xmlns:a16="http://schemas.microsoft.com/office/drawing/2014/main" val="3276551894"/>
                  </a:ext>
                </a:extLst>
              </a:tr>
              <a:tr h="2852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700" u="none" strike="noStrike">
                          <a:effectLst/>
                        </a:rPr>
                        <a:t>정지 접점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737" marR="14737" marT="14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700" u="none" strike="noStrike">
                          <a:effectLst/>
                        </a:rPr>
                        <a:t>1. </a:t>
                      </a:r>
                      <a:r>
                        <a:rPr lang="ko-KR" altLang="en-US" sz="1700" u="none" strike="noStrike">
                          <a:effectLst/>
                        </a:rPr>
                        <a:t>작동 중 </a:t>
                      </a:r>
                      <a:r>
                        <a:rPr lang="en-US" altLang="ko-KR" sz="1700" u="none" strike="noStrike">
                          <a:effectLst/>
                        </a:rPr>
                        <a:t>OFF</a:t>
                      </a:r>
                      <a:r>
                        <a:rPr lang="ko-KR" altLang="en-US" sz="1700" u="none" strike="noStrike">
                          <a:effectLst/>
                        </a:rPr>
                        <a:t>로 전환 때 모터를 접지로 연결시켜 계속 작동할 수 있다</a:t>
                      </a:r>
                      <a:r>
                        <a:rPr lang="en-US" altLang="ko-KR" sz="1700" u="none" strike="noStrike">
                          <a:effectLst/>
                        </a:rPr>
                        <a:t>.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737" marR="14737" marT="14737" marB="0" anchor="ctr"/>
                </a:tc>
                <a:extLst>
                  <a:ext uri="{0D108BD9-81ED-4DB2-BD59-A6C34878D82A}">
                    <a16:rowId xmlns:a16="http://schemas.microsoft.com/office/drawing/2014/main" val="1455943043"/>
                  </a:ext>
                </a:extLst>
              </a:tr>
              <a:tr h="2852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700" u="none" strike="noStrike">
                          <a:effectLst/>
                        </a:rPr>
                        <a:t>2. </a:t>
                      </a:r>
                      <a:r>
                        <a:rPr lang="ko-KR" altLang="en-US" sz="1700" u="none" strike="noStrike">
                          <a:effectLst/>
                        </a:rPr>
                        <a:t>와이퍼 암이 격납위치에 도달했을 때 전류를 차단하게 한다</a:t>
                      </a:r>
                      <a:r>
                        <a:rPr lang="en-US" altLang="ko-KR" sz="1700" u="none" strike="noStrike">
                          <a:effectLst/>
                        </a:rPr>
                        <a:t>.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737" marR="14737" marT="14737" marB="0" anchor="ctr"/>
                </a:tc>
                <a:extLst>
                  <a:ext uri="{0D108BD9-81ED-4DB2-BD59-A6C34878D82A}">
                    <a16:rowId xmlns:a16="http://schemas.microsoft.com/office/drawing/2014/main" val="2296904798"/>
                  </a:ext>
                </a:extLst>
              </a:tr>
              <a:tr h="28528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700" u="none" strike="noStrike" dirty="0">
                          <a:effectLst/>
                        </a:rPr>
                        <a:t>와이퍼 스위치</a:t>
                      </a:r>
                      <a:endParaRPr lang="ko-KR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737" marR="14737" marT="14737" marB="0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700" u="none" strike="noStrike">
                          <a:effectLst/>
                        </a:rPr>
                        <a:t>스위치 조작에 의해 와이퍼와 워셔모터에 전력을 공급한다</a:t>
                      </a:r>
                      <a:r>
                        <a:rPr lang="en-US" altLang="ko-KR" sz="1700" u="none" strike="noStrike">
                          <a:effectLst/>
                        </a:rPr>
                        <a:t>.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737" marR="14737" marT="14737" marB="0" anchor="ctr"/>
                </a:tc>
                <a:extLst>
                  <a:ext uri="{0D108BD9-81ED-4DB2-BD59-A6C34878D82A}">
                    <a16:rowId xmlns:a16="http://schemas.microsoft.com/office/drawing/2014/main" val="43193809"/>
                  </a:ext>
                </a:extLst>
              </a:tr>
              <a:tr h="28528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700" u="none" strike="noStrike" dirty="0" err="1">
                          <a:effectLst/>
                        </a:rPr>
                        <a:t>int</a:t>
                      </a:r>
                      <a:r>
                        <a:rPr lang="en-US" altLang="ko-KR" sz="1700" u="none" strike="noStrike" dirty="0">
                          <a:effectLst/>
                        </a:rPr>
                        <a:t> &amp; </a:t>
                      </a:r>
                      <a:r>
                        <a:rPr lang="en-US" altLang="ko-KR" sz="1700" u="none" strike="noStrike" dirty="0" err="1">
                          <a:effectLst/>
                        </a:rPr>
                        <a:t>int</a:t>
                      </a:r>
                      <a:r>
                        <a:rPr lang="en-US" altLang="ko-KR" sz="1700" u="none" strike="noStrike" dirty="0">
                          <a:effectLst/>
                        </a:rPr>
                        <a:t> &amp; W </a:t>
                      </a:r>
                      <a:r>
                        <a:rPr lang="ko-KR" altLang="en-US" sz="1700" u="none" strike="noStrike" dirty="0">
                          <a:effectLst/>
                        </a:rPr>
                        <a:t>신호를 입력시킨다</a:t>
                      </a:r>
                      <a:r>
                        <a:rPr lang="en-US" altLang="ko-KR" sz="1700" u="none" strike="noStrike" dirty="0">
                          <a:effectLst/>
                        </a:rPr>
                        <a:t>.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737" marR="14737" marT="14737" marB="0" anchor="ctr"/>
                </a:tc>
                <a:extLst>
                  <a:ext uri="{0D108BD9-81ED-4DB2-BD59-A6C34878D82A}">
                    <a16:rowId xmlns:a16="http://schemas.microsoft.com/office/drawing/2014/main" val="770777701"/>
                  </a:ext>
                </a:extLst>
              </a:tr>
              <a:tr h="2982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ETACS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737" marR="14737" marT="14737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700" u="none" strike="noStrike" dirty="0" err="1">
                          <a:effectLst/>
                        </a:rPr>
                        <a:t>int</a:t>
                      </a:r>
                      <a:r>
                        <a:rPr lang="en-US" altLang="ko-KR" sz="1700" u="none" strike="noStrike" dirty="0">
                          <a:effectLst/>
                        </a:rPr>
                        <a:t> &amp; </a:t>
                      </a:r>
                      <a:r>
                        <a:rPr lang="en-US" altLang="ko-KR" sz="1700" u="none" strike="noStrike" dirty="0" err="1">
                          <a:effectLst/>
                        </a:rPr>
                        <a:t>int</a:t>
                      </a:r>
                      <a:r>
                        <a:rPr lang="en-US" altLang="ko-KR" sz="1700" u="none" strike="noStrike" dirty="0">
                          <a:effectLst/>
                        </a:rPr>
                        <a:t>-T &amp; W </a:t>
                      </a:r>
                      <a:r>
                        <a:rPr lang="ko-KR" altLang="en-US" sz="1700" u="none" strike="noStrike" dirty="0">
                          <a:effectLst/>
                        </a:rPr>
                        <a:t>신호에 의해 와이퍼 모터를 접지와 연결시킴</a:t>
                      </a:r>
                      <a:endParaRPr lang="ko-KR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737" marR="14737" marT="14737" marB="0" anchor="ctr"/>
                </a:tc>
                <a:extLst>
                  <a:ext uri="{0D108BD9-81ED-4DB2-BD59-A6C34878D82A}">
                    <a16:rowId xmlns:a16="http://schemas.microsoft.com/office/drawing/2014/main" val="4044725285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838199" y="3522299"/>
            <a:ext cx="106107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우선 모터는 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IG Key</a:t>
            </a:r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만 켜면 항상 전원이 공급되어진 관계로 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S/W </a:t>
            </a:r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조작에 의해 </a:t>
            </a:r>
            <a:endParaRPr lang="en-US" altLang="ko-KR" dirty="0" smtClea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작동을 시작하고 </a:t>
            </a:r>
            <a:r>
              <a:rPr lang="ko-KR" altLang="en-US" dirty="0" err="1" smtClean="0">
                <a:solidFill>
                  <a:srgbClr val="000000"/>
                </a:solidFill>
                <a:latin typeface="맑은 고딕" panose="020B0503020000020004" pitchFamily="50" charset="-127"/>
              </a:rPr>
              <a:t>감속기를</a:t>
            </a:r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통해 와이퍼 암과 연결된 샤프트를 회전시킨다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.</a:t>
            </a:r>
          </a:p>
          <a:p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모터 어셈블리에는 자동정지 접점이 내장되어져 있고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이 접점의 동작에 의해 와이퍼 암이 </a:t>
            </a:r>
            <a:endParaRPr lang="en-US" altLang="ko-KR" dirty="0" smtClea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격납위치에서 자동으로 멈추게 되게 한다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.</a:t>
            </a:r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					</a:t>
            </a:r>
            <a:endParaRPr lang="en-US" altLang="ko-KR" dirty="0" smtClea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endParaRPr lang="en-US" altLang="ko-KR" dirty="0" smtClea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endParaRPr lang="en-US" altLang="ko-KR" dirty="0" smtClea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endParaRPr lang="en-US" altLang="ko-KR" dirty="0" smtClea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		</a:t>
            </a:r>
          </a:p>
          <a:p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</a:rPr>
              <a:t>	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							</a:t>
            </a:r>
          </a:p>
          <a:p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31761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83224" y="160713"/>
            <a:ext cx="8459787" cy="1069571"/>
          </a:xfrm>
        </p:spPr>
        <p:txBody>
          <a:bodyPr/>
          <a:lstStyle/>
          <a:p>
            <a:r>
              <a:rPr lang="ko-KR" altLang="en-US" dirty="0" smtClean="0"/>
              <a:t>회로의 흐름 </a:t>
            </a:r>
            <a:r>
              <a:rPr lang="en-US" altLang="ko-KR" sz="1400" dirty="0" err="1" smtClean="0"/>
              <a:t>Iow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모드</a:t>
            </a:r>
            <a:endParaRPr lang="ko-KR" altLang="en-US" sz="140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 rot="16200000">
            <a:off x="2730681" y="-234295"/>
            <a:ext cx="5164874" cy="8459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600" dirty="0"/>
              <a:t>와이퍼 스위치를 </a:t>
            </a:r>
            <a:r>
              <a:rPr lang="en-US" altLang="ko-KR" sz="1600" dirty="0" err="1"/>
              <a:t>iow</a:t>
            </a:r>
            <a:r>
              <a:rPr lang="en-US" altLang="ko-KR" sz="1600" dirty="0"/>
              <a:t> </a:t>
            </a:r>
            <a:r>
              <a:rPr lang="ko-KR" altLang="en-US" sz="1600" dirty="0"/>
              <a:t>모드로 </a:t>
            </a:r>
            <a:r>
              <a:rPr lang="ko-KR" altLang="en-US" sz="1600" dirty="0" err="1" smtClean="0"/>
              <a:t>동작할때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/>
              <a:t>IG </a:t>
            </a:r>
            <a:r>
              <a:rPr lang="ko-KR" altLang="en-US" sz="1600" dirty="0" smtClean="0"/>
              <a:t>키를 켜면 와이퍼모터와 </a:t>
            </a:r>
            <a:r>
              <a:rPr lang="ko-KR" altLang="en-US" sz="1600" dirty="0" err="1" smtClean="0"/>
              <a:t>워셔모터에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전원이 공급되어진다</a:t>
            </a:r>
            <a:r>
              <a:rPr lang="en-US" altLang="ko-KR" sz="1600" dirty="0" smtClean="0"/>
              <a:t>.</a:t>
            </a:r>
          </a:p>
          <a:p>
            <a:pPr marL="0" indent="0">
              <a:buNone/>
            </a:pPr>
            <a:r>
              <a:rPr lang="ko-KR" altLang="en-US" sz="1600" dirty="0" smtClean="0"/>
              <a:t>이때 </a:t>
            </a:r>
            <a:r>
              <a:rPr lang="en-US" altLang="ko-KR" sz="1600" dirty="0" smtClean="0"/>
              <a:t>S/W</a:t>
            </a:r>
            <a:r>
              <a:rPr lang="ko-KR" altLang="en-US" sz="1600" dirty="0" smtClean="0"/>
              <a:t>를 </a:t>
            </a:r>
            <a:r>
              <a:rPr lang="en-US" altLang="ko-KR" sz="1600" dirty="0" err="1" smtClean="0"/>
              <a:t>Iow</a:t>
            </a:r>
            <a:r>
              <a:rPr lang="ko-KR" altLang="en-US" sz="1600" dirty="0" smtClean="0"/>
              <a:t>모드로 동작시키면 </a:t>
            </a:r>
            <a:r>
              <a:rPr lang="en-US" altLang="ko-KR" sz="1600" dirty="0" smtClean="0"/>
              <a:t>S/W</a:t>
            </a:r>
            <a:r>
              <a:rPr lang="ko-KR" altLang="en-US" sz="1600" dirty="0" smtClean="0"/>
              <a:t>의 </a:t>
            </a:r>
            <a:r>
              <a:rPr lang="en-US" altLang="ko-KR" sz="1600" dirty="0" smtClean="0"/>
              <a:t>Lo</a:t>
            </a:r>
            <a:r>
              <a:rPr lang="ko-KR" altLang="en-US" sz="1600" dirty="0" smtClean="0"/>
              <a:t>접점은 접지와 연결되어져 있는 </a:t>
            </a:r>
            <a:r>
              <a:rPr lang="en-US" altLang="ko-KR" sz="1600" dirty="0" smtClean="0"/>
              <a:t>E</a:t>
            </a:r>
            <a:r>
              <a:rPr lang="ko-KR" altLang="en-US" sz="1600" dirty="0" smtClean="0"/>
              <a:t>접점과 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ko-KR" altLang="en-US" sz="1600" dirty="0" smtClean="0"/>
              <a:t>연결되고 전류의 흐름은 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/>
              <a:t>‘</a:t>
            </a:r>
            <a:r>
              <a:rPr lang="ko-KR" altLang="en-US" sz="1600" dirty="0" smtClean="0"/>
              <a:t>배터리 </a:t>
            </a:r>
            <a:r>
              <a:rPr lang="en-US" altLang="ko-KR" sz="1600" dirty="0" smtClean="0"/>
              <a:t>- IG KEY – </a:t>
            </a:r>
            <a:r>
              <a:rPr lang="ko-KR" altLang="en-US" sz="1600" dirty="0" smtClean="0"/>
              <a:t>모터의 전원 측 브러시 </a:t>
            </a:r>
            <a:r>
              <a:rPr lang="en-US" altLang="ko-KR" sz="1600" dirty="0" smtClean="0"/>
              <a:t>– </a:t>
            </a:r>
            <a:r>
              <a:rPr lang="ko-KR" altLang="en-US" sz="1600" dirty="0" err="1" smtClean="0"/>
              <a:t>모터코일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모터의 </a:t>
            </a:r>
            <a:r>
              <a:rPr lang="en-US" altLang="ko-KR" sz="1600" dirty="0" err="1" smtClean="0"/>
              <a:t>Iow</a:t>
            </a:r>
            <a:r>
              <a:rPr lang="ko-KR" altLang="en-US" sz="1600" dirty="0" smtClean="0"/>
              <a:t>측 브러시 </a:t>
            </a:r>
            <a:r>
              <a:rPr lang="en-US" altLang="ko-KR" sz="1600" dirty="0" smtClean="0"/>
              <a:t>– </a:t>
            </a:r>
            <a:r>
              <a:rPr lang="en-US" altLang="ko-KR" sz="1600" dirty="0" err="1" smtClean="0"/>
              <a:t>Iow</a:t>
            </a:r>
            <a:r>
              <a:rPr lang="ko-KR" altLang="en-US" sz="1600" dirty="0" smtClean="0"/>
              <a:t>라인 </a:t>
            </a:r>
            <a:r>
              <a:rPr lang="en-US" altLang="ko-KR" sz="1600" dirty="0" smtClean="0"/>
              <a:t>– </a:t>
            </a:r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와이퍼 </a:t>
            </a:r>
            <a:r>
              <a:rPr lang="en-US" altLang="ko-KR" sz="1600" dirty="0" smtClean="0"/>
              <a:t>S/W</a:t>
            </a:r>
            <a:r>
              <a:rPr lang="ko-KR" altLang="en-US" sz="1600" dirty="0" smtClean="0"/>
              <a:t>의 </a:t>
            </a:r>
            <a:r>
              <a:rPr lang="en-US" altLang="ko-KR" sz="1600" dirty="0" smtClean="0"/>
              <a:t>Lo</a:t>
            </a:r>
            <a:r>
              <a:rPr lang="ko-KR" altLang="en-US" sz="1600" dirty="0" smtClean="0"/>
              <a:t>접점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와이퍼 </a:t>
            </a:r>
            <a:r>
              <a:rPr lang="en-US" altLang="ko-KR" sz="1600" dirty="0" smtClean="0"/>
              <a:t>S/W</a:t>
            </a:r>
            <a:r>
              <a:rPr lang="ko-KR" altLang="en-US" sz="1600" dirty="0" smtClean="0"/>
              <a:t>의 </a:t>
            </a:r>
            <a:r>
              <a:rPr lang="en-US" altLang="ko-KR" sz="1600" dirty="0" smtClean="0"/>
              <a:t>E</a:t>
            </a:r>
            <a:r>
              <a:rPr lang="ko-KR" altLang="en-US" sz="1600" dirty="0" smtClean="0"/>
              <a:t>접지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접지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로 흘러 모터가 작동한다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755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1444" y="170883"/>
            <a:ext cx="5101445" cy="529243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회로의 흐름 </a:t>
            </a:r>
            <a:endParaRPr lang="ko-KR" altLang="en-US" dirty="0"/>
          </a:p>
        </p:txBody>
      </p:sp>
      <p:sp>
        <p:nvSpPr>
          <p:cNvPr id="4" name="Rectangle 405"/>
          <p:cNvSpPr>
            <a:spLocks noChangeArrowheads="1"/>
          </p:cNvSpPr>
          <p:nvPr/>
        </p:nvSpPr>
        <p:spPr bwMode="auto">
          <a:xfrm>
            <a:off x="2942167" y="1330855"/>
            <a:ext cx="2362200" cy="503396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5" name="타원 294"/>
          <p:cNvSpPr>
            <a:spLocks noChangeArrowheads="1"/>
          </p:cNvSpPr>
          <p:nvPr/>
        </p:nvSpPr>
        <p:spPr bwMode="auto">
          <a:xfrm>
            <a:off x="7087130" y="1572155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800" b="0"/>
              <a:t>M</a:t>
            </a:r>
            <a:endParaRPr lang="ko-KR" altLang="en-US" sz="1800" b="0"/>
          </a:p>
        </p:txBody>
      </p:sp>
      <p:sp>
        <p:nvSpPr>
          <p:cNvPr id="6" name="직사각형 295"/>
          <p:cNvSpPr>
            <a:spLocks noChangeArrowheads="1"/>
          </p:cNvSpPr>
          <p:nvPr/>
        </p:nvSpPr>
        <p:spPr bwMode="auto">
          <a:xfrm>
            <a:off x="7247467" y="1978555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7" name="직사각형 296"/>
          <p:cNvSpPr>
            <a:spLocks noChangeArrowheads="1"/>
          </p:cNvSpPr>
          <p:nvPr/>
        </p:nvSpPr>
        <p:spPr bwMode="auto">
          <a:xfrm>
            <a:off x="7242705" y="1529292"/>
            <a:ext cx="107950" cy="460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" name="직사각형 297"/>
          <p:cNvSpPr>
            <a:spLocks noChangeArrowheads="1"/>
          </p:cNvSpPr>
          <p:nvPr/>
        </p:nvSpPr>
        <p:spPr bwMode="auto">
          <a:xfrm rot="-3559662">
            <a:off x="7431617" y="1870605"/>
            <a:ext cx="106363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" name="Freeform 203"/>
          <p:cNvSpPr>
            <a:spLocks/>
          </p:cNvSpPr>
          <p:nvPr/>
        </p:nvSpPr>
        <p:spPr bwMode="auto">
          <a:xfrm>
            <a:off x="6788680" y="2378605"/>
            <a:ext cx="1587" cy="196850"/>
          </a:xfrm>
          <a:custGeom>
            <a:avLst/>
            <a:gdLst>
              <a:gd name="T0" fmla="*/ 0 w 3"/>
              <a:gd name="T1" fmla="*/ 0 h 257"/>
              <a:gd name="T2" fmla="*/ 2147483647 w 3"/>
              <a:gd name="T3" fmla="*/ 2147483647 h 257"/>
              <a:gd name="T4" fmla="*/ 0 60000 65536"/>
              <a:gd name="T5" fmla="*/ 0 60000 65536"/>
              <a:gd name="T6" fmla="*/ 0 w 3"/>
              <a:gd name="T7" fmla="*/ 0 h 257"/>
              <a:gd name="T8" fmla="*/ 3 w 3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57">
                <a:moveTo>
                  <a:pt x="0" y="0"/>
                </a:moveTo>
                <a:lnTo>
                  <a:pt x="3" y="257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" name="Line 204"/>
          <p:cNvSpPr>
            <a:spLocks noChangeShapeType="1"/>
          </p:cNvSpPr>
          <p:nvPr/>
        </p:nvSpPr>
        <p:spPr bwMode="auto">
          <a:xfrm>
            <a:off x="6625167" y="2575455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1" name="Line 205"/>
          <p:cNvSpPr>
            <a:spLocks noChangeShapeType="1"/>
          </p:cNvSpPr>
          <p:nvPr/>
        </p:nvSpPr>
        <p:spPr bwMode="auto">
          <a:xfrm flipV="1">
            <a:off x="6625167" y="2575455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" name="Line 206"/>
          <p:cNvSpPr>
            <a:spLocks noChangeShapeType="1"/>
          </p:cNvSpPr>
          <p:nvPr/>
        </p:nvSpPr>
        <p:spPr bwMode="auto">
          <a:xfrm flipV="1">
            <a:off x="6691842" y="2575455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3" name="Line 207"/>
          <p:cNvSpPr>
            <a:spLocks noChangeShapeType="1"/>
          </p:cNvSpPr>
          <p:nvPr/>
        </p:nvSpPr>
        <p:spPr bwMode="auto">
          <a:xfrm flipV="1">
            <a:off x="6756930" y="2575455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4" name="Line 208"/>
          <p:cNvSpPr>
            <a:spLocks noChangeShapeType="1"/>
          </p:cNvSpPr>
          <p:nvPr/>
        </p:nvSpPr>
        <p:spPr bwMode="auto">
          <a:xfrm flipV="1">
            <a:off x="6823605" y="2575455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5" name="Line 209"/>
          <p:cNvSpPr>
            <a:spLocks noChangeShapeType="1"/>
          </p:cNvSpPr>
          <p:nvPr/>
        </p:nvSpPr>
        <p:spPr bwMode="auto">
          <a:xfrm flipV="1">
            <a:off x="6888692" y="2575455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6" name="Rectangle 405"/>
          <p:cNvSpPr>
            <a:spLocks noChangeArrowheads="1"/>
          </p:cNvSpPr>
          <p:nvPr/>
        </p:nvSpPr>
        <p:spPr bwMode="auto">
          <a:xfrm>
            <a:off x="6207655" y="1095905"/>
            <a:ext cx="1771650" cy="12096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7" name="직선 연결선 322"/>
          <p:cNvCxnSpPr>
            <a:cxnSpLocks noChangeShapeType="1"/>
          </p:cNvCxnSpPr>
          <p:nvPr/>
        </p:nvCxnSpPr>
        <p:spPr bwMode="auto">
          <a:xfrm>
            <a:off x="7504642" y="1905530"/>
            <a:ext cx="315913" cy="287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직선 연결선 331"/>
          <p:cNvCxnSpPr>
            <a:cxnSpLocks noChangeShapeType="1"/>
          </p:cNvCxnSpPr>
          <p:nvPr/>
        </p:nvCxnSpPr>
        <p:spPr bwMode="auto">
          <a:xfrm rot="5400000">
            <a:off x="7032361" y="2984236"/>
            <a:ext cx="15763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303"/>
          <p:cNvSpPr>
            <a:spLocks noChangeArrowheads="1"/>
          </p:cNvSpPr>
          <p:nvPr/>
        </p:nvSpPr>
        <p:spPr bwMode="auto">
          <a:xfrm rot="10800000">
            <a:off x="7158567" y="216430"/>
            <a:ext cx="261938" cy="2619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0" name="Line 304"/>
          <p:cNvSpPr>
            <a:spLocks noChangeShapeType="1"/>
          </p:cNvSpPr>
          <p:nvPr/>
        </p:nvSpPr>
        <p:spPr bwMode="auto">
          <a:xfrm rot="10800000" flipV="1">
            <a:off x="7201430" y="346605"/>
            <a:ext cx="174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1" name="Line 305"/>
          <p:cNvSpPr>
            <a:spLocks noChangeShapeType="1"/>
          </p:cNvSpPr>
          <p:nvPr/>
        </p:nvSpPr>
        <p:spPr bwMode="auto">
          <a:xfrm rot="10800000" flipH="1" flipV="1">
            <a:off x="7288742" y="257705"/>
            <a:ext cx="0" cy="17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341"/>
          <p:cNvCxnSpPr>
            <a:cxnSpLocks noChangeShapeType="1"/>
            <a:stCxn id="19" idx="0"/>
            <a:endCxn id="7" idx="0"/>
          </p:cNvCxnSpPr>
          <p:nvPr/>
        </p:nvCxnSpPr>
        <p:spPr bwMode="auto">
          <a:xfrm>
            <a:off x="7290330" y="479955"/>
            <a:ext cx="6350" cy="1049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341"/>
          <p:cNvSpPr>
            <a:spLocks noChangeArrowheads="1"/>
          </p:cNvSpPr>
          <p:nvPr/>
        </p:nvSpPr>
        <p:spPr bwMode="auto">
          <a:xfrm>
            <a:off x="7247467" y="1243542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4" name="Oval 341"/>
          <p:cNvSpPr>
            <a:spLocks noChangeArrowheads="1"/>
          </p:cNvSpPr>
          <p:nvPr/>
        </p:nvSpPr>
        <p:spPr bwMode="auto">
          <a:xfrm>
            <a:off x="6748992" y="1554692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5" name="Oval 341"/>
          <p:cNvSpPr>
            <a:spLocks noChangeArrowheads="1"/>
          </p:cNvSpPr>
          <p:nvPr/>
        </p:nvSpPr>
        <p:spPr bwMode="auto">
          <a:xfrm>
            <a:off x="6750580" y="1926167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6" name="Oval 341"/>
          <p:cNvSpPr>
            <a:spLocks noChangeArrowheads="1"/>
          </p:cNvSpPr>
          <p:nvPr/>
        </p:nvSpPr>
        <p:spPr bwMode="auto">
          <a:xfrm>
            <a:off x="6404505" y="174360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27" name="Shape 355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5400000" flipH="1" flipV="1">
            <a:off x="6887105" y="1194329"/>
            <a:ext cx="266700" cy="4540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직선 연결선 357"/>
          <p:cNvCxnSpPr>
            <a:cxnSpLocks noChangeShapeType="1"/>
            <a:stCxn id="25" idx="4"/>
            <a:endCxn id="9" idx="0"/>
          </p:cNvCxnSpPr>
          <p:nvPr/>
        </p:nvCxnSpPr>
        <p:spPr bwMode="auto">
          <a:xfrm rot="5400000">
            <a:off x="6610086" y="2193661"/>
            <a:ext cx="363538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직선 연결선 360"/>
          <p:cNvCxnSpPr>
            <a:cxnSpLocks noChangeShapeType="1"/>
          </p:cNvCxnSpPr>
          <p:nvPr/>
        </p:nvCxnSpPr>
        <p:spPr bwMode="auto">
          <a:xfrm rot="16200000" flipH="1">
            <a:off x="6434667" y="2891367"/>
            <a:ext cx="1747838" cy="142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Freeform 203"/>
          <p:cNvSpPr>
            <a:spLocks/>
          </p:cNvSpPr>
          <p:nvPr/>
        </p:nvSpPr>
        <p:spPr bwMode="auto">
          <a:xfrm>
            <a:off x="2345267" y="3159655"/>
            <a:ext cx="1588" cy="196850"/>
          </a:xfrm>
          <a:custGeom>
            <a:avLst/>
            <a:gdLst>
              <a:gd name="T0" fmla="*/ 0 w 3"/>
              <a:gd name="T1" fmla="*/ 0 h 257"/>
              <a:gd name="T2" fmla="*/ 2147483647 w 3"/>
              <a:gd name="T3" fmla="*/ 2147483647 h 257"/>
              <a:gd name="T4" fmla="*/ 0 60000 65536"/>
              <a:gd name="T5" fmla="*/ 0 60000 65536"/>
              <a:gd name="T6" fmla="*/ 0 w 3"/>
              <a:gd name="T7" fmla="*/ 0 h 257"/>
              <a:gd name="T8" fmla="*/ 3 w 3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57">
                <a:moveTo>
                  <a:pt x="0" y="0"/>
                </a:moveTo>
                <a:lnTo>
                  <a:pt x="3" y="257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1" name="Line 204"/>
          <p:cNvSpPr>
            <a:spLocks noChangeShapeType="1"/>
          </p:cNvSpPr>
          <p:nvPr/>
        </p:nvSpPr>
        <p:spPr bwMode="auto">
          <a:xfrm>
            <a:off x="2188105" y="3356505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2" name="Line 205"/>
          <p:cNvSpPr>
            <a:spLocks noChangeShapeType="1"/>
          </p:cNvSpPr>
          <p:nvPr/>
        </p:nvSpPr>
        <p:spPr bwMode="auto">
          <a:xfrm flipV="1">
            <a:off x="2188105" y="3356505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3" name="Line 206"/>
          <p:cNvSpPr>
            <a:spLocks noChangeShapeType="1"/>
          </p:cNvSpPr>
          <p:nvPr/>
        </p:nvSpPr>
        <p:spPr bwMode="auto">
          <a:xfrm flipV="1">
            <a:off x="2248430" y="3356505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4" name="Line 207"/>
          <p:cNvSpPr>
            <a:spLocks noChangeShapeType="1"/>
          </p:cNvSpPr>
          <p:nvPr/>
        </p:nvSpPr>
        <p:spPr bwMode="auto">
          <a:xfrm flipV="1">
            <a:off x="2313517" y="3356505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5" name="Line 208"/>
          <p:cNvSpPr>
            <a:spLocks noChangeShapeType="1"/>
          </p:cNvSpPr>
          <p:nvPr/>
        </p:nvSpPr>
        <p:spPr bwMode="auto">
          <a:xfrm flipV="1">
            <a:off x="2380192" y="3356505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6" name="Line 209"/>
          <p:cNvSpPr>
            <a:spLocks noChangeShapeType="1"/>
          </p:cNvSpPr>
          <p:nvPr/>
        </p:nvSpPr>
        <p:spPr bwMode="auto">
          <a:xfrm flipV="1">
            <a:off x="2445280" y="3356505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7" name="Oval 341"/>
          <p:cNvSpPr>
            <a:spLocks noChangeArrowheads="1"/>
          </p:cNvSpPr>
          <p:nvPr/>
        </p:nvSpPr>
        <p:spPr bwMode="auto">
          <a:xfrm>
            <a:off x="4856692" y="2335742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38" name="Oval 341"/>
          <p:cNvSpPr>
            <a:spLocks noChangeArrowheads="1"/>
          </p:cNvSpPr>
          <p:nvPr/>
        </p:nvSpPr>
        <p:spPr bwMode="auto">
          <a:xfrm>
            <a:off x="4858280" y="2707217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39" name="Oval 341"/>
          <p:cNvSpPr>
            <a:spLocks noChangeArrowheads="1"/>
          </p:cNvSpPr>
          <p:nvPr/>
        </p:nvSpPr>
        <p:spPr bwMode="auto">
          <a:xfrm>
            <a:off x="4512205" y="252465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40" name="Shape 396"/>
          <p:cNvCxnSpPr>
            <a:cxnSpLocks noChangeShapeType="1"/>
            <a:stCxn id="26" idx="2"/>
            <a:endCxn id="37" idx="0"/>
          </p:cNvCxnSpPr>
          <p:nvPr/>
        </p:nvCxnSpPr>
        <p:spPr bwMode="auto">
          <a:xfrm rot="10800000" flipV="1">
            <a:off x="4901142" y="1788055"/>
            <a:ext cx="1503363" cy="547687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꺾인 연결선 400"/>
          <p:cNvCxnSpPr>
            <a:cxnSpLocks noChangeShapeType="1"/>
            <a:stCxn id="39" idx="2"/>
            <a:endCxn id="30" idx="0"/>
          </p:cNvCxnSpPr>
          <p:nvPr/>
        </p:nvCxnSpPr>
        <p:spPr bwMode="auto">
          <a:xfrm rot="10800000" flipV="1">
            <a:off x="2345267" y="2569105"/>
            <a:ext cx="2166938" cy="590550"/>
          </a:xfrm>
          <a:prstGeom prst="bentConnector3">
            <a:avLst>
              <a:gd name="adj1" fmla="val 9970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75"/>
          <p:cNvSpPr txBox="1">
            <a:spLocks noChangeArrowheads="1"/>
          </p:cNvSpPr>
          <p:nvPr/>
        </p:nvSpPr>
        <p:spPr bwMode="auto">
          <a:xfrm>
            <a:off x="4631267" y="4875742"/>
            <a:ext cx="395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400" b="0"/>
              <a:t>5V</a:t>
            </a:r>
          </a:p>
        </p:txBody>
      </p:sp>
      <p:sp>
        <p:nvSpPr>
          <p:cNvPr id="43" name="Oval 341"/>
          <p:cNvSpPr>
            <a:spLocks noChangeArrowheads="1"/>
          </p:cNvSpPr>
          <p:nvPr/>
        </p:nvSpPr>
        <p:spPr bwMode="auto">
          <a:xfrm>
            <a:off x="5023380" y="5580592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44" name="Oval 7"/>
          <p:cNvSpPr>
            <a:spLocks noChangeArrowheads="1"/>
          </p:cNvSpPr>
          <p:nvPr/>
        </p:nvSpPr>
        <p:spPr bwMode="auto">
          <a:xfrm>
            <a:off x="5004330" y="4978930"/>
            <a:ext cx="130175" cy="1301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4959880" y="5044017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46" name="Line 344"/>
          <p:cNvSpPr>
            <a:spLocks noChangeShapeType="1"/>
          </p:cNvSpPr>
          <p:nvPr/>
        </p:nvSpPr>
        <p:spPr bwMode="auto">
          <a:xfrm>
            <a:off x="5069417" y="5221817"/>
            <a:ext cx="412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47" name="Line 345"/>
          <p:cNvSpPr>
            <a:spLocks noChangeShapeType="1"/>
          </p:cNvSpPr>
          <p:nvPr/>
        </p:nvSpPr>
        <p:spPr bwMode="auto">
          <a:xfrm flipV="1">
            <a:off x="5036080" y="5244042"/>
            <a:ext cx="730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48" name="Line 346"/>
          <p:cNvSpPr>
            <a:spLocks noChangeShapeType="1"/>
          </p:cNvSpPr>
          <p:nvPr/>
        </p:nvSpPr>
        <p:spPr bwMode="auto">
          <a:xfrm>
            <a:off x="5036080" y="5271030"/>
            <a:ext cx="7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49" name="Line 347"/>
          <p:cNvSpPr>
            <a:spLocks noChangeShapeType="1"/>
          </p:cNvSpPr>
          <p:nvPr/>
        </p:nvSpPr>
        <p:spPr bwMode="auto">
          <a:xfrm flipV="1">
            <a:off x="5034492" y="5305955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0" name="Line 348"/>
          <p:cNvSpPr>
            <a:spLocks noChangeShapeType="1"/>
          </p:cNvSpPr>
          <p:nvPr/>
        </p:nvSpPr>
        <p:spPr bwMode="auto">
          <a:xfrm>
            <a:off x="5037667" y="5334530"/>
            <a:ext cx="73025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1" name="Line 349"/>
          <p:cNvSpPr>
            <a:spLocks noChangeShapeType="1"/>
          </p:cNvSpPr>
          <p:nvPr/>
        </p:nvSpPr>
        <p:spPr bwMode="auto">
          <a:xfrm flipV="1">
            <a:off x="5036080" y="5369455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2" name="Line 350"/>
          <p:cNvSpPr>
            <a:spLocks noChangeShapeType="1"/>
          </p:cNvSpPr>
          <p:nvPr/>
        </p:nvSpPr>
        <p:spPr bwMode="auto">
          <a:xfrm>
            <a:off x="5036080" y="5396442"/>
            <a:ext cx="7143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3" name="Line 351"/>
          <p:cNvSpPr>
            <a:spLocks noChangeShapeType="1"/>
          </p:cNvSpPr>
          <p:nvPr/>
        </p:nvSpPr>
        <p:spPr bwMode="auto">
          <a:xfrm flipV="1">
            <a:off x="5066242" y="5429780"/>
            <a:ext cx="36513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54" name="AutoShape 353"/>
          <p:cNvCxnSpPr>
            <a:cxnSpLocks noChangeShapeType="1"/>
            <a:stCxn id="44" idx="4"/>
            <a:endCxn id="46" idx="0"/>
          </p:cNvCxnSpPr>
          <p:nvPr/>
        </p:nvCxnSpPr>
        <p:spPr bwMode="auto">
          <a:xfrm rot="5400000">
            <a:off x="5012268" y="5164667"/>
            <a:ext cx="11271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354"/>
          <p:cNvCxnSpPr>
            <a:cxnSpLocks noChangeShapeType="1"/>
            <a:stCxn id="43" idx="0"/>
            <a:endCxn id="53" idx="0"/>
          </p:cNvCxnSpPr>
          <p:nvPr/>
        </p:nvCxnSpPr>
        <p:spPr bwMode="auto">
          <a:xfrm rot="16200000" flipV="1">
            <a:off x="4998773" y="5511536"/>
            <a:ext cx="1365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Line 355"/>
          <p:cNvSpPr>
            <a:spLocks noChangeShapeType="1"/>
          </p:cNvSpPr>
          <p:nvPr/>
        </p:nvSpPr>
        <p:spPr bwMode="auto">
          <a:xfrm flipH="1" flipV="1">
            <a:off x="4677305" y="5621867"/>
            <a:ext cx="3444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7" name="Text Box 75"/>
          <p:cNvSpPr txBox="1">
            <a:spLocks noChangeArrowheads="1"/>
          </p:cNvSpPr>
          <p:nvPr/>
        </p:nvSpPr>
        <p:spPr bwMode="auto">
          <a:xfrm>
            <a:off x="3802592" y="5113867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400" b="0"/>
              <a:t>12V</a:t>
            </a:r>
          </a:p>
        </p:txBody>
      </p:sp>
      <p:sp>
        <p:nvSpPr>
          <p:cNvPr id="58" name="Oval 341"/>
          <p:cNvSpPr>
            <a:spLocks noChangeArrowheads="1"/>
          </p:cNvSpPr>
          <p:nvPr/>
        </p:nvSpPr>
        <p:spPr bwMode="auto">
          <a:xfrm>
            <a:off x="4326467" y="582348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59" name="Oval 7"/>
          <p:cNvSpPr>
            <a:spLocks noChangeArrowheads="1"/>
          </p:cNvSpPr>
          <p:nvPr/>
        </p:nvSpPr>
        <p:spPr bwMode="auto">
          <a:xfrm>
            <a:off x="4307417" y="5221817"/>
            <a:ext cx="130175" cy="1301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4262967" y="528690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1" name="Line 344"/>
          <p:cNvSpPr>
            <a:spLocks noChangeShapeType="1"/>
          </p:cNvSpPr>
          <p:nvPr/>
        </p:nvSpPr>
        <p:spPr bwMode="auto">
          <a:xfrm>
            <a:off x="4372505" y="5464705"/>
            <a:ext cx="41275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2" name="Line 345"/>
          <p:cNvSpPr>
            <a:spLocks noChangeShapeType="1"/>
          </p:cNvSpPr>
          <p:nvPr/>
        </p:nvSpPr>
        <p:spPr bwMode="auto">
          <a:xfrm flipV="1">
            <a:off x="4339167" y="5488517"/>
            <a:ext cx="730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3" name="Line 346"/>
          <p:cNvSpPr>
            <a:spLocks noChangeShapeType="1"/>
          </p:cNvSpPr>
          <p:nvPr/>
        </p:nvSpPr>
        <p:spPr bwMode="auto">
          <a:xfrm>
            <a:off x="4339167" y="5515505"/>
            <a:ext cx="71438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4" name="Line 347"/>
          <p:cNvSpPr>
            <a:spLocks noChangeShapeType="1"/>
          </p:cNvSpPr>
          <p:nvPr/>
        </p:nvSpPr>
        <p:spPr bwMode="auto">
          <a:xfrm flipV="1">
            <a:off x="4335992" y="5550430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5" name="Line 348"/>
          <p:cNvSpPr>
            <a:spLocks noChangeShapeType="1"/>
          </p:cNvSpPr>
          <p:nvPr/>
        </p:nvSpPr>
        <p:spPr bwMode="auto">
          <a:xfrm>
            <a:off x="4340755" y="5579005"/>
            <a:ext cx="73025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6" name="Line 349"/>
          <p:cNvSpPr>
            <a:spLocks noChangeShapeType="1"/>
          </p:cNvSpPr>
          <p:nvPr/>
        </p:nvSpPr>
        <p:spPr bwMode="auto">
          <a:xfrm flipV="1">
            <a:off x="4339167" y="5612342"/>
            <a:ext cx="730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7" name="Line 350"/>
          <p:cNvSpPr>
            <a:spLocks noChangeShapeType="1"/>
          </p:cNvSpPr>
          <p:nvPr/>
        </p:nvSpPr>
        <p:spPr bwMode="auto">
          <a:xfrm>
            <a:off x="4339167" y="5639330"/>
            <a:ext cx="71438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8" name="Line 351"/>
          <p:cNvSpPr>
            <a:spLocks noChangeShapeType="1"/>
          </p:cNvSpPr>
          <p:nvPr/>
        </p:nvSpPr>
        <p:spPr bwMode="auto">
          <a:xfrm flipV="1">
            <a:off x="4369330" y="5674255"/>
            <a:ext cx="3651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69" name="AutoShape 353"/>
          <p:cNvCxnSpPr>
            <a:cxnSpLocks noChangeShapeType="1"/>
            <a:stCxn id="59" idx="4"/>
            <a:endCxn id="61" idx="0"/>
          </p:cNvCxnSpPr>
          <p:nvPr/>
        </p:nvCxnSpPr>
        <p:spPr bwMode="auto">
          <a:xfrm rot="5400000">
            <a:off x="4315355" y="5409142"/>
            <a:ext cx="1127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354"/>
          <p:cNvCxnSpPr>
            <a:cxnSpLocks noChangeShapeType="1"/>
          </p:cNvCxnSpPr>
          <p:nvPr/>
        </p:nvCxnSpPr>
        <p:spPr bwMode="auto">
          <a:xfrm rot="16200000" flipV="1">
            <a:off x="4302655" y="5755217"/>
            <a:ext cx="1349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Line 355"/>
          <p:cNvSpPr>
            <a:spLocks noChangeShapeType="1"/>
          </p:cNvSpPr>
          <p:nvPr/>
        </p:nvSpPr>
        <p:spPr bwMode="auto">
          <a:xfrm flipH="1" flipV="1">
            <a:off x="3986742" y="5864755"/>
            <a:ext cx="346075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72" name="TextBox 549"/>
          <p:cNvSpPr txBox="1">
            <a:spLocks noChangeArrowheads="1"/>
          </p:cNvSpPr>
          <p:nvPr/>
        </p:nvSpPr>
        <p:spPr bwMode="auto">
          <a:xfrm>
            <a:off x="6163205" y="5428192"/>
            <a:ext cx="1330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Intermittent input</a:t>
            </a:r>
            <a:endParaRPr lang="ko-KR" altLang="en-US" sz="1000" b="0"/>
          </a:p>
        </p:txBody>
      </p:sp>
      <p:sp>
        <p:nvSpPr>
          <p:cNvPr id="73" name="TextBox 551"/>
          <p:cNvSpPr txBox="1">
            <a:spLocks noChangeArrowheads="1"/>
          </p:cNvSpPr>
          <p:nvPr/>
        </p:nvSpPr>
        <p:spPr bwMode="auto">
          <a:xfrm>
            <a:off x="8145992" y="3527955"/>
            <a:ext cx="1330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Wiper S/W</a:t>
            </a:r>
            <a:endParaRPr lang="ko-KR" altLang="en-US" sz="1000" b="0"/>
          </a:p>
        </p:txBody>
      </p:sp>
      <p:sp>
        <p:nvSpPr>
          <p:cNvPr id="74" name="TextBox 552"/>
          <p:cNvSpPr txBox="1">
            <a:spLocks noChangeArrowheads="1"/>
          </p:cNvSpPr>
          <p:nvPr/>
        </p:nvSpPr>
        <p:spPr bwMode="auto">
          <a:xfrm>
            <a:off x="6087005" y="830792"/>
            <a:ext cx="1331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Wiper motor</a:t>
            </a:r>
            <a:endParaRPr lang="ko-KR" altLang="en-US" sz="1000" b="0"/>
          </a:p>
        </p:txBody>
      </p:sp>
      <p:sp>
        <p:nvSpPr>
          <p:cNvPr id="75" name="TextBox 553"/>
          <p:cNvSpPr txBox="1">
            <a:spLocks noChangeArrowheads="1"/>
          </p:cNvSpPr>
          <p:nvPr/>
        </p:nvSpPr>
        <p:spPr bwMode="auto">
          <a:xfrm>
            <a:off x="5155142" y="5644092"/>
            <a:ext cx="3348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Intermittent timer input(delay control)</a:t>
            </a:r>
            <a:endParaRPr lang="ko-KR" altLang="en-US" sz="1000" b="0"/>
          </a:p>
        </p:txBody>
      </p:sp>
      <p:sp>
        <p:nvSpPr>
          <p:cNvPr id="76" name="TextBox 554"/>
          <p:cNvSpPr txBox="1">
            <a:spLocks noChangeArrowheads="1"/>
          </p:cNvSpPr>
          <p:nvPr/>
        </p:nvSpPr>
        <p:spPr bwMode="auto">
          <a:xfrm>
            <a:off x="2491317" y="1611842"/>
            <a:ext cx="306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Parking switch </a:t>
            </a:r>
          </a:p>
          <a:p>
            <a:pPr algn="ctr" eaLnBrk="1" hangingPunct="1"/>
            <a:r>
              <a:rPr lang="en-US" altLang="ko-KR" sz="1000" b="0"/>
              <a:t>(shown with wiper at rest)</a:t>
            </a:r>
            <a:endParaRPr lang="ko-KR" altLang="en-US" sz="1000" b="0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3716867" y="1164167"/>
            <a:ext cx="876300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800" dirty="0"/>
              <a:t>ETACS</a:t>
            </a:r>
          </a:p>
        </p:txBody>
      </p:sp>
      <p:graphicFrame>
        <p:nvGraphicFramePr>
          <p:cNvPr id="78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94701"/>
              </p:ext>
            </p:extLst>
          </p:nvPr>
        </p:nvGraphicFramePr>
        <p:xfrm>
          <a:off x="6115580" y="3761317"/>
          <a:ext cx="3889375" cy="1463676"/>
        </p:xfrm>
        <a:graphic>
          <a:graphicData uri="http://schemas.openxmlformats.org/drawingml/2006/table">
            <a:tbl>
              <a:tblPr/>
              <a:tblGrid>
                <a:gridCol w="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Lo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Hi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int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Int-T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W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OFF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INT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LO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HI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W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9" name="Oval 341"/>
          <p:cNvSpPr>
            <a:spLocks noChangeArrowheads="1"/>
          </p:cNvSpPr>
          <p:nvPr/>
        </p:nvSpPr>
        <p:spPr bwMode="auto">
          <a:xfrm>
            <a:off x="6766455" y="4062942"/>
            <a:ext cx="111125" cy="1111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0" name="Oval 341"/>
          <p:cNvSpPr>
            <a:spLocks noChangeArrowheads="1"/>
          </p:cNvSpPr>
          <p:nvPr/>
        </p:nvSpPr>
        <p:spPr bwMode="auto">
          <a:xfrm>
            <a:off x="6769630" y="4307417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1" name="Oval 341"/>
          <p:cNvSpPr>
            <a:spLocks noChangeArrowheads="1"/>
          </p:cNvSpPr>
          <p:nvPr/>
        </p:nvSpPr>
        <p:spPr bwMode="auto">
          <a:xfrm>
            <a:off x="7258580" y="4555067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2" name="Oval 341"/>
          <p:cNvSpPr>
            <a:spLocks noChangeArrowheads="1"/>
          </p:cNvSpPr>
          <p:nvPr/>
        </p:nvSpPr>
        <p:spPr bwMode="auto">
          <a:xfrm>
            <a:off x="7753880" y="4805892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3" name="Oval 341"/>
          <p:cNvSpPr>
            <a:spLocks noChangeArrowheads="1"/>
          </p:cNvSpPr>
          <p:nvPr/>
        </p:nvSpPr>
        <p:spPr bwMode="auto">
          <a:xfrm>
            <a:off x="7268105" y="4062942"/>
            <a:ext cx="111125" cy="1111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4" name="Oval 341"/>
          <p:cNvSpPr>
            <a:spLocks noChangeArrowheads="1"/>
          </p:cNvSpPr>
          <p:nvPr/>
        </p:nvSpPr>
        <p:spPr bwMode="auto">
          <a:xfrm>
            <a:off x="7264930" y="4309005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5" name="Oval 341"/>
          <p:cNvSpPr>
            <a:spLocks noChangeArrowheads="1"/>
          </p:cNvSpPr>
          <p:nvPr/>
        </p:nvSpPr>
        <p:spPr bwMode="auto">
          <a:xfrm>
            <a:off x="6769630" y="5037667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6" name="Oval 341"/>
          <p:cNvSpPr>
            <a:spLocks noChangeArrowheads="1"/>
          </p:cNvSpPr>
          <p:nvPr/>
        </p:nvSpPr>
        <p:spPr bwMode="auto">
          <a:xfrm>
            <a:off x="7271280" y="5037667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7" name="Oval 341"/>
          <p:cNvSpPr>
            <a:spLocks noChangeArrowheads="1"/>
          </p:cNvSpPr>
          <p:nvPr/>
        </p:nvSpPr>
        <p:spPr bwMode="auto">
          <a:xfrm>
            <a:off x="8744480" y="4318530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8" name="Oval 341"/>
          <p:cNvSpPr>
            <a:spLocks noChangeArrowheads="1"/>
          </p:cNvSpPr>
          <p:nvPr/>
        </p:nvSpPr>
        <p:spPr bwMode="auto">
          <a:xfrm>
            <a:off x="8258705" y="4555067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9" name="Oval 341"/>
          <p:cNvSpPr>
            <a:spLocks noChangeArrowheads="1"/>
          </p:cNvSpPr>
          <p:nvPr/>
        </p:nvSpPr>
        <p:spPr bwMode="auto">
          <a:xfrm>
            <a:off x="8252355" y="4316942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0" name="Oval 341"/>
          <p:cNvSpPr>
            <a:spLocks noChangeArrowheads="1"/>
          </p:cNvSpPr>
          <p:nvPr/>
        </p:nvSpPr>
        <p:spPr bwMode="auto">
          <a:xfrm>
            <a:off x="8258705" y="4802717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1" name="Oval 341"/>
          <p:cNvSpPr>
            <a:spLocks noChangeArrowheads="1"/>
          </p:cNvSpPr>
          <p:nvPr/>
        </p:nvSpPr>
        <p:spPr bwMode="auto">
          <a:xfrm>
            <a:off x="8249180" y="5039255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2" name="Oval 341"/>
          <p:cNvSpPr>
            <a:spLocks noChangeArrowheads="1"/>
          </p:cNvSpPr>
          <p:nvPr/>
        </p:nvSpPr>
        <p:spPr bwMode="auto">
          <a:xfrm>
            <a:off x="9217555" y="4318530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3" name="Oval 341"/>
          <p:cNvSpPr>
            <a:spLocks noChangeArrowheads="1"/>
          </p:cNvSpPr>
          <p:nvPr/>
        </p:nvSpPr>
        <p:spPr bwMode="auto">
          <a:xfrm>
            <a:off x="9696980" y="5039255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94" name="AutoShape 156"/>
          <p:cNvCxnSpPr>
            <a:cxnSpLocks noChangeShapeType="1"/>
            <a:stCxn id="79" idx="6"/>
            <a:endCxn id="83" idx="2"/>
          </p:cNvCxnSpPr>
          <p:nvPr/>
        </p:nvCxnSpPr>
        <p:spPr bwMode="auto">
          <a:xfrm>
            <a:off x="6877580" y="4118505"/>
            <a:ext cx="3905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AutoShape 157"/>
          <p:cNvCxnSpPr>
            <a:cxnSpLocks noChangeShapeType="1"/>
            <a:stCxn id="80" idx="6"/>
            <a:endCxn id="84" idx="2"/>
          </p:cNvCxnSpPr>
          <p:nvPr/>
        </p:nvCxnSpPr>
        <p:spPr bwMode="auto">
          <a:xfrm>
            <a:off x="6880755" y="4362980"/>
            <a:ext cx="3841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AutoShape 158"/>
          <p:cNvCxnSpPr>
            <a:cxnSpLocks noChangeShapeType="1"/>
            <a:stCxn id="81" idx="6"/>
            <a:endCxn id="88" idx="2"/>
          </p:cNvCxnSpPr>
          <p:nvPr/>
        </p:nvCxnSpPr>
        <p:spPr bwMode="auto">
          <a:xfrm>
            <a:off x="7369705" y="4610630"/>
            <a:ext cx="88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159"/>
          <p:cNvCxnSpPr>
            <a:cxnSpLocks noChangeShapeType="1"/>
            <a:stCxn id="82" idx="6"/>
            <a:endCxn id="90" idx="2"/>
          </p:cNvCxnSpPr>
          <p:nvPr/>
        </p:nvCxnSpPr>
        <p:spPr bwMode="auto">
          <a:xfrm flipV="1">
            <a:off x="7865005" y="4858280"/>
            <a:ext cx="3937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AutoShape 160"/>
          <p:cNvCxnSpPr>
            <a:cxnSpLocks noChangeShapeType="1"/>
            <a:stCxn id="85" idx="6"/>
            <a:endCxn id="86" idx="2"/>
          </p:cNvCxnSpPr>
          <p:nvPr/>
        </p:nvCxnSpPr>
        <p:spPr bwMode="auto">
          <a:xfrm>
            <a:off x="6880755" y="5093230"/>
            <a:ext cx="390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AutoShape 161"/>
          <p:cNvCxnSpPr>
            <a:cxnSpLocks noChangeShapeType="1"/>
            <a:stCxn id="91" idx="6"/>
            <a:endCxn id="93" idx="2"/>
          </p:cNvCxnSpPr>
          <p:nvPr/>
        </p:nvCxnSpPr>
        <p:spPr bwMode="auto">
          <a:xfrm>
            <a:off x="8360305" y="5094817"/>
            <a:ext cx="1336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AutoShape 162"/>
          <p:cNvCxnSpPr>
            <a:cxnSpLocks noChangeShapeType="1"/>
            <a:stCxn id="89" idx="6"/>
            <a:endCxn id="87" idx="2"/>
          </p:cNvCxnSpPr>
          <p:nvPr/>
        </p:nvCxnSpPr>
        <p:spPr bwMode="auto">
          <a:xfrm>
            <a:off x="8363480" y="4372505"/>
            <a:ext cx="381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AutoShape 163"/>
          <p:cNvCxnSpPr>
            <a:cxnSpLocks noChangeShapeType="1"/>
            <a:stCxn id="87" idx="6"/>
            <a:endCxn id="92" idx="2"/>
          </p:cNvCxnSpPr>
          <p:nvPr/>
        </p:nvCxnSpPr>
        <p:spPr bwMode="auto">
          <a:xfrm>
            <a:off x="8855605" y="4374092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Freeform 203"/>
          <p:cNvSpPr>
            <a:spLocks/>
          </p:cNvSpPr>
          <p:nvPr/>
        </p:nvSpPr>
        <p:spPr bwMode="auto">
          <a:xfrm>
            <a:off x="8312680" y="5232930"/>
            <a:ext cx="1587" cy="196850"/>
          </a:xfrm>
          <a:custGeom>
            <a:avLst/>
            <a:gdLst>
              <a:gd name="T0" fmla="*/ 0 w 3"/>
              <a:gd name="T1" fmla="*/ 0 h 257"/>
              <a:gd name="T2" fmla="*/ 2147483647 w 3"/>
              <a:gd name="T3" fmla="*/ 2147483647 h 257"/>
              <a:gd name="T4" fmla="*/ 0 60000 65536"/>
              <a:gd name="T5" fmla="*/ 0 60000 65536"/>
              <a:gd name="T6" fmla="*/ 0 w 3"/>
              <a:gd name="T7" fmla="*/ 0 h 257"/>
              <a:gd name="T8" fmla="*/ 3 w 3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57">
                <a:moveTo>
                  <a:pt x="0" y="0"/>
                </a:moveTo>
                <a:lnTo>
                  <a:pt x="3" y="257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3" name="Line 204"/>
          <p:cNvSpPr>
            <a:spLocks noChangeShapeType="1"/>
          </p:cNvSpPr>
          <p:nvPr/>
        </p:nvSpPr>
        <p:spPr bwMode="auto">
          <a:xfrm>
            <a:off x="8149167" y="542978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4" name="Line 205"/>
          <p:cNvSpPr>
            <a:spLocks noChangeShapeType="1"/>
          </p:cNvSpPr>
          <p:nvPr/>
        </p:nvSpPr>
        <p:spPr bwMode="auto">
          <a:xfrm flipV="1">
            <a:off x="8149167" y="5429780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5" name="Line 206"/>
          <p:cNvSpPr>
            <a:spLocks noChangeShapeType="1"/>
          </p:cNvSpPr>
          <p:nvPr/>
        </p:nvSpPr>
        <p:spPr bwMode="auto">
          <a:xfrm flipV="1">
            <a:off x="8215842" y="5429780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6" name="Line 207"/>
          <p:cNvSpPr>
            <a:spLocks noChangeShapeType="1"/>
          </p:cNvSpPr>
          <p:nvPr/>
        </p:nvSpPr>
        <p:spPr bwMode="auto">
          <a:xfrm flipV="1">
            <a:off x="8280930" y="5429780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7" name="Line 208"/>
          <p:cNvSpPr>
            <a:spLocks noChangeShapeType="1"/>
          </p:cNvSpPr>
          <p:nvPr/>
        </p:nvSpPr>
        <p:spPr bwMode="auto">
          <a:xfrm flipV="1">
            <a:off x="8347605" y="5429780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8" name="Line 209"/>
          <p:cNvSpPr>
            <a:spLocks noChangeShapeType="1"/>
          </p:cNvSpPr>
          <p:nvPr/>
        </p:nvSpPr>
        <p:spPr bwMode="auto">
          <a:xfrm flipV="1">
            <a:off x="8412692" y="5429780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9" name="타원 294"/>
          <p:cNvSpPr>
            <a:spLocks noChangeArrowheads="1"/>
          </p:cNvSpPr>
          <p:nvPr/>
        </p:nvSpPr>
        <p:spPr bwMode="auto">
          <a:xfrm>
            <a:off x="9547755" y="1584855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800" b="0"/>
              <a:t>M</a:t>
            </a:r>
            <a:endParaRPr lang="ko-KR" altLang="en-US" sz="1800" b="0"/>
          </a:p>
        </p:txBody>
      </p:sp>
      <p:sp>
        <p:nvSpPr>
          <p:cNvPr id="110" name="직사각형 295"/>
          <p:cNvSpPr>
            <a:spLocks noChangeArrowheads="1"/>
          </p:cNvSpPr>
          <p:nvPr/>
        </p:nvSpPr>
        <p:spPr bwMode="auto">
          <a:xfrm>
            <a:off x="9708092" y="1991255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111" name="직사각형 296"/>
          <p:cNvSpPr>
            <a:spLocks noChangeArrowheads="1"/>
          </p:cNvSpPr>
          <p:nvPr/>
        </p:nvSpPr>
        <p:spPr bwMode="auto">
          <a:xfrm>
            <a:off x="9703330" y="1541992"/>
            <a:ext cx="107950" cy="460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112" name="Oval 341"/>
          <p:cNvSpPr>
            <a:spLocks noChangeArrowheads="1"/>
          </p:cNvSpPr>
          <p:nvPr/>
        </p:nvSpPr>
        <p:spPr bwMode="auto">
          <a:xfrm>
            <a:off x="7247467" y="748242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13" name="AutoShape 175"/>
          <p:cNvCxnSpPr>
            <a:cxnSpLocks noChangeShapeType="1"/>
            <a:stCxn id="112" idx="6"/>
            <a:endCxn id="111" idx="0"/>
          </p:cNvCxnSpPr>
          <p:nvPr/>
        </p:nvCxnSpPr>
        <p:spPr bwMode="auto">
          <a:xfrm>
            <a:off x="7336367" y="792692"/>
            <a:ext cx="2420938" cy="749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Line 176"/>
          <p:cNvSpPr>
            <a:spLocks noChangeShapeType="1"/>
          </p:cNvSpPr>
          <p:nvPr/>
        </p:nvSpPr>
        <p:spPr bwMode="auto">
          <a:xfrm>
            <a:off x="6812492" y="326760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115" name="AutoShape 177"/>
          <p:cNvCxnSpPr>
            <a:cxnSpLocks noChangeShapeType="1"/>
            <a:stCxn id="38" idx="4"/>
            <a:endCxn id="114" idx="0"/>
          </p:cNvCxnSpPr>
          <p:nvPr/>
        </p:nvCxnSpPr>
        <p:spPr bwMode="auto">
          <a:xfrm rot="16200000" flipH="1">
            <a:off x="5621867" y="2076980"/>
            <a:ext cx="471488" cy="1909762"/>
          </a:xfrm>
          <a:prstGeom prst="bentConnector3">
            <a:avLst>
              <a:gd name="adj1" fmla="val 966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Text Box 75"/>
          <p:cNvSpPr txBox="1">
            <a:spLocks noChangeArrowheads="1"/>
          </p:cNvSpPr>
          <p:nvPr/>
        </p:nvSpPr>
        <p:spPr bwMode="auto">
          <a:xfrm>
            <a:off x="3285067" y="5355167"/>
            <a:ext cx="395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400" b="0"/>
              <a:t>5V</a:t>
            </a:r>
          </a:p>
        </p:txBody>
      </p:sp>
      <p:sp>
        <p:nvSpPr>
          <p:cNvPr id="117" name="Oval 341"/>
          <p:cNvSpPr>
            <a:spLocks noChangeArrowheads="1"/>
          </p:cNvSpPr>
          <p:nvPr/>
        </p:nvSpPr>
        <p:spPr bwMode="auto">
          <a:xfrm>
            <a:off x="3677180" y="6060017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118" name="Oval 7"/>
          <p:cNvSpPr>
            <a:spLocks noChangeArrowheads="1"/>
          </p:cNvSpPr>
          <p:nvPr/>
        </p:nvSpPr>
        <p:spPr bwMode="auto">
          <a:xfrm>
            <a:off x="3658130" y="5458355"/>
            <a:ext cx="130175" cy="1301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119" name="Line 8"/>
          <p:cNvSpPr>
            <a:spLocks noChangeShapeType="1"/>
          </p:cNvSpPr>
          <p:nvPr/>
        </p:nvSpPr>
        <p:spPr bwMode="auto">
          <a:xfrm>
            <a:off x="3613680" y="552344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0" name="Line 344"/>
          <p:cNvSpPr>
            <a:spLocks noChangeShapeType="1"/>
          </p:cNvSpPr>
          <p:nvPr/>
        </p:nvSpPr>
        <p:spPr bwMode="auto">
          <a:xfrm>
            <a:off x="3723217" y="5701242"/>
            <a:ext cx="412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1" name="Line 345"/>
          <p:cNvSpPr>
            <a:spLocks noChangeShapeType="1"/>
          </p:cNvSpPr>
          <p:nvPr/>
        </p:nvSpPr>
        <p:spPr bwMode="auto">
          <a:xfrm flipV="1">
            <a:off x="3689880" y="5723467"/>
            <a:ext cx="730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2" name="Line 346"/>
          <p:cNvSpPr>
            <a:spLocks noChangeShapeType="1"/>
          </p:cNvSpPr>
          <p:nvPr/>
        </p:nvSpPr>
        <p:spPr bwMode="auto">
          <a:xfrm>
            <a:off x="3689880" y="5750455"/>
            <a:ext cx="7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3" name="Line 347"/>
          <p:cNvSpPr>
            <a:spLocks noChangeShapeType="1"/>
          </p:cNvSpPr>
          <p:nvPr/>
        </p:nvSpPr>
        <p:spPr bwMode="auto">
          <a:xfrm flipV="1">
            <a:off x="3688292" y="5785380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4" name="Line 348"/>
          <p:cNvSpPr>
            <a:spLocks noChangeShapeType="1"/>
          </p:cNvSpPr>
          <p:nvPr/>
        </p:nvSpPr>
        <p:spPr bwMode="auto">
          <a:xfrm>
            <a:off x="3691467" y="5813955"/>
            <a:ext cx="73025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5" name="Line 349"/>
          <p:cNvSpPr>
            <a:spLocks noChangeShapeType="1"/>
          </p:cNvSpPr>
          <p:nvPr/>
        </p:nvSpPr>
        <p:spPr bwMode="auto">
          <a:xfrm flipV="1">
            <a:off x="3689880" y="5848880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6" name="Line 350"/>
          <p:cNvSpPr>
            <a:spLocks noChangeShapeType="1"/>
          </p:cNvSpPr>
          <p:nvPr/>
        </p:nvSpPr>
        <p:spPr bwMode="auto">
          <a:xfrm>
            <a:off x="3689880" y="5875867"/>
            <a:ext cx="7143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7" name="Line 351"/>
          <p:cNvSpPr>
            <a:spLocks noChangeShapeType="1"/>
          </p:cNvSpPr>
          <p:nvPr/>
        </p:nvSpPr>
        <p:spPr bwMode="auto">
          <a:xfrm flipV="1">
            <a:off x="3720042" y="5909205"/>
            <a:ext cx="36513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128" name="AutoShape 353"/>
          <p:cNvCxnSpPr>
            <a:cxnSpLocks noChangeShapeType="1"/>
            <a:stCxn id="118" idx="4"/>
            <a:endCxn id="120" idx="0"/>
          </p:cNvCxnSpPr>
          <p:nvPr/>
        </p:nvCxnSpPr>
        <p:spPr bwMode="auto">
          <a:xfrm rot="5400000">
            <a:off x="3666068" y="5644092"/>
            <a:ext cx="11271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AutoShape 354"/>
          <p:cNvCxnSpPr>
            <a:cxnSpLocks noChangeShapeType="1"/>
            <a:stCxn id="117" idx="0"/>
            <a:endCxn id="127" idx="0"/>
          </p:cNvCxnSpPr>
          <p:nvPr/>
        </p:nvCxnSpPr>
        <p:spPr bwMode="auto">
          <a:xfrm rot="16200000" flipV="1">
            <a:off x="3652573" y="5990961"/>
            <a:ext cx="1365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Line 355"/>
          <p:cNvSpPr>
            <a:spLocks noChangeShapeType="1"/>
          </p:cNvSpPr>
          <p:nvPr/>
        </p:nvSpPr>
        <p:spPr bwMode="auto">
          <a:xfrm flipH="1" flipV="1">
            <a:off x="3331105" y="6101292"/>
            <a:ext cx="3444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131" name="AutoShape 193"/>
          <p:cNvCxnSpPr>
            <a:cxnSpLocks noChangeShapeType="1"/>
            <a:stCxn id="110" idx="2"/>
          </p:cNvCxnSpPr>
          <p:nvPr/>
        </p:nvCxnSpPr>
        <p:spPr bwMode="auto">
          <a:xfrm>
            <a:off x="9762067" y="2037292"/>
            <a:ext cx="0" cy="1724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AutoShape 194"/>
          <p:cNvCxnSpPr>
            <a:cxnSpLocks noChangeShapeType="1"/>
            <a:stCxn id="43" idx="6"/>
          </p:cNvCxnSpPr>
          <p:nvPr/>
        </p:nvCxnSpPr>
        <p:spPr bwMode="auto">
          <a:xfrm flipV="1">
            <a:off x="5112280" y="5220230"/>
            <a:ext cx="3670300" cy="404812"/>
          </a:xfrm>
          <a:prstGeom prst="bentConnector3">
            <a:avLst>
              <a:gd name="adj1" fmla="val 1001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AutoShape 195"/>
          <p:cNvCxnSpPr>
            <a:cxnSpLocks noChangeShapeType="1"/>
            <a:stCxn id="58" idx="6"/>
          </p:cNvCxnSpPr>
          <p:nvPr/>
        </p:nvCxnSpPr>
        <p:spPr bwMode="auto">
          <a:xfrm flipV="1">
            <a:off x="4415367" y="5220230"/>
            <a:ext cx="4849813" cy="647700"/>
          </a:xfrm>
          <a:prstGeom prst="bentConnector3">
            <a:avLst>
              <a:gd name="adj1" fmla="val 1001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AutoShape 196"/>
          <p:cNvCxnSpPr>
            <a:cxnSpLocks noChangeShapeType="1"/>
            <a:stCxn id="117" idx="6"/>
          </p:cNvCxnSpPr>
          <p:nvPr/>
        </p:nvCxnSpPr>
        <p:spPr bwMode="auto">
          <a:xfrm flipV="1">
            <a:off x="3766080" y="5212292"/>
            <a:ext cx="5997575" cy="892175"/>
          </a:xfrm>
          <a:prstGeom prst="bentConnector3">
            <a:avLst>
              <a:gd name="adj1" fmla="val 1001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TextBox 549"/>
          <p:cNvSpPr txBox="1">
            <a:spLocks noChangeArrowheads="1"/>
          </p:cNvSpPr>
          <p:nvPr/>
        </p:nvSpPr>
        <p:spPr bwMode="auto">
          <a:xfrm>
            <a:off x="6163205" y="5904442"/>
            <a:ext cx="1330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Washer S/W input</a:t>
            </a:r>
            <a:endParaRPr lang="ko-KR" altLang="en-US" sz="1000" b="0"/>
          </a:p>
        </p:txBody>
      </p:sp>
      <p:sp>
        <p:nvSpPr>
          <p:cNvPr id="136" name="TextBox 549"/>
          <p:cNvSpPr txBox="1">
            <a:spLocks noChangeArrowheads="1"/>
          </p:cNvSpPr>
          <p:nvPr/>
        </p:nvSpPr>
        <p:spPr bwMode="auto">
          <a:xfrm>
            <a:off x="8539692" y="1395942"/>
            <a:ext cx="1330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Washer motor</a:t>
            </a:r>
            <a:endParaRPr lang="ko-KR" altLang="en-US" sz="1000" b="0"/>
          </a:p>
        </p:txBody>
      </p:sp>
      <p:grpSp>
        <p:nvGrpSpPr>
          <p:cNvPr id="137" name="Group 199"/>
          <p:cNvGrpSpPr>
            <a:grpSpLocks/>
          </p:cNvGrpSpPr>
          <p:nvPr/>
        </p:nvGrpSpPr>
        <p:grpSpPr bwMode="auto">
          <a:xfrm rot="20137216" flipV="1">
            <a:off x="4481600" y="2056948"/>
            <a:ext cx="2383112" cy="51158"/>
            <a:chOff x="2755" y="1021"/>
            <a:chExt cx="1573" cy="224"/>
          </a:xfrm>
        </p:grpSpPr>
        <p:cxnSp>
          <p:nvCxnSpPr>
            <p:cNvPr id="138" name="직선 연결선 349"/>
            <p:cNvCxnSpPr>
              <a:cxnSpLocks noChangeShapeType="1"/>
              <a:stCxn id="26" idx="6"/>
            </p:cNvCxnSpPr>
            <p:nvPr/>
          </p:nvCxnSpPr>
          <p:spPr bwMode="auto">
            <a:xfrm flipV="1">
              <a:off x="4090" y="1021"/>
              <a:ext cx="238" cy="1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직선 연결선 349"/>
            <p:cNvCxnSpPr>
              <a:cxnSpLocks noChangeShapeType="1"/>
            </p:cNvCxnSpPr>
            <p:nvPr/>
          </p:nvCxnSpPr>
          <p:spPr bwMode="auto">
            <a:xfrm flipV="1">
              <a:off x="2755" y="1140"/>
              <a:ext cx="238" cy="10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</p:grpSp>
      <p:grpSp>
        <p:nvGrpSpPr>
          <p:cNvPr id="140" name="Group 202"/>
          <p:cNvGrpSpPr>
            <a:grpSpLocks/>
          </p:cNvGrpSpPr>
          <p:nvPr/>
        </p:nvGrpSpPr>
        <p:grpSpPr bwMode="auto">
          <a:xfrm rot="10098188">
            <a:off x="4833038" y="1808157"/>
            <a:ext cx="900432" cy="889056"/>
            <a:chOff x="1995" y="1458"/>
            <a:chExt cx="1093" cy="505"/>
          </a:xfrm>
        </p:grpSpPr>
        <p:cxnSp>
          <p:nvCxnSpPr>
            <p:cNvPr id="141" name="직선 연결선 389"/>
            <p:cNvCxnSpPr>
              <a:cxnSpLocks noChangeShapeType="1"/>
              <a:stCxn id="38" idx="0"/>
            </p:cNvCxnSpPr>
            <p:nvPr/>
          </p:nvCxnSpPr>
          <p:spPr bwMode="auto">
            <a:xfrm rot="16200000" flipV="1">
              <a:off x="2946" y="1564"/>
              <a:ext cx="247" cy="3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직선 연결선 389"/>
            <p:cNvCxnSpPr>
              <a:cxnSpLocks noChangeShapeType="1"/>
            </p:cNvCxnSpPr>
            <p:nvPr/>
          </p:nvCxnSpPr>
          <p:spPr bwMode="auto">
            <a:xfrm rot="16200000" flipV="1">
              <a:off x="1889" y="1822"/>
              <a:ext cx="247" cy="3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</p:grpSp>
      <p:cxnSp>
        <p:nvCxnSpPr>
          <p:cNvPr id="144" name="직선 화살표 연결선 143"/>
          <p:cNvCxnSpPr/>
          <p:nvPr/>
        </p:nvCxnSpPr>
        <p:spPr>
          <a:xfrm>
            <a:off x="7290526" y="1192742"/>
            <a:ext cx="2781" cy="488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화살표 연결선 144"/>
          <p:cNvCxnSpPr>
            <a:stCxn id="6" idx="0"/>
          </p:cNvCxnSpPr>
          <p:nvPr/>
        </p:nvCxnSpPr>
        <p:spPr>
          <a:xfrm>
            <a:off x="7301442" y="1978555"/>
            <a:ext cx="4764" cy="386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화살표 연결선 145"/>
          <p:cNvCxnSpPr/>
          <p:nvPr/>
        </p:nvCxnSpPr>
        <p:spPr>
          <a:xfrm>
            <a:off x="7308586" y="2602444"/>
            <a:ext cx="2382" cy="423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화살표 연결선 146"/>
          <p:cNvCxnSpPr/>
          <p:nvPr/>
        </p:nvCxnSpPr>
        <p:spPr>
          <a:xfrm flipH="1">
            <a:off x="7307793" y="3338476"/>
            <a:ext cx="6349" cy="461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화살표 연결선 147"/>
          <p:cNvCxnSpPr/>
          <p:nvPr/>
        </p:nvCxnSpPr>
        <p:spPr>
          <a:xfrm>
            <a:off x="7318558" y="4046538"/>
            <a:ext cx="231" cy="5969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화살표 연결선 148"/>
          <p:cNvCxnSpPr/>
          <p:nvPr/>
        </p:nvCxnSpPr>
        <p:spPr>
          <a:xfrm flipV="1">
            <a:off x="7377743" y="4610350"/>
            <a:ext cx="439741" cy="4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화살표 연결선 149"/>
          <p:cNvCxnSpPr/>
          <p:nvPr/>
        </p:nvCxnSpPr>
        <p:spPr>
          <a:xfrm flipH="1">
            <a:off x="8322609" y="4643113"/>
            <a:ext cx="6119" cy="5310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화살표 연결선 150"/>
          <p:cNvCxnSpPr/>
          <p:nvPr/>
        </p:nvCxnSpPr>
        <p:spPr>
          <a:xfrm flipV="1">
            <a:off x="7889388" y="4601803"/>
            <a:ext cx="423292" cy="14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화살표 연결선 156"/>
          <p:cNvCxnSpPr/>
          <p:nvPr/>
        </p:nvCxnSpPr>
        <p:spPr>
          <a:xfrm>
            <a:off x="7292729" y="544290"/>
            <a:ext cx="3951" cy="45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아래로 구부러진 화살표 160"/>
          <p:cNvSpPr/>
          <p:nvPr/>
        </p:nvSpPr>
        <p:spPr>
          <a:xfrm rot="5773692">
            <a:off x="6804365" y="1718648"/>
            <a:ext cx="314544" cy="186857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80000"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1413" y="177338"/>
            <a:ext cx="9905998" cy="778625"/>
          </a:xfrm>
        </p:spPr>
        <p:txBody>
          <a:bodyPr/>
          <a:lstStyle/>
          <a:p>
            <a:r>
              <a:rPr lang="ko-KR" altLang="en-US" dirty="0" smtClean="0"/>
              <a:t>주요 단자의 구분 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 rot="16200000">
            <a:off x="3519149" y="-1122513"/>
            <a:ext cx="5150528" cy="990599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 smtClean="0"/>
              <a:t>와이퍼 모터 커넥터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와이퍼 모터 커넥터 각 단자의 구분은 </a:t>
            </a:r>
            <a:r>
              <a:rPr lang="en-US" altLang="ko-KR" dirty="0" smtClean="0"/>
              <a:t>IG KEY</a:t>
            </a:r>
            <a:r>
              <a:rPr lang="ko-KR" altLang="en-US" dirty="0" smtClean="0"/>
              <a:t>를 켠 상태에서 접지에 연결한 </a:t>
            </a:r>
            <a:r>
              <a:rPr lang="ko-KR" altLang="en-US" dirty="0" err="1" smtClean="0"/>
              <a:t>테스트램프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 smtClean="0"/>
              <a:t>를 이용한다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이때 와이퍼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OFF </a:t>
            </a:r>
            <a:r>
              <a:rPr lang="ko-KR" altLang="en-US" dirty="0" smtClean="0"/>
              <a:t>상태일 경우 접지에 연결한 테스트램프는 공급된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 smtClean="0"/>
              <a:t>전원이 각 접점과 브러시를 거쳐 각 라인에 연결되는 관계로 접지선 을 제외한 모든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 smtClean="0"/>
              <a:t>선에서 점등하게 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80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97" y="160714"/>
            <a:ext cx="10016837" cy="712122"/>
          </a:xfrm>
        </p:spPr>
        <p:txBody>
          <a:bodyPr/>
          <a:lstStyle/>
          <a:p>
            <a:r>
              <a:rPr lang="ko-KR" altLang="en-US" dirty="0" smtClean="0"/>
              <a:t>주요 단자의 구분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와이퍼 모터 커넥터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sp>
        <p:nvSpPr>
          <p:cNvPr id="4" name="Rectangle 405"/>
          <p:cNvSpPr>
            <a:spLocks noChangeArrowheads="1"/>
          </p:cNvSpPr>
          <p:nvPr/>
        </p:nvSpPr>
        <p:spPr bwMode="auto">
          <a:xfrm>
            <a:off x="3667068" y="1505730"/>
            <a:ext cx="2362200" cy="503396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5" name="타원 294"/>
          <p:cNvSpPr>
            <a:spLocks noChangeArrowheads="1"/>
          </p:cNvSpPr>
          <p:nvPr/>
        </p:nvSpPr>
        <p:spPr bwMode="auto">
          <a:xfrm>
            <a:off x="7812031" y="1747030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800" b="0"/>
              <a:t>M</a:t>
            </a:r>
            <a:endParaRPr lang="ko-KR" altLang="en-US" sz="1800" b="0"/>
          </a:p>
        </p:txBody>
      </p:sp>
      <p:sp>
        <p:nvSpPr>
          <p:cNvPr id="6" name="직사각형 295"/>
          <p:cNvSpPr>
            <a:spLocks noChangeArrowheads="1"/>
          </p:cNvSpPr>
          <p:nvPr/>
        </p:nvSpPr>
        <p:spPr bwMode="auto">
          <a:xfrm>
            <a:off x="7972368" y="2153430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7" name="직사각형 296"/>
          <p:cNvSpPr>
            <a:spLocks noChangeArrowheads="1"/>
          </p:cNvSpPr>
          <p:nvPr/>
        </p:nvSpPr>
        <p:spPr bwMode="auto">
          <a:xfrm>
            <a:off x="7967606" y="1704167"/>
            <a:ext cx="107950" cy="460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" name="직사각형 297"/>
          <p:cNvSpPr>
            <a:spLocks noChangeArrowheads="1"/>
          </p:cNvSpPr>
          <p:nvPr/>
        </p:nvSpPr>
        <p:spPr bwMode="auto">
          <a:xfrm rot="-3559662">
            <a:off x="8156518" y="2045480"/>
            <a:ext cx="106363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" name="Freeform 203"/>
          <p:cNvSpPr>
            <a:spLocks/>
          </p:cNvSpPr>
          <p:nvPr/>
        </p:nvSpPr>
        <p:spPr bwMode="auto">
          <a:xfrm>
            <a:off x="7513581" y="2553480"/>
            <a:ext cx="1587" cy="196850"/>
          </a:xfrm>
          <a:custGeom>
            <a:avLst/>
            <a:gdLst>
              <a:gd name="T0" fmla="*/ 0 w 3"/>
              <a:gd name="T1" fmla="*/ 0 h 257"/>
              <a:gd name="T2" fmla="*/ 2147483647 w 3"/>
              <a:gd name="T3" fmla="*/ 2147483647 h 257"/>
              <a:gd name="T4" fmla="*/ 0 60000 65536"/>
              <a:gd name="T5" fmla="*/ 0 60000 65536"/>
              <a:gd name="T6" fmla="*/ 0 w 3"/>
              <a:gd name="T7" fmla="*/ 0 h 257"/>
              <a:gd name="T8" fmla="*/ 3 w 3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57">
                <a:moveTo>
                  <a:pt x="0" y="0"/>
                </a:moveTo>
                <a:lnTo>
                  <a:pt x="3" y="257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" name="Line 204"/>
          <p:cNvSpPr>
            <a:spLocks noChangeShapeType="1"/>
          </p:cNvSpPr>
          <p:nvPr/>
        </p:nvSpPr>
        <p:spPr bwMode="auto">
          <a:xfrm>
            <a:off x="7350068" y="275033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1" name="Line 205"/>
          <p:cNvSpPr>
            <a:spLocks noChangeShapeType="1"/>
          </p:cNvSpPr>
          <p:nvPr/>
        </p:nvSpPr>
        <p:spPr bwMode="auto">
          <a:xfrm flipV="1">
            <a:off x="7350068" y="2750330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" name="Line 206"/>
          <p:cNvSpPr>
            <a:spLocks noChangeShapeType="1"/>
          </p:cNvSpPr>
          <p:nvPr/>
        </p:nvSpPr>
        <p:spPr bwMode="auto">
          <a:xfrm flipV="1">
            <a:off x="7416743" y="2750330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3" name="Line 207"/>
          <p:cNvSpPr>
            <a:spLocks noChangeShapeType="1"/>
          </p:cNvSpPr>
          <p:nvPr/>
        </p:nvSpPr>
        <p:spPr bwMode="auto">
          <a:xfrm flipV="1">
            <a:off x="7481831" y="2750330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4" name="Line 208"/>
          <p:cNvSpPr>
            <a:spLocks noChangeShapeType="1"/>
          </p:cNvSpPr>
          <p:nvPr/>
        </p:nvSpPr>
        <p:spPr bwMode="auto">
          <a:xfrm flipV="1">
            <a:off x="7548506" y="2750330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5" name="Line 209"/>
          <p:cNvSpPr>
            <a:spLocks noChangeShapeType="1"/>
          </p:cNvSpPr>
          <p:nvPr/>
        </p:nvSpPr>
        <p:spPr bwMode="auto">
          <a:xfrm flipV="1">
            <a:off x="7613593" y="2750330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6" name="Rectangle 405"/>
          <p:cNvSpPr>
            <a:spLocks noChangeArrowheads="1"/>
          </p:cNvSpPr>
          <p:nvPr/>
        </p:nvSpPr>
        <p:spPr bwMode="auto">
          <a:xfrm>
            <a:off x="6932556" y="1270780"/>
            <a:ext cx="1771650" cy="12096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7" name="직선 연결선 322"/>
          <p:cNvCxnSpPr>
            <a:cxnSpLocks noChangeShapeType="1"/>
          </p:cNvCxnSpPr>
          <p:nvPr/>
        </p:nvCxnSpPr>
        <p:spPr bwMode="auto">
          <a:xfrm>
            <a:off x="8229543" y="2080405"/>
            <a:ext cx="315913" cy="287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직선 연결선 331"/>
          <p:cNvCxnSpPr>
            <a:cxnSpLocks noChangeShapeType="1"/>
          </p:cNvCxnSpPr>
          <p:nvPr/>
        </p:nvCxnSpPr>
        <p:spPr bwMode="auto">
          <a:xfrm rot="5400000">
            <a:off x="7757262" y="3159111"/>
            <a:ext cx="15763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303"/>
          <p:cNvSpPr>
            <a:spLocks noChangeArrowheads="1"/>
          </p:cNvSpPr>
          <p:nvPr/>
        </p:nvSpPr>
        <p:spPr bwMode="auto">
          <a:xfrm rot="10800000">
            <a:off x="7883468" y="391305"/>
            <a:ext cx="261938" cy="2619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0" name="Line 304"/>
          <p:cNvSpPr>
            <a:spLocks noChangeShapeType="1"/>
          </p:cNvSpPr>
          <p:nvPr/>
        </p:nvSpPr>
        <p:spPr bwMode="auto">
          <a:xfrm rot="10800000" flipV="1">
            <a:off x="7926331" y="521480"/>
            <a:ext cx="174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1" name="Line 305"/>
          <p:cNvSpPr>
            <a:spLocks noChangeShapeType="1"/>
          </p:cNvSpPr>
          <p:nvPr/>
        </p:nvSpPr>
        <p:spPr bwMode="auto">
          <a:xfrm rot="10800000" flipH="1" flipV="1">
            <a:off x="8013643" y="432580"/>
            <a:ext cx="0" cy="17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341"/>
          <p:cNvCxnSpPr>
            <a:cxnSpLocks noChangeShapeType="1"/>
            <a:stCxn id="19" idx="0"/>
            <a:endCxn id="7" idx="0"/>
          </p:cNvCxnSpPr>
          <p:nvPr/>
        </p:nvCxnSpPr>
        <p:spPr bwMode="auto">
          <a:xfrm>
            <a:off x="8015231" y="654830"/>
            <a:ext cx="6350" cy="1049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341"/>
          <p:cNvSpPr>
            <a:spLocks noChangeArrowheads="1"/>
          </p:cNvSpPr>
          <p:nvPr/>
        </p:nvSpPr>
        <p:spPr bwMode="auto">
          <a:xfrm>
            <a:off x="7972368" y="1418417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4" name="Oval 341"/>
          <p:cNvSpPr>
            <a:spLocks noChangeArrowheads="1"/>
          </p:cNvSpPr>
          <p:nvPr/>
        </p:nvSpPr>
        <p:spPr bwMode="auto">
          <a:xfrm>
            <a:off x="7473893" y="1729567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5" name="Oval 341"/>
          <p:cNvSpPr>
            <a:spLocks noChangeArrowheads="1"/>
          </p:cNvSpPr>
          <p:nvPr/>
        </p:nvSpPr>
        <p:spPr bwMode="auto">
          <a:xfrm>
            <a:off x="7475481" y="2101042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6" name="Oval 341"/>
          <p:cNvSpPr>
            <a:spLocks noChangeArrowheads="1"/>
          </p:cNvSpPr>
          <p:nvPr/>
        </p:nvSpPr>
        <p:spPr bwMode="auto">
          <a:xfrm>
            <a:off x="7129406" y="191848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27" name="Shape 355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5400000" flipH="1" flipV="1">
            <a:off x="7612006" y="1369204"/>
            <a:ext cx="266700" cy="4540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직선 연결선 357"/>
          <p:cNvCxnSpPr>
            <a:cxnSpLocks noChangeShapeType="1"/>
            <a:stCxn id="25" idx="4"/>
            <a:endCxn id="9" idx="0"/>
          </p:cNvCxnSpPr>
          <p:nvPr/>
        </p:nvCxnSpPr>
        <p:spPr bwMode="auto">
          <a:xfrm rot="5400000">
            <a:off x="7334987" y="2368536"/>
            <a:ext cx="363538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직선 연결선 360"/>
          <p:cNvCxnSpPr>
            <a:cxnSpLocks noChangeShapeType="1"/>
          </p:cNvCxnSpPr>
          <p:nvPr/>
        </p:nvCxnSpPr>
        <p:spPr bwMode="auto">
          <a:xfrm rot="16200000" flipH="1">
            <a:off x="7159568" y="3066242"/>
            <a:ext cx="1747838" cy="142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Freeform 203"/>
          <p:cNvSpPr>
            <a:spLocks/>
          </p:cNvSpPr>
          <p:nvPr/>
        </p:nvSpPr>
        <p:spPr bwMode="auto">
          <a:xfrm>
            <a:off x="3070168" y="3334530"/>
            <a:ext cx="1588" cy="196850"/>
          </a:xfrm>
          <a:custGeom>
            <a:avLst/>
            <a:gdLst>
              <a:gd name="T0" fmla="*/ 0 w 3"/>
              <a:gd name="T1" fmla="*/ 0 h 257"/>
              <a:gd name="T2" fmla="*/ 2147483647 w 3"/>
              <a:gd name="T3" fmla="*/ 2147483647 h 257"/>
              <a:gd name="T4" fmla="*/ 0 60000 65536"/>
              <a:gd name="T5" fmla="*/ 0 60000 65536"/>
              <a:gd name="T6" fmla="*/ 0 w 3"/>
              <a:gd name="T7" fmla="*/ 0 h 257"/>
              <a:gd name="T8" fmla="*/ 3 w 3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57">
                <a:moveTo>
                  <a:pt x="0" y="0"/>
                </a:moveTo>
                <a:lnTo>
                  <a:pt x="3" y="257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1" name="Line 204"/>
          <p:cNvSpPr>
            <a:spLocks noChangeShapeType="1"/>
          </p:cNvSpPr>
          <p:nvPr/>
        </p:nvSpPr>
        <p:spPr bwMode="auto">
          <a:xfrm>
            <a:off x="2913006" y="353138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2" name="Line 205"/>
          <p:cNvSpPr>
            <a:spLocks noChangeShapeType="1"/>
          </p:cNvSpPr>
          <p:nvPr/>
        </p:nvSpPr>
        <p:spPr bwMode="auto">
          <a:xfrm flipV="1">
            <a:off x="2913006" y="3531380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3" name="Line 206"/>
          <p:cNvSpPr>
            <a:spLocks noChangeShapeType="1"/>
          </p:cNvSpPr>
          <p:nvPr/>
        </p:nvSpPr>
        <p:spPr bwMode="auto">
          <a:xfrm flipV="1">
            <a:off x="2973331" y="3531380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4" name="Line 207"/>
          <p:cNvSpPr>
            <a:spLocks noChangeShapeType="1"/>
          </p:cNvSpPr>
          <p:nvPr/>
        </p:nvSpPr>
        <p:spPr bwMode="auto">
          <a:xfrm flipV="1">
            <a:off x="3038418" y="3531380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5" name="Line 208"/>
          <p:cNvSpPr>
            <a:spLocks noChangeShapeType="1"/>
          </p:cNvSpPr>
          <p:nvPr/>
        </p:nvSpPr>
        <p:spPr bwMode="auto">
          <a:xfrm flipV="1">
            <a:off x="3105093" y="3531380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6" name="Line 209"/>
          <p:cNvSpPr>
            <a:spLocks noChangeShapeType="1"/>
          </p:cNvSpPr>
          <p:nvPr/>
        </p:nvSpPr>
        <p:spPr bwMode="auto">
          <a:xfrm flipV="1">
            <a:off x="3170181" y="3531380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7" name="Oval 341"/>
          <p:cNvSpPr>
            <a:spLocks noChangeArrowheads="1"/>
          </p:cNvSpPr>
          <p:nvPr/>
        </p:nvSpPr>
        <p:spPr bwMode="auto">
          <a:xfrm>
            <a:off x="5581593" y="2510617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38" name="Oval 341"/>
          <p:cNvSpPr>
            <a:spLocks noChangeArrowheads="1"/>
          </p:cNvSpPr>
          <p:nvPr/>
        </p:nvSpPr>
        <p:spPr bwMode="auto">
          <a:xfrm>
            <a:off x="5583181" y="2882092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39" name="Oval 341"/>
          <p:cNvSpPr>
            <a:spLocks noChangeArrowheads="1"/>
          </p:cNvSpPr>
          <p:nvPr/>
        </p:nvSpPr>
        <p:spPr bwMode="auto">
          <a:xfrm>
            <a:off x="5237106" y="269953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40" name="Shape 396"/>
          <p:cNvCxnSpPr>
            <a:cxnSpLocks noChangeShapeType="1"/>
            <a:stCxn id="26" idx="2"/>
            <a:endCxn id="37" idx="0"/>
          </p:cNvCxnSpPr>
          <p:nvPr/>
        </p:nvCxnSpPr>
        <p:spPr bwMode="auto">
          <a:xfrm rot="10800000" flipV="1">
            <a:off x="5626043" y="1962930"/>
            <a:ext cx="1503363" cy="547687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꺾인 연결선 400"/>
          <p:cNvCxnSpPr>
            <a:cxnSpLocks noChangeShapeType="1"/>
            <a:stCxn id="39" idx="2"/>
            <a:endCxn id="30" idx="0"/>
          </p:cNvCxnSpPr>
          <p:nvPr/>
        </p:nvCxnSpPr>
        <p:spPr bwMode="auto">
          <a:xfrm rot="10800000" flipV="1">
            <a:off x="3070168" y="2743980"/>
            <a:ext cx="2166938" cy="590550"/>
          </a:xfrm>
          <a:prstGeom prst="bentConnector3">
            <a:avLst>
              <a:gd name="adj1" fmla="val 9970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75"/>
          <p:cNvSpPr txBox="1">
            <a:spLocks noChangeArrowheads="1"/>
          </p:cNvSpPr>
          <p:nvPr/>
        </p:nvSpPr>
        <p:spPr bwMode="auto">
          <a:xfrm>
            <a:off x="5356168" y="5050617"/>
            <a:ext cx="395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400" b="0"/>
              <a:t>5V</a:t>
            </a:r>
          </a:p>
        </p:txBody>
      </p:sp>
      <p:sp>
        <p:nvSpPr>
          <p:cNvPr id="43" name="Oval 341"/>
          <p:cNvSpPr>
            <a:spLocks noChangeArrowheads="1"/>
          </p:cNvSpPr>
          <p:nvPr/>
        </p:nvSpPr>
        <p:spPr bwMode="auto">
          <a:xfrm>
            <a:off x="5748281" y="5755467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44" name="Oval 7"/>
          <p:cNvSpPr>
            <a:spLocks noChangeArrowheads="1"/>
          </p:cNvSpPr>
          <p:nvPr/>
        </p:nvSpPr>
        <p:spPr bwMode="auto">
          <a:xfrm>
            <a:off x="5729231" y="5153805"/>
            <a:ext cx="130175" cy="1301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5684781" y="521889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46" name="Line 344"/>
          <p:cNvSpPr>
            <a:spLocks noChangeShapeType="1"/>
          </p:cNvSpPr>
          <p:nvPr/>
        </p:nvSpPr>
        <p:spPr bwMode="auto">
          <a:xfrm>
            <a:off x="5794318" y="5396692"/>
            <a:ext cx="412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47" name="Line 345"/>
          <p:cNvSpPr>
            <a:spLocks noChangeShapeType="1"/>
          </p:cNvSpPr>
          <p:nvPr/>
        </p:nvSpPr>
        <p:spPr bwMode="auto">
          <a:xfrm flipV="1">
            <a:off x="5760981" y="5418917"/>
            <a:ext cx="730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48" name="Line 346"/>
          <p:cNvSpPr>
            <a:spLocks noChangeShapeType="1"/>
          </p:cNvSpPr>
          <p:nvPr/>
        </p:nvSpPr>
        <p:spPr bwMode="auto">
          <a:xfrm>
            <a:off x="5760981" y="5445905"/>
            <a:ext cx="7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49" name="Line 347"/>
          <p:cNvSpPr>
            <a:spLocks noChangeShapeType="1"/>
          </p:cNvSpPr>
          <p:nvPr/>
        </p:nvSpPr>
        <p:spPr bwMode="auto">
          <a:xfrm flipV="1">
            <a:off x="5759393" y="5480830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0" name="Line 348"/>
          <p:cNvSpPr>
            <a:spLocks noChangeShapeType="1"/>
          </p:cNvSpPr>
          <p:nvPr/>
        </p:nvSpPr>
        <p:spPr bwMode="auto">
          <a:xfrm>
            <a:off x="5762568" y="5509405"/>
            <a:ext cx="73025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1" name="Line 349"/>
          <p:cNvSpPr>
            <a:spLocks noChangeShapeType="1"/>
          </p:cNvSpPr>
          <p:nvPr/>
        </p:nvSpPr>
        <p:spPr bwMode="auto">
          <a:xfrm flipV="1">
            <a:off x="5760981" y="5544330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2" name="Line 350"/>
          <p:cNvSpPr>
            <a:spLocks noChangeShapeType="1"/>
          </p:cNvSpPr>
          <p:nvPr/>
        </p:nvSpPr>
        <p:spPr bwMode="auto">
          <a:xfrm>
            <a:off x="5760981" y="5571317"/>
            <a:ext cx="7143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3" name="Line 351"/>
          <p:cNvSpPr>
            <a:spLocks noChangeShapeType="1"/>
          </p:cNvSpPr>
          <p:nvPr/>
        </p:nvSpPr>
        <p:spPr bwMode="auto">
          <a:xfrm flipV="1">
            <a:off x="5791143" y="5604655"/>
            <a:ext cx="36513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54" name="AutoShape 353"/>
          <p:cNvCxnSpPr>
            <a:cxnSpLocks noChangeShapeType="1"/>
            <a:stCxn id="44" idx="4"/>
            <a:endCxn id="46" idx="0"/>
          </p:cNvCxnSpPr>
          <p:nvPr/>
        </p:nvCxnSpPr>
        <p:spPr bwMode="auto">
          <a:xfrm rot="5400000">
            <a:off x="5737169" y="5339542"/>
            <a:ext cx="11271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354"/>
          <p:cNvCxnSpPr>
            <a:cxnSpLocks noChangeShapeType="1"/>
            <a:stCxn id="43" idx="0"/>
            <a:endCxn id="53" idx="0"/>
          </p:cNvCxnSpPr>
          <p:nvPr/>
        </p:nvCxnSpPr>
        <p:spPr bwMode="auto">
          <a:xfrm rot="16200000" flipV="1">
            <a:off x="5723674" y="5686411"/>
            <a:ext cx="1365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Line 355"/>
          <p:cNvSpPr>
            <a:spLocks noChangeShapeType="1"/>
          </p:cNvSpPr>
          <p:nvPr/>
        </p:nvSpPr>
        <p:spPr bwMode="auto">
          <a:xfrm flipH="1" flipV="1">
            <a:off x="5402206" y="5796742"/>
            <a:ext cx="3444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7" name="Text Box 75"/>
          <p:cNvSpPr txBox="1">
            <a:spLocks noChangeArrowheads="1"/>
          </p:cNvSpPr>
          <p:nvPr/>
        </p:nvSpPr>
        <p:spPr bwMode="auto">
          <a:xfrm>
            <a:off x="4527493" y="5288742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400" b="0"/>
              <a:t>12V</a:t>
            </a:r>
          </a:p>
        </p:txBody>
      </p:sp>
      <p:sp>
        <p:nvSpPr>
          <p:cNvPr id="58" name="Oval 341"/>
          <p:cNvSpPr>
            <a:spLocks noChangeArrowheads="1"/>
          </p:cNvSpPr>
          <p:nvPr/>
        </p:nvSpPr>
        <p:spPr bwMode="auto">
          <a:xfrm>
            <a:off x="5051368" y="599835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59" name="Oval 7"/>
          <p:cNvSpPr>
            <a:spLocks noChangeArrowheads="1"/>
          </p:cNvSpPr>
          <p:nvPr/>
        </p:nvSpPr>
        <p:spPr bwMode="auto">
          <a:xfrm>
            <a:off x="5032318" y="5396692"/>
            <a:ext cx="130175" cy="1301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4987868" y="546178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1" name="Line 344"/>
          <p:cNvSpPr>
            <a:spLocks noChangeShapeType="1"/>
          </p:cNvSpPr>
          <p:nvPr/>
        </p:nvSpPr>
        <p:spPr bwMode="auto">
          <a:xfrm>
            <a:off x="5097406" y="5639580"/>
            <a:ext cx="41275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2" name="Line 345"/>
          <p:cNvSpPr>
            <a:spLocks noChangeShapeType="1"/>
          </p:cNvSpPr>
          <p:nvPr/>
        </p:nvSpPr>
        <p:spPr bwMode="auto">
          <a:xfrm flipV="1">
            <a:off x="5064068" y="5663392"/>
            <a:ext cx="730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3" name="Line 346"/>
          <p:cNvSpPr>
            <a:spLocks noChangeShapeType="1"/>
          </p:cNvSpPr>
          <p:nvPr/>
        </p:nvSpPr>
        <p:spPr bwMode="auto">
          <a:xfrm>
            <a:off x="5064068" y="5690380"/>
            <a:ext cx="71438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4" name="Line 347"/>
          <p:cNvSpPr>
            <a:spLocks noChangeShapeType="1"/>
          </p:cNvSpPr>
          <p:nvPr/>
        </p:nvSpPr>
        <p:spPr bwMode="auto">
          <a:xfrm flipV="1">
            <a:off x="5060893" y="5725305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5" name="Line 348"/>
          <p:cNvSpPr>
            <a:spLocks noChangeShapeType="1"/>
          </p:cNvSpPr>
          <p:nvPr/>
        </p:nvSpPr>
        <p:spPr bwMode="auto">
          <a:xfrm>
            <a:off x="5065656" y="5753880"/>
            <a:ext cx="73025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6" name="Line 349"/>
          <p:cNvSpPr>
            <a:spLocks noChangeShapeType="1"/>
          </p:cNvSpPr>
          <p:nvPr/>
        </p:nvSpPr>
        <p:spPr bwMode="auto">
          <a:xfrm flipV="1">
            <a:off x="5064068" y="5787217"/>
            <a:ext cx="730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7" name="Line 350"/>
          <p:cNvSpPr>
            <a:spLocks noChangeShapeType="1"/>
          </p:cNvSpPr>
          <p:nvPr/>
        </p:nvSpPr>
        <p:spPr bwMode="auto">
          <a:xfrm>
            <a:off x="5064068" y="5814205"/>
            <a:ext cx="71438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8" name="Line 351"/>
          <p:cNvSpPr>
            <a:spLocks noChangeShapeType="1"/>
          </p:cNvSpPr>
          <p:nvPr/>
        </p:nvSpPr>
        <p:spPr bwMode="auto">
          <a:xfrm flipV="1">
            <a:off x="5094231" y="5849130"/>
            <a:ext cx="3651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69" name="AutoShape 353"/>
          <p:cNvCxnSpPr>
            <a:cxnSpLocks noChangeShapeType="1"/>
            <a:stCxn id="59" idx="4"/>
            <a:endCxn id="61" idx="0"/>
          </p:cNvCxnSpPr>
          <p:nvPr/>
        </p:nvCxnSpPr>
        <p:spPr bwMode="auto">
          <a:xfrm rot="5400000">
            <a:off x="5040256" y="5584017"/>
            <a:ext cx="1127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354"/>
          <p:cNvCxnSpPr>
            <a:cxnSpLocks noChangeShapeType="1"/>
          </p:cNvCxnSpPr>
          <p:nvPr/>
        </p:nvCxnSpPr>
        <p:spPr bwMode="auto">
          <a:xfrm rot="16200000" flipV="1">
            <a:off x="5027556" y="5930092"/>
            <a:ext cx="1349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Line 355"/>
          <p:cNvSpPr>
            <a:spLocks noChangeShapeType="1"/>
          </p:cNvSpPr>
          <p:nvPr/>
        </p:nvSpPr>
        <p:spPr bwMode="auto">
          <a:xfrm flipH="1" flipV="1">
            <a:off x="4711643" y="6039630"/>
            <a:ext cx="346075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72" name="TextBox 549"/>
          <p:cNvSpPr txBox="1">
            <a:spLocks noChangeArrowheads="1"/>
          </p:cNvSpPr>
          <p:nvPr/>
        </p:nvSpPr>
        <p:spPr bwMode="auto">
          <a:xfrm>
            <a:off x="6888106" y="5603067"/>
            <a:ext cx="1330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Intermittent input</a:t>
            </a:r>
            <a:endParaRPr lang="ko-KR" altLang="en-US" sz="1000" b="0"/>
          </a:p>
        </p:txBody>
      </p:sp>
      <p:sp>
        <p:nvSpPr>
          <p:cNvPr id="73" name="TextBox 551"/>
          <p:cNvSpPr txBox="1">
            <a:spLocks noChangeArrowheads="1"/>
          </p:cNvSpPr>
          <p:nvPr/>
        </p:nvSpPr>
        <p:spPr bwMode="auto">
          <a:xfrm>
            <a:off x="8870893" y="3702830"/>
            <a:ext cx="1330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Wiper S/W</a:t>
            </a:r>
            <a:endParaRPr lang="ko-KR" altLang="en-US" sz="1000" b="0"/>
          </a:p>
        </p:txBody>
      </p:sp>
      <p:sp>
        <p:nvSpPr>
          <p:cNvPr id="74" name="TextBox 552"/>
          <p:cNvSpPr txBox="1">
            <a:spLocks noChangeArrowheads="1"/>
          </p:cNvSpPr>
          <p:nvPr/>
        </p:nvSpPr>
        <p:spPr bwMode="auto">
          <a:xfrm>
            <a:off x="6811906" y="1005667"/>
            <a:ext cx="1331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Wiper motor</a:t>
            </a:r>
            <a:endParaRPr lang="ko-KR" altLang="en-US" sz="1000" b="0"/>
          </a:p>
        </p:txBody>
      </p:sp>
      <p:sp>
        <p:nvSpPr>
          <p:cNvPr id="75" name="TextBox 553"/>
          <p:cNvSpPr txBox="1">
            <a:spLocks noChangeArrowheads="1"/>
          </p:cNvSpPr>
          <p:nvPr/>
        </p:nvSpPr>
        <p:spPr bwMode="auto">
          <a:xfrm>
            <a:off x="5880043" y="5818967"/>
            <a:ext cx="3348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Intermittent timer input(delay control)</a:t>
            </a:r>
            <a:endParaRPr lang="ko-KR" altLang="en-US" sz="1000" b="0"/>
          </a:p>
        </p:txBody>
      </p:sp>
      <p:sp>
        <p:nvSpPr>
          <p:cNvPr id="76" name="TextBox 554"/>
          <p:cNvSpPr txBox="1">
            <a:spLocks noChangeArrowheads="1"/>
          </p:cNvSpPr>
          <p:nvPr/>
        </p:nvSpPr>
        <p:spPr bwMode="auto">
          <a:xfrm>
            <a:off x="3216218" y="1786717"/>
            <a:ext cx="306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Parking switch </a:t>
            </a:r>
          </a:p>
          <a:p>
            <a:pPr algn="ctr" eaLnBrk="1" hangingPunct="1"/>
            <a:r>
              <a:rPr lang="en-US" altLang="ko-KR" sz="1000" b="0"/>
              <a:t>(shown with wiper at rest)</a:t>
            </a:r>
            <a:endParaRPr lang="ko-KR" altLang="en-US" sz="1000" b="0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4441768" y="1339042"/>
            <a:ext cx="876300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800"/>
              <a:t>ETACS</a:t>
            </a:r>
          </a:p>
        </p:txBody>
      </p:sp>
      <p:graphicFrame>
        <p:nvGraphicFramePr>
          <p:cNvPr id="78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77987"/>
              </p:ext>
            </p:extLst>
          </p:nvPr>
        </p:nvGraphicFramePr>
        <p:xfrm>
          <a:off x="6840481" y="3936192"/>
          <a:ext cx="3889375" cy="1463676"/>
        </p:xfrm>
        <a:graphic>
          <a:graphicData uri="http://schemas.openxmlformats.org/drawingml/2006/table">
            <a:tbl>
              <a:tblPr/>
              <a:tblGrid>
                <a:gridCol w="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Lo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Hi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int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Int-T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W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OFF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INT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LO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HI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W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9" name="Oval 341"/>
          <p:cNvSpPr>
            <a:spLocks noChangeArrowheads="1"/>
          </p:cNvSpPr>
          <p:nvPr/>
        </p:nvSpPr>
        <p:spPr bwMode="auto">
          <a:xfrm>
            <a:off x="7491356" y="4237817"/>
            <a:ext cx="111125" cy="1111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0" name="Oval 341"/>
          <p:cNvSpPr>
            <a:spLocks noChangeArrowheads="1"/>
          </p:cNvSpPr>
          <p:nvPr/>
        </p:nvSpPr>
        <p:spPr bwMode="auto">
          <a:xfrm>
            <a:off x="7494531" y="4482292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1" name="Oval 341"/>
          <p:cNvSpPr>
            <a:spLocks noChangeArrowheads="1"/>
          </p:cNvSpPr>
          <p:nvPr/>
        </p:nvSpPr>
        <p:spPr bwMode="auto">
          <a:xfrm>
            <a:off x="7983481" y="4729942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2" name="Oval 341"/>
          <p:cNvSpPr>
            <a:spLocks noChangeArrowheads="1"/>
          </p:cNvSpPr>
          <p:nvPr/>
        </p:nvSpPr>
        <p:spPr bwMode="auto">
          <a:xfrm>
            <a:off x="8478781" y="4980767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3" name="Oval 341"/>
          <p:cNvSpPr>
            <a:spLocks noChangeArrowheads="1"/>
          </p:cNvSpPr>
          <p:nvPr/>
        </p:nvSpPr>
        <p:spPr bwMode="auto">
          <a:xfrm>
            <a:off x="7993006" y="4237817"/>
            <a:ext cx="111125" cy="1111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4" name="Oval 341"/>
          <p:cNvSpPr>
            <a:spLocks noChangeArrowheads="1"/>
          </p:cNvSpPr>
          <p:nvPr/>
        </p:nvSpPr>
        <p:spPr bwMode="auto">
          <a:xfrm>
            <a:off x="7989831" y="4483880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5" name="Oval 341"/>
          <p:cNvSpPr>
            <a:spLocks noChangeArrowheads="1"/>
          </p:cNvSpPr>
          <p:nvPr/>
        </p:nvSpPr>
        <p:spPr bwMode="auto">
          <a:xfrm>
            <a:off x="7494531" y="5212542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6" name="Oval 341"/>
          <p:cNvSpPr>
            <a:spLocks noChangeArrowheads="1"/>
          </p:cNvSpPr>
          <p:nvPr/>
        </p:nvSpPr>
        <p:spPr bwMode="auto">
          <a:xfrm>
            <a:off x="7996181" y="5212542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7" name="Oval 341"/>
          <p:cNvSpPr>
            <a:spLocks noChangeArrowheads="1"/>
          </p:cNvSpPr>
          <p:nvPr/>
        </p:nvSpPr>
        <p:spPr bwMode="auto">
          <a:xfrm>
            <a:off x="9469381" y="4493405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8" name="Oval 341"/>
          <p:cNvSpPr>
            <a:spLocks noChangeArrowheads="1"/>
          </p:cNvSpPr>
          <p:nvPr/>
        </p:nvSpPr>
        <p:spPr bwMode="auto">
          <a:xfrm>
            <a:off x="8983606" y="4729942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9" name="Oval 341"/>
          <p:cNvSpPr>
            <a:spLocks noChangeArrowheads="1"/>
          </p:cNvSpPr>
          <p:nvPr/>
        </p:nvSpPr>
        <p:spPr bwMode="auto">
          <a:xfrm>
            <a:off x="8977256" y="4491817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0" name="Oval 341"/>
          <p:cNvSpPr>
            <a:spLocks noChangeArrowheads="1"/>
          </p:cNvSpPr>
          <p:nvPr/>
        </p:nvSpPr>
        <p:spPr bwMode="auto">
          <a:xfrm>
            <a:off x="8983606" y="4977592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1" name="Oval 341"/>
          <p:cNvSpPr>
            <a:spLocks noChangeArrowheads="1"/>
          </p:cNvSpPr>
          <p:nvPr/>
        </p:nvSpPr>
        <p:spPr bwMode="auto">
          <a:xfrm>
            <a:off x="8974081" y="5214130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2" name="Oval 341"/>
          <p:cNvSpPr>
            <a:spLocks noChangeArrowheads="1"/>
          </p:cNvSpPr>
          <p:nvPr/>
        </p:nvSpPr>
        <p:spPr bwMode="auto">
          <a:xfrm>
            <a:off x="9942456" y="4493405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3" name="Oval 341"/>
          <p:cNvSpPr>
            <a:spLocks noChangeArrowheads="1"/>
          </p:cNvSpPr>
          <p:nvPr/>
        </p:nvSpPr>
        <p:spPr bwMode="auto">
          <a:xfrm>
            <a:off x="10421881" y="5214130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94" name="AutoShape 156"/>
          <p:cNvCxnSpPr>
            <a:cxnSpLocks noChangeShapeType="1"/>
            <a:stCxn id="79" idx="6"/>
            <a:endCxn id="83" idx="2"/>
          </p:cNvCxnSpPr>
          <p:nvPr/>
        </p:nvCxnSpPr>
        <p:spPr bwMode="auto">
          <a:xfrm>
            <a:off x="7602481" y="4293380"/>
            <a:ext cx="3905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AutoShape 157"/>
          <p:cNvCxnSpPr>
            <a:cxnSpLocks noChangeShapeType="1"/>
            <a:stCxn id="80" idx="6"/>
            <a:endCxn id="84" idx="2"/>
          </p:cNvCxnSpPr>
          <p:nvPr/>
        </p:nvCxnSpPr>
        <p:spPr bwMode="auto">
          <a:xfrm>
            <a:off x="7605656" y="4537855"/>
            <a:ext cx="3841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AutoShape 158"/>
          <p:cNvCxnSpPr>
            <a:cxnSpLocks noChangeShapeType="1"/>
            <a:stCxn id="81" idx="6"/>
            <a:endCxn id="88" idx="2"/>
          </p:cNvCxnSpPr>
          <p:nvPr/>
        </p:nvCxnSpPr>
        <p:spPr bwMode="auto">
          <a:xfrm>
            <a:off x="8094606" y="4785505"/>
            <a:ext cx="88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159"/>
          <p:cNvCxnSpPr>
            <a:cxnSpLocks noChangeShapeType="1"/>
            <a:stCxn id="82" idx="6"/>
            <a:endCxn id="90" idx="2"/>
          </p:cNvCxnSpPr>
          <p:nvPr/>
        </p:nvCxnSpPr>
        <p:spPr bwMode="auto">
          <a:xfrm flipV="1">
            <a:off x="8589906" y="5033155"/>
            <a:ext cx="3937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AutoShape 160"/>
          <p:cNvCxnSpPr>
            <a:cxnSpLocks noChangeShapeType="1"/>
            <a:stCxn id="85" idx="6"/>
            <a:endCxn id="86" idx="2"/>
          </p:cNvCxnSpPr>
          <p:nvPr/>
        </p:nvCxnSpPr>
        <p:spPr bwMode="auto">
          <a:xfrm>
            <a:off x="7605656" y="5268105"/>
            <a:ext cx="390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AutoShape 161"/>
          <p:cNvCxnSpPr>
            <a:cxnSpLocks noChangeShapeType="1"/>
            <a:stCxn id="91" idx="6"/>
            <a:endCxn id="93" idx="2"/>
          </p:cNvCxnSpPr>
          <p:nvPr/>
        </p:nvCxnSpPr>
        <p:spPr bwMode="auto">
          <a:xfrm>
            <a:off x="9085206" y="5269692"/>
            <a:ext cx="1336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AutoShape 162"/>
          <p:cNvCxnSpPr>
            <a:cxnSpLocks noChangeShapeType="1"/>
            <a:stCxn id="89" idx="6"/>
            <a:endCxn id="87" idx="2"/>
          </p:cNvCxnSpPr>
          <p:nvPr/>
        </p:nvCxnSpPr>
        <p:spPr bwMode="auto">
          <a:xfrm>
            <a:off x="9088381" y="4547380"/>
            <a:ext cx="381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AutoShape 163"/>
          <p:cNvCxnSpPr>
            <a:cxnSpLocks noChangeShapeType="1"/>
            <a:stCxn id="87" idx="6"/>
            <a:endCxn id="92" idx="2"/>
          </p:cNvCxnSpPr>
          <p:nvPr/>
        </p:nvCxnSpPr>
        <p:spPr bwMode="auto">
          <a:xfrm>
            <a:off x="9580506" y="4548967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Freeform 203"/>
          <p:cNvSpPr>
            <a:spLocks/>
          </p:cNvSpPr>
          <p:nvPr/>
        </p:nvSpPr>
        <p:spPr bwMode="auto">
          <a:xfrm>
            <a:off x="9037581" y="5407805"/>
            <a:ext cx="1587" cy="196850"/>
          </a:xfrm>
          <a:custGeom>
            <a:avLst/>
            <a:gdLst>
              <a:gd name="T0" fmla="*/ 0 w 3"/>
              <a:gd name="T1" fmla="*/ 0 h 257"/>
              <a:gd name="T2" fmla="*/ 2147483647 w 3"/>
              <a:gd name="T3" fmla="*/ 2147483647 h 257"/>
              <a:gd name="T4" fmla="*/ 0 60000 65536"/>
              <a:gd name="T5" fmla="*/ 0 60000 65536"/>
              <a:gd name="T6" fmla="*/ 0 w 3"/>
              <a:gd name="T7" fmla="*/ 0 h 257"/>
              <a:gd name="T8" fmla="*/ 3 w 3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57">
                <a:moveTo>
                  <a:pt x="0" y="0"/>
                </a:moveTo>
                <a:lnTo>
                  <a:pt x="3" y="257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3" name="Line 204"/>
          <p:cNvSpPr>
            <a:spLocks noChangeShapeType="1"/>
          </p:cNvSpPr>
          <p:nvPr/>
        </p:nvSpPr>
        <p:spPr bwMode="auto">
          <a:xfrm>
            <a:off x="8874068" y="5604655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4" name="Line 205"/>
          <p:cNvSpPr>
            <a:spLocks noChangeShapeType="1"/>
          </p:cNvSpPr>
          <p:nvPr/>
        </p:nvSpPr>
        <p:spPr bwMode="auto">
          <a:xfrm flipV="1">
            <a:off x="8874068" y="5604655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5" name="Line 206"/>
          <p:cNvSpPr>
            <a:spLocks noChangeShapeType="1"/>
          </p:cNvSpPr>
          <p:nvPr/>
        </p:nvSpPr>
        <p:spPr bwMode="auto">
          <a:xfrm flipV="1">
            <a:off x="8940743" y="5604655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6" name="Line 207"/>
          <p:cNvSpPr>
            <a:spLocks noChangeShapeType="1"/>
          </p:cNvSpPr>
          <p:nvPr/>
        </p:nvSpPr>
        <p:spPr bwMode="auto">
          <a:xfrm flipV="1">
            <a:off x="9005831" y="5604655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7" name="Line 208"/>
          <p:cNvSpPr>
            <a:spLocks noChangeShapeType="1"/>
          </p:cNvSpPr>
          <p:nvPr/>
        </p:nvSpPr>
        <p:spPr bwMode="auto">
          <a:xfrm flipV="1">
            <a:off x="9072506" y="5604655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8" name="Line 209"/>
          <p:cNvSpPr>
            <a:spLocks noChangeShapeType="1"/>
          </p:cNvSpPr>
          <p:nvPr/>
        </p:nvSpPr>
        <p:spPr bwMode="auto">
          <a:xfrm flipV="1">
            <a:off x="9137593" y="5604655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9" name="타원 294"/>
          <p:cNvSpPr>
            <a:spLocks noChangeArrowheads="1"/>
          </p:cNvSpPr>
          <p:nvPr/>
        </p:nvSpPr>
        <p:spPr bwMode="auto">
          <a:xfrm>
            <a:off x="10272656" y="1759730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800" b="0"/>
              <a:t>M</a:t>
            </a:r>
            <a:endParaRPr lang="ko-KR" altLang="en-US" sz="1800" b="0"/>
          </a:p>
        </p:txBody>
      </p:sp>
      <p:sp>
        <p:nvSpPr>
          <p:cNvPr id="110" name="직사각형 295"/>
          <p:cNvSpPr>
            <a:spLocks noChangeArrowheads="1"/>
          </p:cNvSpPr>
          <p:nvPr/>
        </p:nvSpPr>
        <p:spPr bwMode="auto">
          <a:xfrm>
            <a:off x="10432993" y="2166130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111" name="직사각형 296"/>
          <p:cNvSpPr>
            <a:spLocks noChangeArrowheads="1"/>
          </p:cNvSpPr>
          <p:nvPr/>
        </p:nvSpPr>
        <p:spPr bwMode="auto">
          <a:xfrm>
            <a:off x="10428231" y="1716867"/>
            <a:ext cx="107950" cy="460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112" name="Oval 341"/>
          <p:cNvSpPr>
            <a:spLocks noChangeArrowheads="1"/>
          </p:cNvSpPr>
          <p:nvPr/>
        </p:nvSpPr>
        <p:spPr bwMode="auto">
          <a:xfrm>
            <a:off x="7972368" y="923117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13" name="AutoShape 175"/>
          <p:cNvCxnSpPr>
            <a:cxnSpLocks noChangeShapeType="1"/>
            <a:stCxn id="112" idx="6"/>
            <a:endCxn id="111" idx="0"/>
          </p:cNvCxnSpPr>
          <p:nvPr/>
        </p:nvCxnSpPr>
        <p:spPr bwMode="auto">
          <a:xfrm>
            <a:off x="8061268" y="967567"/>
            <a:ext cx="2420938" cy="749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Line 176"/>
          <p:cNvSpPr>
            <a:spLocks noChangeShapeType="1"/>
          </p:cNvSpPr>
          <p:nvPr/>
        </p:nvSpPr>
        <p:spPr bwMode="auto">
          <a:xfrm>
            <a:off x="7537393" y="344248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115" name="AutoShape 177"/>
          <p:cNvCxnSpPr>
            <a:cxnSpLocks noChangeShapeType="1"/>
            <a:stCxn id="38" idx="4"/>
            <a:endCxn id="114" idx="0"/>
          </p:cNvCxnSpPr>
          <p:nvPr/>
        </p:nvCxnSpPr>
        <p:spPr bwMode="auto">
          <a:xfrm rot="16200000" flipH="1">
            <a:off x="6346768" y="2251855"/>
            <a:ext cx="471488" cy="1909762"/>
          </a:xfrm>
          <a:prstGeom prst="bentConnector3">
            <a:avLst>
              <a:gd name="adj1" fmla="val 966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Text Box 75"/>
          <p:cNvSpPr txBox="1">
            <a:spLocks noChangeArrowheads="1"/>
          </p:cNvSpPr>
          <p:nvPr/>
        </p:nvSpPr>
        <p:spPr bwMode="auto">
          <a:xfrm>
            <a:off x="4009968" y="5530042"/>
            <a:ext cx="395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400" b="0"/>
              <a:t>5V</a:t>
            </a:r>
          </a:p>
        </p:txBody>
      </p:sp>
      <p:sp>
        <p:nvSpPr>
          <p:cNvPr id="117" name="Oval 341"/>
          <p:cNvSpPr>
            <a:spLocks noChangeArrowheads="1"/>
          </p:cNvSpPr>
          <p:nvPr/>
        </p:nvSpPr>
        <p:spPr bwMode="auto">
          <a:xfrm>
            <a:off x="4402081" y="6234892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118" name="Oval 7"/>
          <p:cNvSpPr>
            <a:spLocks noChangeArrowheads="1"/>
          </p:cNvSpPr>
          <p:nvPr/>
        </p:nvSpPr>
        <p:spPr bwMode="auto">
          <a:xfrm>
            <a:off x="4383031" y="5633230"/>
            <a:ext cx="130175" cy="1301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119" name="Line 8"/>
          <p:cNvSpPr>
            <a:spLocks noChangeShapeType="1"/>
          </p:cNvSpPr>
          <p:nvPr/>
        </p:nvSpPr>
        <p:spPr bwMode="auto">
          <a:xfrm>
            <a:off x="4338581" y="5698317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0" name="Line 344"/>
          <p:cNvSpPr>
            <a:spLocks noChangeShapeType="1"/>
          </p:cNvSpPr>
          <p:nvPr/>
        </p:nvSpPr>
        <p:spPr bwMode="auto">
          <a:xfrm>
            <a:off x="4448118" y="5876117"/>
            <a:ext cx="412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1" name="Line 345"/>
          <p:cNvSpPr>
            <a:spLocks noChangeShapeType="1"/>
          </p:cNvSpPr>
          <p:nvPr/>
        </p:nvSpPr>
        <p:spPr bwMode="auto">
          <a:xfrm flipV="1">
            <a:off x="4414781" y="5898342"/>
            <a:ext cx="730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2" name="Line 346"/>
          <p:cNvSpPr>
            <a:spLocks noChangeShapeType="1"/>
          </p:cNvSpPr>
          <p:nvPr/>
        </p:nvSpPr>
        <p:spPr bwMode="auto">
          <a:xfrm>
            <a:off x="4414781" y="5925330"/>
            <a:ext cx="7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3" name="Line 347"/>
          <p:cNvSpPr>
            <a:spLocks noChangeShapeType="1"/>
          </p:cNvSpPr>
          <p:nvPr/>
        </p:nvSpPr>
        <p:spPr bwMode="auto">
          <a:xfrm flipV="1">
            <a:off x="4413193" y="5960255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4" name="Line 348"/>
          <p:cNvSpPr>
            <a:spLocks noChangeShapeType="1"/>
          </p:cNvSpPr>
          <p:nvPr/>
        </p:nvSpPr>
        <p:spPr bwMode="auto">
          <a:xfrm>
            <a:off x="4416368" y="5988830"/>
            <a:ext cx="73025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5" name="Line 349"/>
          <p:cNvSpPr>
            <a:spLocks noChangeShapeType="1"/>
          </p:cNvSpPr>
          <p:nvPr/>
        </p:nvSpPr>
        <p:spPr bwMode="auto">
          <a:xfrm flipV="1">
            <a:off x="4414781" y="6023755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6" name="Line 350"/>
          <p:cNvSpPr>
            <a:spLocks noChangeShapeType="1"/>
          </p:cNvSpPr>
          <p:nvPr/>
        </p:nvSpPr>
        <p:spPr bwMode="auto">
          <a:xfrm>
            <a:off x="4414781" y="6050742"/>
            <a:ext cx="7143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7" name="Line 351"/>
          <p:cNvSpPr>
            <a:spLocks noChangeShapeType="1"/>
          </p:cNvSpPr>
          <p:nvPr/>
        </p:nvSpPr>
        <p:spPr bwMode="auto">
          <a:xfrm flipV="1">
            <a:off x="4444943" y="6084080"/>
            <a:ext cx="36513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128" name="AutoShape 353"/>
          <p:cNvCxnSpPr>
            <a:cxnSpLocks noChangeShapeType="1"/>
            <a:stCxn id="118" idx="4"/>
            <a:endCxn id="120" idx="0"/>
          </p:cNvCxnSpPr>
          <p:nvPr/>
        </p:nvCxnSpPr>
        <p:spPr bwMode="auto">
          <a:xfrm rot="5400000">
            <a:off x="4390969" y="5818967"/>
            <a:ext cx="11271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AutoShape 354"/>
          <p:cNvCxnSpPr>
            <a:cxnSpLocks noChangeShapeType="1"/>
            <a:stCxn id="117" idx="0"/>
            <a:endCxn id="127" idx="0"/>
          </p:cNvCxnSpPr>
          <p:nvPr/>
        </p:nvCxnSpPr>
        <p:spPr bwMode="auto">
          <a:xfrm rot="16200000" flipV="1">
            <a:off x="4377474" y="6165836"/>
            <a:ext cx="1365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Line 355"/>
          <p:cNvSpPr>
            <a:spLocks noChangeShapeType="1"/>
          </p:cNvSpPr>
          <p:nvPr/>
        </p:nvSpPr>
        <p:spPr bwMode="auto">
          <a:xfrm flipH="1" flipV="1">
            <a:off x="4056006" y="6276167"/>
            <a:ext cx="3444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131" name="AutoShape 193"/>
          <p:cNvCxnSpPr>
            <a:cxnSpLocks noChangeShapeType="1"/>
            <a:stCxn id="110" idx="2"/>
          </p:cNvCxnSpPr>
          <p:nvPr/>
        </p:nvCxnSpPr>
        <p:spPr bwMode="auto">
          <a:xfrm>
            <a:off x="10486968" y="2212167"/>
            <a:ext cx="0" cy="1724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AutoShape 194"/>
          <p:cNvCxnSpPr>
            <a:cxnSpLocks noChangeShapeType="1"/>
            <a:stCxn id="43" idx="6"/>
          </p:cNvCxnSpPr>
          <p:nvPr/>
        </p:nvCxnSpPr>
        <p:spPr bwMode="auto">
          <a:xfrm flipV="1">
            <a:off x="5837181" y="5395105"/>
            <a:ext cx="3670300" cy="404812"/>
          </a:xfrm>
          <a:prstGeom prst="bentConnector3">
            <a:avLst>
              <a:gd name="adj1" fmla="val 1001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AutoShape 195"/>
          <p:cNvCxnSpPr>
            <a:cxnSpLocks noChangeShapeType="1"/>
            <a:stCxn id="58" idx="6"/>
          </p:cNvCxnSpPr>
          <p:nvPr/>
        </p:nvCxnSpPr>
        <p:spPr bwMode="auto">
          <a:xfrm flipV="1">
            <a:off x="5140268" y="5395105"/>
            <a:ext cx="4849813" cy="647700"/>
          </a:xfrm>
          <a:prstGeom prst="bentConnector3">
            <a:avLst>
              <a:gd name="adj1" fmla="val 1001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AutoShape 196"/>
          <p:cNvCxnSpPr>
            <a:cxnSpLocks noChangeShapeType="1"/>
            <a:stCxn id="117" idx="6"/>
          </p:cNvCxnSpPr>
          <p:nvPr/>
        </p:nvCxnSpPr>
        <p:spPr bwMode="auto">
          <a:xfrm flipV="1">
            <a:off x="4490981" y="5387167"/>
            <a:ext cx="5997575" cy="892175"/>
          </a:xfrm>
          <a:prstGeom prst="bentConnector3">
            <a:avLst>
              <a:gd name="adj1" fmla="val 1001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TextBox 549"/>
          <p:cNvSpPr txBox="1">
            <a:spLocks noChangeArrowheads="1"/>
          </p:cNvSpPr>
          <p:nvPr/>
        </p:nvSpPr>
        <p:spPr bwMode="auto">
          <a:xfrm>
            <a:off x="6888106" y="6079317"/>
            <a:ext cx="1330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Washer S/W input</a:t>
            </a:r>
            <a:endParaRPr lang="ko-KR" altLang="en-US" sz="1000" b="0"/>
          </a:p>
        </p:txBody>
      </p:sp>
      <p:sp>
        <p:nvSpPr>
          <p:cNvPr id="136" name="TextBox 549"/>
          <p:cNvSpPr txBox="1">
            <a:spLocks noChangeArrowheads="1"/>
          </p:cNvSpPr>
          <p:nvPr/>
        </p:nvSpPr>
        <p:spPr bwMode="auto">
          <a:xfrm>
            <a:off x="9264593" y="1570817"/>
            <a:ext cx="1330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Washer motor</a:t>
            </a:r>
            <a:endParaRPr lang="ko-KR" altLang="en-US" sz="1000" b="0"/>
          </a:p>
        </p:txBody>
      </p:sp>
      <p:grpSp>
        <p:nvGrpSpPr>
          <p:cNvPr id="137" name="Group 199"/>
          <p:cNvGrpSpPr>
            <a:grpSpLocks/>
          </p:cNvGrpSpPr>
          <p:nvPr/>
        </p:nvGrpSpPr>
        <p:grpSpPr bwMode="auto">
          <a:xfrm>
            <a:off x="4368859" y="1829868"/>
            <a:ext cx="3222625" cy="180975"/>
            <a:chOff x="2755" y="1131"/>
            <a:chExt cx="2030" cy="114"/>
          </a:xfrm>
        </p:grpSpPr>
        <p:cxnSp>
          <p:nvCxnSpPr>
            <p:cNvPr id="138" name="직선 연결선 349"/>
            <p:cNvCxnSpPr>
              <a:cxnSpLocks noChangeShapeType="1"/>
              <a:stCxn id="26" idx="6"/>
            </p:cNvCxnSpPr>
            <p:nvPr/>
          </p:nvCxnSpPr>
          <p:spPr bwMode="auto">
            <a:xfrm flipV="1">
              <a:off x="4547" y="1131"/>
              <a:ext cx="238" cy="1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직선 연결선 349"/>
            <p:cNvCxnSpPr>
              <a:cxnSpLocks noChangeShapeType="1"/>
            </p:cNvCxnSpPr>
            <p:nvPr/>
          </p:nvCxnSpPr>
          <p:spPr bwMode="auto">
            <a:xfrm flipV="1">
              <a:off x="2755" y="1140"/>
              <a:ext cx="238" cy="10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</p:grpSp>
      <p:grpSp>
        <p:nvGrpSpPr>
          <p:cNvPr id="140" name="Group 202"/>
          <p:cNvGrpSpPr>
            <a:grpSpLocks/>
          </p:cNvGrpSpPr>
          <p:nvPr/>
        </p:nvGrpSpPr>
        <p:grpSpPr bwMode="auto">
          <a:xfrm>
            <a:off x="3184816" y="2547838"/>
            <a:ext cx="2460625" cy="627063"/>
            <a:chOff x="1995" y="1568"/>
            <a:chExt cx="1550" cy="395"/>
          </a:xfrm>
        </p:grpSpPr>
        <p:cxnSp>
          <p:nvCxnSpPr>
            <p:cNvPr id="141" name="직선 연결선 389"/>
            <p:cNvCxnSpPr>
              <a:cxnSpLocks noChangeShapeType="1"/>
              <a:stCxn id="38" idx="0"/>
            </p:cNvCxnSpPr>
            <p:nvPr/>
          </p:nvCxnSpPr>
          <p:spPr bwMode="auto">
            <a:xfrm rot="16200000" flipV="1">
              <a:off x="3403" y="1674"/>
              <a:ext cx="247" cy="3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직선 연결선 389"/>
            <p:cNvCxnSpPr>
              <a:cxnSpLocks noChangeShapeType="1"/>
            </p:cNvCxnSpPr>
            <p:nvPr/>
          </p:nvCxnSpPr>
          <p:spPr bwMode="auto">
            <a:xfrm rot="16200000" flipV="1">
              <a:off x="1889" y="1822"/>
              <a:ext cx="247" cy="3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</p:grpSp>
      <p:sp>
        <p:nvSpPr>
          <p:cNvPr id="149" name="아래쪽 화살표 148"/>
          <p:cNvSpPr/>
          <p:nvPr/>
        </p:nvSpPr>
        <p:spPr>
          <a:xfrm rot="2807994">
            <a:off x="8237715" y="506026"/>
            <a:ext cx="177997" cy="818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원호 149"/>
          <p:cNvSpPr/>
          <p:nvPr/>
        </p:nvSpPr>
        <p:spPr>
          <a:xfrm rot="17776906">
            <a:off x="10016787" y="-641002"/>
            <a:ext cx="1353154" cy="4635076"/>
          </a:xfrm>
          <a:prstGeom prst="arc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33" name="직선 연결선 432"/>
          <p:cNvCxnSpPr/>
          <p:nvPr/>
        </p:nvCxnSpPr>
        <p:spPr>
          <a:xfrm flipH="1">
            <a:off x="10789161" y="1521974"/>
            <a:ext cx="3952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직선 연결선 433"/>
          <p:cNvCxnSpPr/>
          <p:nvPr/>
        </p:nvCxnSpPr>
        <p:spPr>
          <a:xfrm flipH="1">
            <a:off x="10978045" y="1069536"/>
            <a:ext cx="6350" cy="436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직선 연결선 443"/>
          <p:cNvCxnSpPr/>
          <p:nvPr/>
        </p:nvCxnSpPr>
        <p:spPr>
          <a:xfrm flipH="1">
            <a:off x="11071707" y="1532446"/>
            <a:ext cx="67080" cy="97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직선 연결선 447"/>
          <p:cNvCxnSpPr/>
          <p:nvPr/>
        </p:nvCxnSpPr>
        <p:spPr>
          <a:xfrm flipH="1">
            <a:off x="10984194" y="1530190"/>
            <a:ext cx="67080" cy="97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직선 연결선 448"/>
          <p:cNvCxnSpPr/>
          <p:nvPr/>
        </p:nvCxnSpPr>
        <p:spPr>
          <a:xfrm flipH="1">
            <a:off x="10902424" y="1521593"/>
            <a:ext cx="67080" cy="97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직선 연결선 449"/>
          <p:cNvCxnSpPr/>
          <p:nvPr/>
        </p:nvCxnSpPr>
        <p:spPr>
          <a:xfrm flipH="1">
            <a:off x="10831590" y="1532055"/>
            <a:ext cx="67080" cy="97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직사각형 458"/>
          <p:cNvSpPr/>
          <p:nvPr/>
        </p:nvSpPr>
        <p:spPr>
          <a:xfrm>
            <a:off x="5933597" y="6194979"/>
            <a:ext cx="289763" cy="275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0" name="직사각형 459"/>
          <p:cNvSpPr/>
          <p:nvPr/>
        </p:nvSpPr>
        <p:spPr>
          <a:xfrm>
            <a:off x="5933598" y="5924287"/>
            <a:ext cx="289763" cy="275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1" name="직사각형 460"/>
          <p:cNvSpPr/>
          <p:nvPr/>
        </p:nvSpPr>
        <p:spPr>
          <a:xfrm>
            <a:off x="5933599" y="5660217"/>
            <a:ext cx="289763" cy="275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3" name="직사각형 462"/>
          <p:cNvSpPr/>
          <p:nvPr/>
        </p:nvSpPr>
        <p:spPr>
          <a:xfrm>
            <a:off x="3315812" y="2631793"/>
            <a:ext cx="289763" cy="275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6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4" name="직사각형 463"/>
          <p:cNvSpPr/>
          <p:nvPr/>
        </p:nvSpPr>
        <p:spPr>
          <a:xfrm>
            <a:off x="5720874" y="3308865"/>
            <a:ext cx="289763" cy="275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5" name="직사각형 464"/>
          <p:cNvSpPr/>
          <p:nvPr/>
        </p:nvSpPr>
        <p:spPr>
          <a:xfrm>
            <a:off x="5704897" y="1849720"/>
            <a:ext cx="289763" cy="275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80000"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1413" y="302029"/>
            <a:ext cx="9905998" cy="653935"/>
          </a:xfrm>
        </p:spPr>
        <p:txBody>
          <a:bodyPr/>
          <a:lstStyle/>
          <a:p>
            <a:r>
              <a:rPr lang="ko-KR" altLang="en-US" dirty="0" err="1" smtClean="0"/>
              <a:t>증상별</a:t>
            </a:r>
            <a:r>
              <a:rPr lang="ko-KR" altLang="en-US" dirty="0" smtClean="0"/>
              <a:t> 진단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 rot="16200000">
            <a:off x="3481150" y="-1015836"/>
            <a:ext cx="5226526" cy="9905999"/>
          </a:xfrm>
        </p:spPr>
        <p:txBody>
          <a:bodyPr/>
          <a:lstStyle/>
          <a:p>
            <a:r>
              <a:rPr lang="en-US" altLang="ko-KR" dirty="0" smtClean="0"/>
              <a:t>LOW </a:t>
            </a:r>
            <a:r>
              <a:rPr lang="ko-KR" altLang="en-US" dirty="0" smtClean="0"/>
              <a:t>모드만 동작하지 않을 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로</a:t>
            </a:r>
            <a:r>
              <a:rPr lang="en-US" altLang="ko-KR" dirty="0" smtClean="0"/>
              <a:t>(LOW)</a:t>
            </a:r>
            <a:r>
              <a:rPr lang="ko-KR" altLang="en-US" dirty="0" smtClean="0"/>
              <a:t>만 동작하지 않을 때는 스위치 내부의 결함 밖에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이유로는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‘</a:t>
            </a:r>
            <a:r>
              <a:rPr lang="ko-KR" altLang="en-US" dirty="0" smtClean="0"/>
              <a:t>모터</a:t>
            </a:r>
            <a:r>
              <a:rPr lang="en-US" altLang="ko-KR" dirty="0" smtClean="0"/>
              <a:t>~LOW</a:t>
            </a:r>
            <a:r>
              <a:rPr lang="ko-KR" altLang="en-US" dirty="0" smtClean="0"/>
              <a:t>측 브러시</a:t>
            </a:r>
            <a:r>
              <a:rPr lang="en-US" altLang="ko-KR" dirty="0" smtClean="0"/>
              <a:t>~S/W</a:t>
            </a:r>
            <a:r>
              <a:rPr lang="ko-KR" altLang="en-US" dirty="0" smtClean="0"/>
              <a:t>까지</a:t>
            </a:r>
            <a:r>
              <a:rPr lang="en-US" altLang="ko-KR" dirty="0" smtClean="0"/>
              <a:t>’</a:t>
            </a:r>
            <a:r>
              <a:rPr lang="ko-KR" altLang="en-US" dirty="0"/>
              <a:t> 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LOW</a:t>
            </a:r>
            <a:r>
              <a:rPr lang="ko-KR" altLang="en-US" dirty="0" smtClean="0"/>
              <a:t>모드</a:t>
            </a:r>
            <a:r>
              <a:rPr lang="en-US" altLang="ko-KR" dirty="0" smtClean="0"/>
              <a:t>, INT</a:t>
            </a:r>
            <a:r>
              <a:rPr lang="ko-KR" altLang="en-US" dirty="0" smtClean="0"/>
              <a:t>모드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워셔</a:t>
            </a:r>
            <a:r>
              <a:rPr lang="ko-KR" altLang="en-US" dirty="0" smtClean="0"/>
              <a:t> 모드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작동 중 </a:t>
            </a:r>
            <a:r>
              <a:rPr lang="en-US" altLang="ko-KR" dirty="0" smtClean="0"/>
              <a:t>OFF</a:t>
            </a:r>
            <a:r>
              <a:rPr lang="ko-KR" altLang="en-US" dirty="0" smtClean="0"/>
              <a:t>로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전환 때 공통으로 사용 하는 라인으로 로만 동작하지 않은 것이 아니고 모든 모드가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동작하지 않고 오로지 </a:t>
            </a:r>
            <a:r>
              <a:rPr lang="en-US" altLang="ko-KR" dirty="0" smtClean="0"/>
              <a:t>Hi</a:t>
            </a:r>
            <a:r>
              <a:rPr lang="ko-KR" altLang="en-US" dirty="0" smtClean="0"/>
              <a:t>모드만 동작할 수 있기 때문이다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한편 </a:t>
            </a:r>
            <a:r>
              <a:rPr lang="en-US" altLang="ko-KR" dirty="0" smtClean="0"/>
              <a:t>Hi</a:t>
            </a:r>
            <a:r>
              <a:rPr lang="ko-KR" altLang="en-US" dirty="0" smtClean="0"/>
              <a:t>모드는 동작한다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는 뜻이므로 전원이나 접지의 결함은 없다는 뜻이 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작동 중 </a:t>
            </a:r>
            <a:r>
              <a:rPr lang="en-US" altLang="ko-KR" dirty="0" smtClean="0"/>
              <a:t>OFF</a:t>
            </a:r>
            <a:r>
              <a:rPr lang="ko-KR" altLang="en-US" dirty="0" smtClean="0"/>
              <a:t>로 전환 때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정상적으로 격납위치에서 정지한 것으로 보아 </a:t>
            </a:r>
            <a:r>
              <a:rPr lang="en-US" altLang="ko-KR" dirty="0" smtClean="0"/>
              <a:t>＇</a:t>
            </a:r>
            <a:r>
              <a:rPr lang="ko-KR" altLang="en-US" dirty="0" smtClean="0"/>
              <a:t>모터</a:t>
            </a:r>
            <a:r>
              <a:rPr lang="en-US" altLang="ko-KR" dirty="0" smtClean="0"/>
              <a:t>~</a:t>
            </a:r>
            <a:r>
              <a:rPr lang="ko-KR" altLang="en-US" dirty="0" smtClean="0"/>
              <a:t>스위치</a:t>
            </a:r>
            <a:r>
              <a:rPr lang="en-US" altLang="ko-KR" dirty="0" smtClean="0"/>
              <a:t>~ETACS~</a:t>
            </a:r>
            <a:r>
              <a:rPr lang="ko-KR" altLang="en-US" dirty="0" smtClean="0"/>
              <a:t>모터 자동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정지 접점</a:t>
            </a:r>
            <a:r>
              <a:rPr lang="en-US" altLang="ko-KR" dirty="0" smtClean="0"/>
              <a:t>~</a:t>
            </a:r>
            <a:r>
              <a:rPr lang="ko-KR" altLang="en-US" dirty="0" smtClean="0"/>
              <a:t>접지까지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정상이라는 뜻으로 볼 수 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2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6395" y="177338"/>
            <a:ext cx="6040783" cy="678873"/>
          </a:xfrm>
        </p:spPr>
        <p:txBody>
          <a:bodyPr/>
          <a:lstStyle/>
          <a:p>
            <a:r>
              <a:rPr lang="en-US" altLang="ko-KR" dirty="0" smtClean="0"/>
              <a:t>LOW </a:t>
            </a:r>
            <a:r>
              <a:rPr lang="ko-KR" altLang="en-US" dirty="0" smtClean="0"/>
              <a:t>모드만 동작하지 않을 때</a:t>
            </a:r>
            <a:endParaRPr lang="ko-KR" altLang="en-US" dirty="0"/>
          </a:p>
        </p:txBody>
      </p:sp>
      <p:sp>
        <p:nvSpPr>
          <p:cNvPr id="4" name="Rectangle 405"/>
          <p:cNvSpPr>
            <a:spLocks noChangeArrowheads="1"/>
          </p:cNvSpPr>
          <p:nvPr/>
        </p:nvSpPr>
        <p:spPr bwMode="auto">
          <a:xfrm>
            <a:off x="4465089" y="1568941"/>
            <a:ext cx="2362200" cy="503396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5" name="타원 294"/>
          <p:cNvSpPr>
            <a:spLocks noChangeArrowheads="1"/>
          </p:cNvSpPr>
          <p:nvPr/>
        </p:nvSpPr>
        <p:spPr bwMode="auto">
          <a:xfrm>
            <a:off x="8610052" y="1810241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800" b="0"/>
              <a:t>M</a:t>
            </a:r>
            <a:endParaRPr lang="ko-KR" altLang="en-US" sz="1800" b="0"/>
          </a:p>
        </p:txBody>
      </p:sp>
      <p:sp>
        <p:nvSpPr>
          <p:cNvPr id="6" name="직사각형 295"/>
          <p:cNvSpPr>
            <a:spLocks noChangeArrowheads="1"/>
          </p:cNvSpPr>
          <p:nvPr/>
        </p:nvSpPr>
        <p:spPr bwMode="auto">
          <a:xfrm>
            <a:off x="8770389" y="2216641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7" name="직사각형 296"/>
          <p:cNvSpPr>
            <a:spLocks noChangeArrowheads="1"/>
          </p:cNvSpPr>
          <p:nvPr/>
        </p:nvSpPr>
        <p:spPr bwMode="auto">
          <a:xfrm>
            <a:off x="8765627" y="1767378"/>
            <a:ext cx="107950" cy="460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" name="직사각형 297"/>
          <p:cNvSpPr>
            <a:spLocks noChangeArrowheads="1"/>
          </p:cNvSpPr>
          <p:nvPr/>
        </p:nvSpPr>
        <p:spPr bwMode="auto">
          <a:xfrm rot="-3559662">
            <a:off x="8954539" y="2108691"/>
            <a:ext cx="106363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" name="Freeform 203"/>
          <p:cNvSpPr>
            <a:spLocks/>
          </p:cNvSpPr>
          <p:nvPr/>
        </p:nvSpPr>
        <p:spPr bwMode="auto">
          <a:xfrm>
            <a:off x="8311602" y="2616691"/>
            <a:ext cx="1587" cy="196850"/>
          </a:xfrm>
          <a:custGeom>
            <a:avLst/>
            <a:gdLst>
              <a:gd name="T0" fmla="*/ 0 w 3"/>
              <a:gd name="T1" fmla="*/ 0 h 257"/>
              <a:gd name="T2" fmla="*/ 2147483647 w 3"/>
              <a:gd name="T3" fmla="*/ 2147483647 h 257"/>
              <a:gd name="T4" fmla="*/ 0 60000 65536"/>
              <a:gd name="T5" fmla="*/ 0 60000 65536"/>
              <a:gd name="T6" fmla="*/ 0 w 3"/>
              <a:gd name="T7" fmla="*/ 0 h 257"/>
              <a:gd name="T8" fmla="*/ 3 w 3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57">
                <a:moveTo>
                  <a:pt x="0" y="0"/>
                </a:moveTo>
                <a:lnTo>
                  <a:pt x="3" y="257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" name="Line 204"/>
          <p:cNvSpPr>
            <a:spLocks noChangeShapeType="1"/>
          </p:cNvSpPr>
          <p:nvPr/>
        </p:nvSpPr>
        <p:spPr bwMode="auto">
          <a:xfrm>
            <a:off x="8148089" y="2813541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1" name="Line 205"/>
          <p:cNvSpPr>
            <a:spLocks noChangeShapeType="1"/>
          </p:cNvSpPr>
          <p:nvPr/>
        </p:nvSpPr>
        <p:spPr bwMode="auto">
          <a:xfrm flipV="1">
            <a:off x="8148089" y="2813541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" name="Line 206"/>
          <p:cNvSpPr>
            <a:spLocks noChangeShapeType="1"/>
          </p:cNvSpPr>
          <p:nvPr/>
        </p:nvSpPr>
        <p:spPr bwMode="auto">
          <a:xfrm flipV="1">
            <a:off x="8214764" y="2813541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3" name="Line 207"/>
          <p:cNvSpPr>
            <a:spLocks noChangeShapeType="1"/>
          </p:cNvSpPr>
          <p:nvPr/>
        </p:nvSpPr>
        <p:spPr bwMode="auto">
          <a:xfrm flipV="1">
            <a:off x="8279852" y="2813541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4" name="Line 208"/>
          <p:cNvSpPr>
            <a:spLocks noChangeShapeType="1"/>
          </p:cNvSpPr>
          <p:nvPr/>
        </p:nvSpPr>
        <p:spPr bwMode="auto">
          <a:xfrm flipV="1">
            <a:off x="8346527" y="2813541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5" name="Line 209"/>
          <p:cNvSpPr>
            <a:spLocks noChangeShapeType="1"/>
          </p:cNvSpPr>
          <p:nvPr/>
        </p:nvSpPr>
        <p:spPr bwMode="auto">
          <a:xfrm flipV="1">
            <a:off x="8411614" y="2813541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6" name="Rectangle 405"/>
          <p:cNvSpPr>
            <a:spLocks noChangeArrowheads="1"/>
          </p:cNvSpPr>
          <p:nvPr/>
        </p:nvSpPr>
        <p:spPr bwMode="auto">
          <a:xfrm>
            <a:off x="7730577" y="1333991"/>
            <a:ext cx="1771650" cy="12096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7" name="직선 연결선 322"/>
          <p:cNvCxnSpPr>
            <a:cxnSpLocks noChangeShapeType="1"/>
          </p:cNvCxnSpPr>
          <p:nvPr/>
        </p:nvCxnSpPr>
        <p:spPr bwMode="auto">
          <a:xfrm>
            <a:off x="9027564" y="2143616"/>
            <a:ext cx="315913" cy="287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직선 연결선 331"/>
          <p:cNvCxnSpPr>
            <a:cxnSpLocks noChangeShapeType="1"/>
          </p:cNvCxnSpPr>
          <p:nvPr/>
        </p:nvCxnSpPr>
        <p:spPr bwMode="auto">
          <a:xfrm rot="5400000">
            <a:off x="8555283" y="3222322"/>
            <a:ext cx="15763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303"/>
          <p:cNvSpPr>
            <a:spLocks noChangeArrowheads="1"/>
          </p:cNvSpPr>
          <p:nvPr/>
        </p:nvSpPr>
        <p:spPr bwMode="auto">
          <a:xfrm rot="10800000">
            <a:off x="8681489" y="454516"/>
            <a:ext cx="261938" cy="2619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0" name="Line 304"/>
          <p:cNvSpPr>
            <a:spLocks noChangeShapeType="1"/>
          </p:cNvSpPr>
          <p:nvPr/>
        </p:nvSpPr>
        <p:spPr bwMode="auto">
          <a:xfrm rot="10800000" flipV="1">
            <a:off x="8724352" y="584691"/>
            <a:ext cx="174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1" name="Line 305"/>
          <p:cNvSpPr>
            <a:spLocks noChangeShapeType="1"/>
          </p:cNvSpPr>
          <p:nvPr/>
        </p:nvSpPr>
        <p:spPr bwMode="auto">
          <a:xfrm rot="10800000" flipH="1" flipV="1">
            <a:off x="8811664" y="495791"/>
            <a:ext cx="0" cy="17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341"/>
          <p:cNvCxnSpPr>
            <a:cxnSpLocks noChangeShapeType="1"/>
            <a:stCxn id="19" idx="0"/>
            <a:endCxn id="7" idx="0"/>
          </p:cNvCxnSpPr>
          <p:nvPr/>
        </p:nvCxnSpPr>
        <p:spPr bwMode="auto">
          <a:xfrm>
            <a:off x="8813252" y="718041"/>
            <a:ext cx="6350" cy="1049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341"/>
          <p:cNvSpPr>
            <a:spLocks noChangeArrowheads="1"/>
          </p:cNvSpPr>
          <p:nvPr/>
        </p:nvSpPr>
        <p:spPr bwMode="auto">
          <a:xfrm>
            <a:off x="8770389" y="148162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4" name="Oval 341"/>
          <p:cNvSpPr>
            <a:spLocks noChangeArrowheads="1"/>
          </p:cNvSpPr>
          <p:nvPr/>
        </p:nvSpPr>
        <p:spPr bwMode="auto">
          <a:xfrm>
            <a:off x="8271914" y="179277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5" name="Oval 341"/>
          <p:cNvSpPr>
            <a:spLocks noChangeArrowheads="1"/>
          </p:cNvSpPr>
          <p:nvPr/>
        </p:nvSpPr>
        <p:spPr bwMode="auto">
          <a:xfrm>
            <a:off x="8273502" y="216425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6" name="Oval 341"/>
          <p:cNvSpPr>
            <a:spLocks noChangeArrowheads="1"/>
          </p:cNvSpPr>
          <p:nvPr/>
        </p:nvSpPr>
        <p:spPr bwMode="auto">
          <a:xfrm>
            <a:off x="7927427" y="1981691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27" name="Shape 355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5400000" flipH="1" flipV="1">
            <a:off x="8410027" y="1432415"/>
            <a:ext cx="266700" cy="4540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직선 연결선 357"/>
          <p:cNvCxnSpPr>
            <a:cxnSpLocks noChangeShapeType="1"/>
            <a:stCxn id="25" idx="4"/>
            <a:endCxn id="9" idx="0"/>
          </p:cNvCxnSpPr>
          <p:nvPr/>
        </p:nvCxnSpPr>
        <p:spPr bwMode="auto">
          <a:xfrm rot="5400000">
            <a:off x="8133008" y="2431747"/>
            <a:ext cx="363538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직선 연결선 360"/>
          <p:cNvCxnSpPr>
            <a:cxnSpLocks noChangeShapeType="1"/>
          </p:cNvCxnSpPr>
          <p:nvPr/>
        </p:nvCxnSpPr>
        <p:spPr bwMode="auto">
          <a:xfrm rot="16200000" flipH="1">
            <a:off x="7957589" y="3129453"/>
            <a:ext cx="1747838" cy="142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Freeform 203"/>
          <p:cNvSpPr>
            <a:spLocks/>
          </p:cNvSpPr>
          <p:nvPr/>
        </p:nvSpPr>
        <p:spPr bwMode="auto">
          <a:xfrm>
            <a:off x="3868189" y="3397741"/>
            <a:ext cx="1588" cy="196850"/>
          </a:xfrm>
          <a:custGeom>
            <a:avLst/>
            <a:gdLst>
              <a:gd name="T0" fmla="*/ 0 w 3"/>
              <a:gd name="T1" fmla="*/ 0 h 257"/>
              <a:gd name="T2" fmla="*/ 2147483647 w 3"/>
              <a:gd name="T3" fmla="*/ 2147483647 h 257"/>
              <a:gd name="T4" fmla="*/ 0 60000 65536"/>
              <a:gd name="T5" fmla="*/ 0 60000 65536"/>
              <a:gd name="T6" fmla="*/ 0 w 3"/>
              <a:gd name="T7" fmla="*/ 0 h 257"/>
              <a:gd name="T8" fmla="*/ 3 w 3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57">
                <a:moveTo>
                  <a:pt x="0" y="0"/>
                </a:moveTo>
                <a:lnTo>
                  <a:pt x="3" y="257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1" name="Line 204"/>
          <p:cNvSpPr>
            <a:spLocks noChangeShapeType="1"/>
          </p:cNvSpPr>
          <p:nvPr/>
        </p:nvSpPr>
        <p:spPr bwMode="auto">
          <a:xfrm>
            <a:off x="3711027" y="3594591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2" name="Line 205"/>
          <p:cNvSpPr>
            <a:spLocks noChangeShapeType="1"/>
          </p:cNvSpPr>
          <p:nvPr/>
        </p:nvSpPr>
        <p:spPr bwMode="auto">
          <a:xfrm flipV="1">
            <a:off x="3711027" y="3594591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3" name="Line 206"/>
          <p:cNvSpPr>
            <a:spLocks noChangeShapeType="1"/>
          </p:cNvSpPr>
          <p:nvPr/>
        </p:nvSpPr>
        <p:spPr bwMode="auto">
          <a:xfrm flipV="1">
            <a:off x="3771352" y="3594591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4" name="Line 207"/>
          <p:cNvSpPr>
            <a:spLocks noChangeShapeType="1"/>
          </p:cNvSpPr>
          <p:nvPr/>
        </p:nvSpPr>
        <p:spPr bwMode="auto">
          <a:xfrm flipV="1">
            <a:off x="3836439" y="3594591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5" name="Line 208"/>
          <p:cNvSpPr>
            <a:spLocks noChangeShapeType="1"/>
          </p:cNvSpPr>
          <p:nvPr/>
        </p:nvSpPr>
        <p:spPr bwMode="auto">
          <a:xfrm flipV="1">
            <a:off x="3903114" y="3594591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6" name="Line 209"/>
          <p:cNvSpPr>
            <a:spLocks noChangeShapeType="1"/>
          </p:cNvSpPr>
          <p:nvPr/>
        </p:nvSpPr>
        <p:spPr bwMode="auto">
          <a:xfrm flipV="1">
            <a:off x="3968202" y="3594591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7" name="Oval 341"/>
          <p:cNvSpPr>
            <a:spLocks noChangeArrowheads="1"/>
          </p:cNvSpPr>
          <p:nvPr/>
        </p:nvSpPr>
        <p:spPr bwMode="auto">
          <a:xfrm>
            <a:off x="6379614" y="257382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38" name="Oval 341"/>
          <p:cNvSpPr>
            <a:spLocks noChangeArrowheads="1"/>
          </p:cNvSpPr>
          <p:nvPr/>
        </p:nvSpPr>
        <p:spPr bwMode="auto">
          <a:xfrm>
            <a:off x="6381202" y="294530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39" name="Oval 341"/>
          <p:cNvSpPr>
            <a:spLocks noChangeArrowheads="1"/>
          </p:cNvSpPr>
          <p:nvPr/>
        </p:nvSpPr>
        <p:spPr bwMode="auto">
          <a:xfrm>
            <a:off x="6035127" y="2762741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40" name="Shape 396"/>
          <p:cNvCxnSpPr>
            <a:cxnSpLocks noChangeShapeType="1"/>
            <a:stCxn id="26" idx="2"/>
            <a:endCxn id="37" idx="0"/>
          </p:cNvCxnSpPr>
          <p:nvPr/>
        </p:nvCxnSpPr>
        <p:spPr bwMode="auto">
          <a:xfrm rot="10800000" flipV="1">
            <a:off x="6424064" y="2026141"/>
            <a:ext cx="1503363" cy="547687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꺾인 연결선 400"/>
          <p:cNvCxnSpPr>
            <a:cxnSpLocks noChangeShapeType="1"/>
            <a:stCxn id="39" idx="2"/>
            <a:endCxn id="30" idx="0"/>
          </p:cNvCxnSpPr>
          <p:nvPr/>
        </p:nvCxnSpPr>
        <p:spPr bwMode="auto">
          <a:xfrm rot="10800000" flipV="1">
            <a:off x="3868189" y="2807191"/>
            <a:ext cx="2166938" cy="590550"/>
          </a:xfrm>
          <a:prstGeom prst="bentConnector3">
            <a:avLst>
              <a:gd name="adj1" fmla="val 9970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75"/>
          <p:cNvSpPr txBox="1">
            <a:spLocks noChangeArrowheads="1"/>
          </p:cNvSpPr>
          <p:nvPr/>
        </p:nvSpPr>
        <p:spPr bwMode="auto">
          <a:xfrm>
            <a:off x="6154189" y="5113828"/>
            <a:ext cx="395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400" b="0"/>
              <a:t>5V</a:t>
            </a:r>
          </a:p>
        </p:txBody>
      </p:sp>
      <p:sp>
        <p:nvSpPr>
          <p:cNvPr id="43" name="Oval 341"/>
          <p:cNvSpPr>
            <a:spLocks noChangeArrowheads="1"/>
          </p:cNvSpPr>
          <p:nvPr/>
        </p:nvSpPr>
        <p:spPr bwMode="auto">
          <a:xfrm>
            <a:off x="6546302" y="581867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44" name="Oval 7"/>
          <p:cNvSpPr>
            <a:spLocks noChangeArrowheads="1"/>
          </p:cNvSpPr>
          <p:nvPr/>
        </p:nvSpPr>
        <p:spPr bwMode="auto">
          <a:xfrm>
            <a:off x="6527252" y="5217016"/>
            <a:ext cx="130175" cy="1301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6482802" y="528210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46" name="Line 344"/>
          <p:cNvSpPr>
            <a:spLocks noChangeShapeType="1"/>
          </p:cNvSpPr>
          <p:nvPr/>
        </p:nvSpPr>
        <p:spPr bwMode="auto">
          <a:xfrm>
            <a:off x="6592339" y="5459903"/>
            <a:ext cx="412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47" name="Line 345"/>
          <p:cNvSpPr>
            <a:spLocks noChangeShapeType="1"/>
          </p:cNvSpPr>
          <p:nvPr/>
        </p:nvSpPr>
        <p:spPr bwMode="auto">
          <a:xfrm flipV="1">
            <a:off x="6559002" y="5482128"/>
            <a:ext cx="730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48" name="Line 346"/>
          <p:cNvSpPr>
            <a:spLocks noChangeShapeType="1"/>
          </p:cNvSpPr>
          <p:nvPr/>
        </p:nvSpPr>
        <p:spPr bwMode="auto">
          <a:xfrm>
            <a:off x="6559002" y="5509116"/>
            <a:ext cx="7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49" name="Line 347"/>
          <p:cNvSpPr>
            <a:spLocks noChangeShapeType="1"/>
          </p:cNvSpPr>
          <p:nvPr/>
        </p:nvSpPr>
        <p:spPr bwMode="auto">
          <a:xfrm flipV="1">
            <a:off x="6557414" y="5544041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0" name="Line 348"/>
          <p:cNvSpPr>
            <a:spLocks noChangeShapeType="1"/>
          </p:cNvSpPr>
          <p:nvPr/>
        </p:nvSpPr>
        <p:spPr bwMode="auto">
          <a:xfrm>
            <a:off x="6560589" y="5572616"/>
            <a:ext cx="73025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1" name="Line 349"/>
          <p:cNvSpPr>
            <a:spLocks noChangeShapeType="1"/>
          </p:cNvSpPr>
          <p:nvPr/>
        </p:nvSpPr>
        <p:spPr bwMode="auto">
          <a:xfrm flipV="1">
            <a:off x="6559002" y="5607541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2" name="Line 350"/>
          <p:cNvSpPr>
            <a:spLocks noChangeShapeType="1"/>
          </p:cNvSpPr>
          <p:nvPr/>
        </p:nvSpPr>
        <p:spPr bwMode="auto">
          <a:xfrm>
            <a:off x="6559002" y="5634528"/>
            <a:ext cx="7143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3" name="Line 351"/>
          <p:cNvSpPr>
            <a:spLocks noChangeShapeType="1"/>
          </p:cNvSpPr>
          <p:nvPr/>
        </p:nvSpPr>
        <p:spPr bwMode="auto">
          <a:xfrm flipV="1">
            <a:off x="6589164" y="5667866"/>
            <a:ext cx="36513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54" name="AutoShape 353"/>
          <p:cNvCxnSpPr>
            <a:cxnSpLocks noChangeShapeType="1"/>
            <a:stCxn id="44" idx="4"/>
            <a:endCxn id="46" idx="0"/>
          </p:cNvCxnSpPr>
          <p:nvPr/>
        </p:nvCxnSpPr>
        <p:spPr bwMode="auto">
          <a:xfrm rot="5400000">
            <a:off x="6535190" y="5402753"/>
            <a:ext cx="11271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354"/>
          <p:cNvCxnSpPr>
            <a:cxnSpLocks noChangeShapeType="1"/>
            <a:stCxn id="43" idx="0"/>
            <a:endCxn id="53" idx="0"/>
          </p:cNvCxnSpPr>
          <p:nvPr/>
        </p:nvCxnSpPr>
        <p:spPr bwMode="auto">
          <a:xfrm rot="16200000" flipV="1">
            <a:off x="6521695" y="5749622"/>
            <a:ext cx="1365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Line 355"/>
          <p:cNvSpPr>
            <a:spLocks noChangeShapeType="1"/>
          </p:cNvSpPr>
          <p:nvPr/>
        </p:nvSpPr>
        <p:spPr bwMode="auto">
          <a:xfrm flipH="1" flipV="1">
            <a:off x="6200227" y="5859953"/>
            <a:ext cx="3444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7" name="Text Box 75"/>
          <p:cNvSpPr txBox="1">
            <a:spLocks noChangeArrowheads="1"/>
          </p:cNvSpPr>
          <p:nvPr/>
        </p:nvSpPr>
        <p:spPr bwMode="auto">
          <a:xfrm>
            <a:off x="5325514" y="5351953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400" b="0"/>
              <a:t>12V</a:t>
            </a:r>
          </a:p>
        </p:txBody>
      </p:sp>
      <p:sp>
        <p:nvSpPr>
          <p:cNvPr id="58" name="Oval 341"/>
          <p:cNvSpPr>
            <a:spLocks noChangeArrowheads="1"/>
          </p:cNvSpPr>
          <p:nvPr/>
        </p:nvSpPr>
        <p:spPr bwMode="auto">
          <a:xfrm>
            <a:off x="5849389" y="606156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59" name="Oval 7"/>
          <p:cNvSpPr>
            <a:spLocks noChangeArrowheads="1"/>
          </p:cNvSpPr>
          <p:nvPr/>
        </p:nvSpPr>
        <p:spPr bwMode="auto">
          <a:xfrm>
            <a:off x="5830339" y="5459903"/>
            <a:ext cx="130175" cy="1301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5785889" y="552499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1" name="Line 344"/>
          <p:cNvSpPr>
            <a:spLocks noChangeShapeType="1"/>
          </p:cNvSpPr>
          <p:nvPr/>
        </p:nvSpPr>
        <p:spPr bwMode="auto">
          <a:xfrm>
            <a:off x="5895427" y="5702791"/>
            <a:ext cx="41275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2" name="Line 345"/>
          <p:cNvSpPr>
            <a:spLocks noChangeShapeType="1"/>
          </p:cNvSpPr>
          <p:nvPr/>
        </p:nvSpPr>
        <p:spPr bwMode="auto">
          <a:xfrm flipV="1">
            <a:off x="5862089" y="5726603"/>
            <a:ext cx="730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3" name="Line 346"/>
          <p:cNvSpPr>
            <a:spLocks noChangeShapeType="1"/>
          </p:cNvSpPr>
          <p:nvPr/>
        </p:nvSpPr>
        <p:spPr bwMode="auto">
          <a:xfrm>
            <a:off x="5862089" y="5753591"/>
            <a:ext cx="71438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4" name="Line 347"/>
          <p:cNvSpPr>
            <a:spLocks noChangeShapeType="1"/>
          </p:cNvSpPr>
          <p:nvPr/>
        </p:nvSpPr>
        <p:spPr bwMode="auto">
          <a:xfrm flipV="1">
            <a:off x="5858914" y="5788516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5" name="Line 348"/>
          <p:cNvSpPr>
            <a:spLocks noChangeShapeType="1"/>
          </p:cNvSpPr>
          <p:nvPr/>
        </p:nvSpPr>
        <p:spPr bwMode="auto">
          <a:xfrm>
            <a:off x="5863677" y="5817091"/>
            <a:ext cx="73025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6" name="Line 349"/>
          <p:cNvSpPr>
            <a:spLocks noChangeShapeType="1"/>
          </p:cNvSpPr>
          <p:nvPr/>
        </p:nvSpPr>
        <p:spPr bwMode="auto">
          <a:xfrm flipV="1">
            <a:off x="5862089" y="5850428"/>
            <a:ext cx="730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7" name="Line 350"/>
          <p:cNvSpPr>
            <a:spLocks noChangeShapeType="1"/>
          </p:cNvSpPr>
          <p:nvPr/>
        </p:nvSpPr>
        <p:spPr bwMode="auto">
          <a:xfrm>
            <a:off x="5862089" y="5877416"/>
            <a:ext cx="71438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68" name="Line 351"/>
          <p:cNvSpPr>
            <a:spLocks noChangeShapeType="1"/>
          </p:cNvSpPr>
          <p:nvPr/>
        </p:nvSpPr>
        <p:spPr bwMode="auto">
          <a:xfrm flipV="1">
            <a:off x="5892252" y="5912341"/>
            <a:ext cx="3651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69" name="AutoShape 353"/>
          <p:cNvCxnSpPr>
            <a:cxnSpLocks noChangeShapeType="1"/>
            <a:stCxn id="59" idx="4"/>
            <a:endCxn id="61" idx="0"/>
          </p:cNvCxnSpPr>
          <p:nvPr/>
        </p:nvCxnSpPr>
        <p:spPr bwMode="auto">
          <a:xfrm rot="5400000">
            <a:off x="5838277" y="5647228"/>
            <a:ext cx="1127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354"/>
          <p:cNvCxnSpPr>
            <a:cxnSpLocks noChangeShapeType="1"/>
          </p:cNvCxnSpPr>
          <p:nvPr/>
        </p:nvCxnSpPr>
        <p:spPr bwMode="auto">
          <a:xfrm rot="16200000" flipV="1">
            <a:off x="5825577" y="5993303"/>
            <a:ext cx="1349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Line 355"/>
          <p:cNvSpPr>
            <a:spLocks noChangeShapeType="1"/>
          </p:cNvSpPr>
          <p:nvPr/>
        </p:nvSpPr>
        <p:spPr bwMode="auto">
          <a:xfrm flipH="1" flipV="1">
            <a:off x="5509664" y="6102841"/>
            <a:ext cx="346075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72" name="TextBox 549"/>
          <p:cNvSpPr txBox="1">
            <a:spLocks noChangeArrowheads="1"/>
          </p:cNvSpPr>
          <p:nvPr/>
        </p:nvSpPr>
        <p:spPr bwMode="auto">
          <a:xfrm>
            <a:off x="7686127" y="5666278"/>
            <a:ext cx="1330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Intermittent input</a:t>
            </a:r>
            <a:endParaRPr lang="ko-KR" altLang="en-US" sz="1000" b="0"/>
          </a:p>
        </p:txBody>
      </p:sp>
      <p:sp>
        <p:nvSpPr>
          <p:cNvPr id="73" name="TextBox 551"/>
          <p:cNvSpPr txBox="1">
            <a:spLocks noChangeArrowheads="1"/>
          </p:cNvSpPr>
          <p:nvPr/>
        </p:nvSpPr>
        <p:spPr bwMode="auto">
          <a:xfrm>
            <a:off x="9668914" y="3766041"/>
            <a:ext cx="1330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Wiper S/W</a:t>
            </a:r>
            <a:endParaRPr lang="ko-KR" altLang="en-US" sz="1000" b="0"/>
          </a:p>
        </p:txBody>
      </p:sp>
      <p:sp>
        <p:nvSpPr>
          <p:cNvPr id="74" name="TextBox 552"/>
          <p:cNvSpPr txBox="1">
            <a:spLocks noChangeArrowheads="1"/>
          </p:cNvSpPr>
          <p:nvPr/>
        </p:nvSpPr>
        <p:spPr bwMode="auto">
          <a:xfrm>
            <a:off x="7609927" y="1068878"/>
            <a:ext cx="1331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Wiper motor</a:t>
            </a:r>
            <a:endParaRPr lang="ko-KR" altLang="en-US" sz="1000" b="0"/>
          </a:p>
        </p:txBody>
      </p:sp>
      <p:sp>
        <p:nvSpPr>
          <p:cNvPr id="75" name="TextBox 553"/>
          <p:cNvSpPr txBox="1">
            <a:spLocks noChangeArrowheads="1"/>
          </p:cNvSpPr>
          <p:nvPr/>
        </p:nvSpPr>
        <p:spPr bwMode="auto">
          <a:xfrm>
            <a:off x="6678064" y="5882178"/>
            <a:ext cx="3348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Intermittent timer input(delay control)</a:t>
            </a:r>
            <a:endParaRPr lang="ko-KR" altLang="en-US" sz="1000" b="0"/>
          </a:p>
        </p:txBody>
      </p:sp>
      <p:sp>
        <p:nvSpPr>
          <p:cNvPr id="76" name="TextBox 554"/>
          <p:cNvSpPr txBox="1">
            <a:spLocks noChangeArrowheads="1"/>
          </p:cNvSpPr>
          <p:nvPr/>
        </p:nvSpPr>
        <p:spPr bwMode="auto">
          <a:xfrm>
            <a:off x="4014239" y="1849928"/>
            <a:ext cx="306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Parking switch </a:t>
            </a:r>
          </a:p>
          <a:p>
            <a:pPr algn="ctr" eaLnBrk="1" hangingPunct="1"/>
            <a:r>
              <a:rPr lang="en-US" altLang="ko-KR" sz="1000" b="0"/>
              <a:t>(shown with wiper at rest)</a:t>
            </a:r>
            <a:endParaRPr lang="ko-KR" altLang="en-US" sz="1000" b="0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5239789" y="1402253"/>
            <a:ext cx="876300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800"/>
              <a:t>ETACS</a:t>
            </a:r>
          </a:p>
        </p:txBody>
      </p:sp>
      <p:graphicFrame>
        <p:nvGraphicFramePr>
          <p:cNvPr id="78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078390"/>
              </p:ext>
            </p:extLst>
          </p:nvPr>
        </p:nvGraphicFramePr>
        <p:xfrm>
          <a:off x="7638502" y="3999403"/>
          <a:ext cx="3889375" cy="1463676"/>
        </p:xfrm>
        <a:graphic>
          <a:graphicData uri="http://schemas.openxmlformats.org/drawingml/2006/table">
            <a:tbl>
              <a:tblPr/>
              <a:tblGrid>
                <a:gridCol w="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Lo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Hi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int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Int-T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W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OFF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INT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LO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HI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W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9" name="Oval 341"/>
          <p:cNvSpPr>
            <a:spLocks noChangeArrowheads="1"/>
          </p:cNvSpPr>
          <p:nvPr/>
        </p:nvSpPr>
        <p:spPr bwMode="auto">
          <a:xfrm>
            <a:off x="8289377" y="4301028"/>
            <a:ext cx="111125" cy="1111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0" name="Oval 341"/>
          <p:cNvSpPr>
            <a:spLocks noChangeArrowheads="1"/>
          </p:cNvSpPr>
          <p:nvPr/>
        </p:nvSpPr>
        <p:spPr bwMode="auto">
          <a:xfrm>
            <a:off x="8292552" y="4545503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1" name="Oval 341"/>
          <p:cNvSpPr>
            <a:spLocks noChangeArrowheads="1"/>
          </p:cNvSpPr>
          <p:nvPr/>
        </p:nvSpPr>
        <p:spPr bwMode="auto">
          <a:xfrm>
            <a:off x="8781502" y="4793153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2" name="Oval 341"/>
          <p:cNvSpPr>
            <a:spLocks noChangeArrowheads="1"/>
          </p:cNvSpPr>
          <p:nvPr/>
        </p:nvSpPr>
        <p:spPr bwMode="auto">
          <a:xfrm>
            <a:off x="9276802" y="5043978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3" name="Oval 341"/>
          <p:cNvSpPr>
            <a:spLocks noChangeArrowheads="1"/>
          </p:cNvSpPr>
          <p:nvPr/>
        </p:nvSpPr>
        <p:spPr bwMode="auto">
          <a:xfrm>
            <a:off x="8791027" y="4301028"/>
            <a:ext cx="111125" cy="1111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4" name="Oval 341"/>
          <p:cNvSpPr>
            <a:spLocks noChangeArrowheads="1"/>
          </p:cNvSpPr>
          <p:nvPr/>
        </p:nvSpPr>
        <p:spPr bwMode="auto">
          <a:xfrm>
            <a:off x="8787852" y="4547091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5" name="Oval 341"/>
          <p:cNvSpPr>
            <a:spLocks noChangeArrowheads="1"/>
          </p:cNvSpPr>
          <p:nvPr/>
        </p:nvSpPr>
        <p:spPr bwMode="auto">
          <a:xfrm>
            <a:off x="8292552" y="5275753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6" name="Oval 341"/>
          <p:cNvSpPr>
            <a:spLocks noChangeArrowheads="1"/>
          </p:cNvSpPr>
          <p:nvPr/>
        </p:nvSpPr>
        <p:spPr bwMode="auto">
          <a:xfrm>
            <a:off x="8794202" y="5275753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7" name="Oval 341"/>
          <p:cNvSpPr>
            <a:spLocks noChangeArrowheads="1"/>
          </p:cNvSpPr>
          <p:nvPr/>
        </p:nvSpPr>
        <p:spPr bwMode="auto">
          <a:xfrm>
            <a:off x="10267402" y="4556616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8" name="Oval 341"/>
          <p:cNvSpPr>
            <a:spLocks noChangeArrowheads="1"/>
          </p:cNvSpPr>
          <p:nvPr/>
        </p:nvSpPr>
        <p:spPr bwMode="auto">
          <a:xfrm>
            <a:off x="9781627" y="4793153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89" name="Oval 341"/>
          <p:cNvSpPr>
            <a:spLocks noChangeArrowheads="1"/>
          </p:cNvSpPr>
          <p:nvPr/>
        </p:nvSpPr>
        <p:spPr bwMode="auto">
          <a:xfrm>
            <a:off x="9775277" y="4555028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0" name="Oval 341"/>
          <p:cNvSpPr>
            <a:spLocks noChangeArrowheads="1"/>
          </p:cNvSpPr>
          <p:nvPr/>
        </p:nvSpPr>
        <p:spPr bwMode="auto">
          <a:xfrm>
            <a:off x="9781627" y="5040803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1" name="Oval 341"/>
          <p:cNvSpPr>
            <a:spLocks noChangeArrowheads="1"/>
          </p:cNvSpPr>
          <p:nvPr/>
        </p:nvSpPr>
        <p:spPr bwMode="auto">
          <a:xfrm>
            <a:off x="9772102" y="5277341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2" name="Oval 341"/>
          <p:cNvSpPr>
            <a:spLocks noChangeArrowheads="1"/>
          </p:cNvSpPr>
          <p:nvPr/>
        </p:nvSpPr>
        <p:spPr bwMode="auto">
          <a:xfrm>
            <a:off x="10740477" y="4556616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93" name="Oval 341"/>
          <p:cNvSpPr>
            <a:spLocks noChangeArrowheads="1"/>
          </p:cNvSpPr>
          <p:nvPr/>
        </p:nvSpPr>
        <p:spPr bwMode="auto">
          <a:xfrm>
            <a:off x="11219902" y="5277341"/>
            <a:ext cx="111125" cy="1111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94" name="AutoShape 156"/>
          <p:cNvCxnSpPr>
            <a:cxnSpLocks noChangeShapeType="1"/>
            <a:stCxn id="79" idx="6"/>
            <a:endCxn id="83" idx="2"/>
          </p:cNvCxnSpPr>
          <p:nvPr/>
        </p:nvCxnSpPr>
        <p:spPr bwMode="auto">
          <a:xfrm>
            <a:off x="8400502" y="4356591"/>
            <a:ext cx="3905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AutoShape 157"/>
          <p:cNvCxnSpPr>
            <a:cxnSpLocks noChangeShapeType="1"/>
            <a:stCxn id="80" idx="6"/>
            <a:endCxn id="84" idx="2"/>
          </p:cNvCxnSpPr>
          <p:nvPr/>
        </p:nvCxnSpPr>
        <p:spPr bwMode="auto">
          <a:xfrm>
            <a:off x="8403677" y="4601066"/>
            <a:ext cx="3841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AutoShape 158"/>
          <p:cNvCxnSpPr>
            <a:cxnSpLocks noChangeShapeType="1"/>
            <a:stCxn id="81" idx="6"/>
            <a:endCxn id="88" idx="2"/>
          </p:cNvCxnSpPr>
          <p:nvPr/>
        </p:nvCxnSpPr>
        <p:spPr bwMode="auto">
          <a:xfrm>
            <a:off x="8892627" y="4848716"/>
            <a:ext cx="88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159"/>
          <p:cNvCxnSpPr>
            <a:cxnSpLocks noChangeShapeType="1"/>
            <a:stCxn id="82" idx="6"/>
            <a:endCxn id="90" idx="2"/>
          </p:cNvCxnSpPr>
          <p:nvPr/>
        </p:nvCxnSpPr>
        <p:spPr bwMode="auto">
          <a:xfrm flipV="1">
            <a:off x="9387927" y="5096366"/>
            <a:ext cx="3937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AutoShape 160"/>
          <p:cNvCxnSpPr>
            <a:cxnSpLocks noChangeShapeType="1"/>
            <a:stCxn id="85" idx="6"/>
            <a:endCxn id="86" idx="2"/>
          </p:cNvCxnSpPr>
          <p:nvPr/>
        </p:nvCxnSpPr>
        <p:spPr bwMode="auto">
          <a:xfrm>
            <a:off x="8403677" y="5331316"/>
            <a:ext cx="390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AutoShape 161"/>
          <p:cNvCxnSpPr>
            <a:cxnSpLocks noChangeShapeType="1"/>
            <a:stCxn id="91" idx="6"/>
            <a:endCxn id="93" idx="2"/>
          </p:cNvCxnSpPr>
          <p:nvPr/>
        </p:nvCxnSpPr>
        <p:spPr bwMode="auto">
          <a:xfrm>
            <a:off x="9883227" y="5332903"/>
            <a:ext cx="1336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AutoShape 162"/>
          <p:cNvCxnSpPr>
            <a:cxnSpLocks noChangeShapeType="1"/>
            <a:stCxn id="89" idx="6"/>
            <a:endCxn id="87" idx="2"/>
          </p:cNvCxnSpPr>
          <p:nvPr/>
        </p:nvCxnSpPr>
        <p:spPr bwMode="auto">
          <a:xfrm>
            <a:off x="9886402" y="4610591"/>
            <a:ext cx="381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AutoShape 163"/>
          <p:cNvCxnSpPr>
            <a:cxnSpLocks noChangeShapeType="1"/>
            <a:stCxn id="87" idx="6"/>
            <a:endCxn id="92" idx="2"/>
          </p:cNvCxnSpPr>
          <p:nvPr/>
        </p:nvCxnSpPr>
        <p:spPr bwMode="auto">
          <a:xfrm>
            <a:off x="10378527" y="4612178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Freeform 203"/>
          <p:cNvSpPr>
            <a:spLocks/>
          </p:cNvSpPr>
          <p:nvPr/>
        </p:nvSpPr>
        <p:spPr bwMode="auto">
          <a:xfrm>
            <a:off x="9835602" y="5471016"/>
            <a:ext cx="1587" cy="196850"/>
          </a:xfrm>
          <a:custGeom>
            <a:avLst/>
            <a:gdLst>
              <a:gd name="T0" fmla="*/ 0 w 3"/>
              <a:gd name="T1" fmla="*/ 0 h 257"/>
              <a:gd name="T2" fmla="*/ 2147483647 w 3"/>
              <a:gd name="T3" fmla="*/ 2147483647 h 257"/>
              <a:gd name="T4" fmla="*/ 0 60000 65536"/>
              <a:gd name="T5" fmla="*/ 0 60000 65536"/>
              <a:gd name="T6" fmla="*/ 0 w 3"/>
              <a:gd name="T7" fmla="*/ 0 h 257"/>
              <a:gd name="T8" fmla="*/ 3 w 3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57">
                <a:moveTo>
                  <a:pt x="0" y="0"/>
                </a:moveTo>
                <a:lnTo>
                  <a:pt x="3" y="257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3" name="Line 204"/>
          <p:cNvSpPr>
            <a:spLocks noChangeShapeType="1"/>
          </p:cNvSpPr>
          <p:nvPr/>
        </p:nvSpPr>
        <p:spPr bwMode="auto">
          <a:xfrm>
            <a:off x="9672089" y="5667866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4" name="Line 205"/>
          <p:cNvSpPr>
            <a:spLocks noChangeShapeType="1"/>
          </p:cNvSpPr>
          <p:nvPr/>
        </p:nvSpPr>
        <p:spPr bwMode="auto">
          <a:xfrm flipV="1">
            <a:off x="9672089" y="5667866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5" name="Line 206"/>
          <p:cNvSpPr>
            <a:spLocks noChangeShapeType="1"/>
          </p:cNvSpPr>
          <p:nvPr/>
        </p:nvSpPr>
        <p:spPr bwMode="auto">
          <a:xfrm flipV="1">
            <a:off x="9738764" y="5667866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6" name="Line 207"/>
          <p:cNvSpPr>
            <a:spLocks noChangeShapeType="1"/>
          </p:cNvSpPr>
          <p:nvPr/>
        </p:nvSpPr>
        <p:spPr bwMode="auto">
          <a:xfrm flipV="1">
            <a:off x="9803852" y="5667866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7" name="Line 208"/>
          <p:cNvSpPr>
            <a:spLocks noChangeShapeType="1"/>
          </p:cNvSpPr>
          <p:nvPr/>
        </p:nvSpPr>
        <p:spPr bwMode="auto">
          <a:xfrm flipV="1">
            <a:off x="9870527" y="5667866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8" name="Line 209"/>
          <p:cNvSpPr>
            <a:spLocks noChangeShapeType="1"/>
          </p:cNvSpPr>
          <p:nvPr/>
        </p:nvSpPr>
        <p:spPr bwMode="auto">
          <a:xfrm flipV="1">
            <a:off x="9935614" y="5667866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09" name="타원 294"/>
          <p:cNvSpPr>
            <a:spLocks noChangeArrowheads="1"/>
          </p:cNvSpPr>
          <p:nvPr/>
        </p:nvSpPr>
        <p:spPr bwMode="auto">
          <a:xfrm>
            <a:off x="11070677" y="1822941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800" b="0"/>
              <a:t>M</a:t>
            </a:r>
            <a:endParaRPr lang="ko-KR" altLang="en-US" sz="1800" b="0"/>
          </a:p>
        </p:txBody>
      </p:sp>
      <p:sp>
        <p:nvSpPr>
          <p:cNvPr id="110" name="직사각형 295"/>
          <p:cNvSpPr>
            <a:spLocks noChangeArrowheads="1"/>
          </p:cNvSpPr>
          <p:nvPr/>
        </p:nvSpPr>
        <p:spPr bwMode="auto">
          <a:xfrm>
            <a:off x="11231014" y="2229341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111" name="직사각형 296"/>
          <p:cNvSpPr>
            <a:spLocks noChangeArrowheads="1"/>
          </p:cNvSpPr>
          <p:nvPr/>
        </p:nvSpPr>
        <p:spPr bwMode="auto">
          <a:xfrm>
            <a:off x="11226252" y="1780078"/>
            <a:ext cx="107950" cy="460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112" name="Oval 341"/>
          <p:cNvSpPr>
            <a:spLocks noChangeArrowheads="1"/>
          </p:cNvSpPr>
          <p:nvPr/>
        </p:nvSpPr>
        <p:spPr bwMode="auto">
          <a:xfrm>
            <a:off x="8770389" y="98632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13" name="AutoShape 175"/>
          <p:cNvCxnSpPr>
            <a:cxnSpLocks noChangeShapeType="1"/>
            <a:stCxn id="112" idx="6"/>
            <a:endCxn id="111" idx="0"/>
          </p:cNvCxnSpPr>
          <p:nvPr/>
        </p:nvCxnSpPr>
        <p:spPr bwMode="auto">
          <a:xfrm>
            <a:off x="8859289" y="1030778"/>
            <a:ext cx="2420938" cy="749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Line 176"/>
          <p:cNvSpPr>
            <a:spLocks noChangeShapeType="1"/>
          </p:cNvSpPr>
          <p:nvPr/>
        </p:nvSpPr>
        <p:spPr bwMode="auto">
          <a:xfrm>
            <a:off x="8335414" y="350569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115" name="AutoShape 177"/>
          <p:cNvCxnSpPr>
            <a:cxnSpLocks noChangeShapeType="1"/>
            <a:stCxn id="38" idx="4"/>
            <a:endCxn id="114" idx="0"/>
          </p:cNvCxnSpPr>
          <p:nvPr/>
        </p:nvCxnSpPr>
        <p:spPr bwMode="auto">
          <a:xfrm rot="16200000" flipH="1">
            <a:off x="7144789" y="2315066"/>
            <a:ext cx="471488" cy="1909762"/>
          </a:xfrm>
          <a:prstGeom prst="bentConnector3">
            <a:avLst>
              <a:gd name="adj1" fmla="val 966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Text Box 75"/>
          <p:cNvSpPr txBox="1">
            <a:spLocks noChangeArrowheads="1"/>
          </p:cNvSpPr>
          <p:nvPr/>
        </p:nvSpPr>
        <p:spPr bwMode="auto">
          <a:xfrm>
            <a:off x="4807989" y="5593253"/>
            <a:ext cx="395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400" b="0"/>
              <a:t>5V</a:t>
            </a:r>
          </a:p>
        </p:txBody>
      </p:sp>
      <p:sp>
        <p:nvSpPr>
          <p:cNvPr id="117" name="Oval 341"/>
          <p:cNvSpPr>
            <a:spLocks noChangeArrowheads="1"/>
          </p:cNvSpPr>
          <p:nvPr/>
        </p:nvSpPr>
        <p:spPr bwMode="auto">
          <a:xfrm>
            <a:off x="5200102" y="629810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118" name="Oval 7"/>
          <p:cNvSpPr>
            <a:spLocks noChangeArrowheads="1"/>
          </p:cNvSpPr>
          <p:nvPr/>
        </p:nvSpPr>
        <p:spPr bwMode="auto">
          <a:xfrm>
            <a:off x="5181052" y="5696441"/>
            <a:ext cx="130175" cy="1301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119" name="Line 8"/>
          <p:cNvSpPr>
            <a:spLocks noChangeShapeType="1"/>
          </p:cNvSpPr>
          <p:nvPr/>
        </p:nvSpPr>
        <p:spPr bwMode="auto">
          <a:xfrm>
            <a:off x="5136602" y="576152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0" name="Line 344"/>
          <p:cNvSpPr>
            <a:spLocks noChangeShapeType="1"/>
          </p:cNvSpPr>
          <p:nvPr/>
        </p:nvSpPr>
        <p:spPr bwMode="auto">
          <a:xfrm>
            <a:off x="5246139" y="5939328"/>
            <a:ext cx="412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1" name="Line 345"/>
          <p:cNvSpPr>
            <a:spLocks noChangeShapeType="1"/>
          </p:cNvSpPr>
          <p:nvPr/>
        </p:nvSpPr>
        <p:spPr bwMode="auto">
          <a:xfrm flipV="1">
            <a:off x="5212802" y="5961553"/>
            <a:ext cx="730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2" name="Line 346"/>
          <p:cNvSpPr>
            <a:spLocks noChangeShapeType="1"/>
          </p:cNvSpPr>
          <p:nvPr/>
        </p:nvSpPr>
        <p:spPr bwMode="auto">
          <a:xfrm>
            <a:off x="5212802" y="5988541"/>
            <a:ext cx="7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3" name="Line 347"/>
          <p:cNvSpPr>
            <a:spLocks noChangeShapeType="1"/>
          </p:cNvSpPr>
          <p:nvPr/>
        </p:nvSpPr>
        <p:spPr bwMode="auto">
          <a:xfrm flipV="1">
            <a:off x="5211214" y="6023466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4" name="Line 348"/>
          <p:cNvSpPr>
            <a:spLocks noChangeShapeType="1"/>
          </p:cNvSpPr>
          <p:nvPr/>
        </p:nvSpPr>
        <p:spPr bwMode="auto">
          <a:xfrm>
            <a:off x="5214389" y="6052041"/>
            <a:ext cx="73025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5" name="Line 349"/>
          <p:cNvSpPr>
            <a:spLocks noChangeShapeType="1"/>
          </p:cNvSpPr>
          <p:nvPr/>
        </p:nvSpPr>
        <p:spPr bwMode="auto">
          <a:xfrm flipV="1">
            <a:off x="5212802" y="6086966"/>
            <a:ext cx="730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6" name="Line 350"/>
          <p:cNvSpPr>
            <a:spLocks noChangeShapeType="1"/>
          </p:cNvSpPr>
          <p:nvPr/>
        </p:nvSpPr>
        <p:spPr bwMode="auto">
          <a:xfrm>
            <a:off x="5212802" y="6113953"/>
            <a:ext cx="7143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127" name="Line 351"/>
          <p:cNvSpPr>
            <a:spLocks noChangeShapeType="1"/>
          </p:cNvSpPr>
          <p:nvPr/>
        </p:nvSpPr>
        <p:spPr bwMode="auto">
          <a:xfrm flipV="1">
            <a:off x="5242964" y="6147291"/>
            <a:ext cx="36513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128" name="AutoShape 353"/>
          <p:cNvCxnSpPr>
            <a:cxnSpLocks noChangeShapeType="1"/>
            <a:stCxn id="118" idx="4"/>
            <a:endCxn id="120" idx="0"/>
          </p:cNvCxnSpPr>
          <p:nvPr/>
        </p:nvCxnSpPr>
        <p:spPr bwMode="auto">
          <a:xfrm rot="5400000">
            <a:off x="5188990" y="5882178"/>
            <a:ext cx="11271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AutoShape 354"/>
          <p:cNvCxnSpPr>
            <a:cxnSpLocks noChangeShapeType="1"/>
            <a:stCxn id="117" idx="0"/>
            <a:endCxn id="127" idx="0"/>
          </p:cNvCxnSpPr>
          <p:nvPr/>
        </p:nvCxnSpPr>
        <p:spPr bwMode="auto">
          <a:xfrm rot="16200000" flipV="1">
            <a:off x="5175495" y="6229047"/>
            <a:ext cx="1365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Line 355"/>
          <p:cNvSpPr>
            <a:spLocks noChangeShapeType="1"/>
          </p:cNvSpPr>
          <p:nvPr/>
        </p:nvSpPr>
        <p:spPr bwMode="auto">
          <a:xfrm flipH="1" flipV="1">
            <a:off x="4854027" y="6339378"/>
            <a:ext cx="3444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131" name="AutoShape 193"/>
          <p:cNvCxnSpPr>
            <a:cxnSpLocks noChangeShapeType="1"/>
            <a:stCxn id="110" idx="2"/>
          </p:cNvCxnSpPr>
          <p:nvPr/>
        </p:nvCxnSpPr>
        <p:spPr bwMode="auto">
          <a:xfrm>
            <a:off x="11284989" y="2275378"/>
            <a:ext cx="0" cy="1724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AutoShape 194"/>
          <p:cNvCxnSpPr>
            <a:cxnSpLocks noChangeShapeType="1"/>
            <a:stCxn id="43" idx="6"/>
          </p:cNvCxnSpPr>
          <p:nvPr/>
        </p:nvCxnSpPr>
        <p:spPr bwMode="auto">
          <a:xfrm flipV="1">
            <a:off x="6635202" y="5458316"/>
            <a:ext cx="3670300" cy="404812"/>
          </a:xfrm>
          <a:prstGeom prst="bentConnector3">
            <a:avLst>
              <a:gd name="adj1" fmla="val 1001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AutoShape 195"/>
          <p:cNvCxnSpPr>
            <a:cxnSpLocks noChangeShapeType="1"/>
            <a:stCxn id="58" idx="6"/>
          </p:cNvCxnSpPr>
          <p:nvPr/>
        </p:nvCxnSpPr>
        <p:spPr bwMode="auto">
          <a:xfrm flipV="1">
            <a:off x="5938289" y="5458316"/>
            <a:ext cx="4849813" cy="647700"/>
          </a:xfrm>
          <a:prstGeom prst="bentConnector3">
            <a:avLst>
              <a:gd name="adj1" fmla="val 1001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AutoShape 196"/>
          <p:cNvCxnSpPr>
            <a:cxnSpLocks noChangeShapeType="1"/>
            <a:stCxn id="117" idx="6"/>
          </p:cNvCxnSpPr>
          <p:nvPr/>
        </p:nvCxnSpPr>
        <p:spPr bwMode="auto">
          <a:xfrm flipV="1">
            <a:off x="5289002" y="5450378"/>
            <a:ext cx="5997575" cy="892175"/>
          </a:xfrm>
          <a:prstGeom prst="bentConnector3">
            <a:avLst>
              <a:gd name="adj1" fmla="val 1001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TextBox 549"/>
          <p:cNvSpPr txBox="1">
            <a:spLocks noChangeArrowheads="1"/>
          </p:cNvSpPr>
          <p:nvPr/>
        </p:nvSpPr>
        <p:spPr bwMode="auto">
          <a:xfrm>
            <a:off x="7686127" y="6142528"/>
            <a:ext cx="1330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Washer S/W input</a:t>
            </a:r>
            <a:endParaRPr lang="ko-KR" altLang="en-US" sz="1000" b="0"/>
          </a:p>
        </p:txBody>
      </p:sp>
      <p:sp>
        <p:nvSpPr>
          <p:cNvPr id="136" name="TextBox 549"/>
          <p:cNvSpPr txBox="1">
            <a:spLocks noChangeArrowheads="1"/>
          </p:cNvSpPr>
          <p:nvPr/>
        </p:nvSpPr>
        <p:spPr bwMode="auto">
          <a:xfrm>
            <a:off x="10062614" y="1634028"/>
            <a:ext cx="1330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Washer motor</a:t>
            </a:r>
            <a:endParaRPr lang="ko-KR" altLang="en-US" sz="1000" b="0"/>
          </a:p>
        </p:txBody>
      </p:sp>
      <p:grpSp>
        <p:nvGrpSpPr>
          <p:cNvPr id="137" name="Group 199"/>
          <p:cNvGrpSpPr>
            <a:grpSpLocks/>
          </p:cNvGrpSpPr>
          <p:nvPr/>
        </p:nvGrpSpPr>
        <p:grpSpPr bwMode="auto">
          <a:xfrm>
            <a:off x="4330151" y="1856582"/>
            <a:ext cx="4021138" cy="215900"/>
            <a:chOff x="2755" y="1140"/>
            <a:chExt cx="2533" cy="136"/>
          </a:xfrm>
        </p:grpSpPr>
        <p:cxnSp>
          <p:nvCxnSpPr>
            <p:cNvPr id="138" name="직선 연결선 349"/>
            <p:cNvCxnSpPr>
              <a:cxnSpLocks noChangeShapeType="1"/>
              <a:stCxn id="26" idx="6"/>
            </p:cNvCxnSpPr>
            <p:nvPr/>
          </p:nvCxnSpPr>
          <p:spPr bwMode="auto">
            <a:xfrm flipV="1">
              <a:off x="5050" y="1171"/>
              <a:ext cx="238" cy="1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직선 연결선 349"/>
            <p:cNvCxnSpPr>
              <a:cxnSpLocks noChangeShapeType="1"/>
            </p:cNvCxnSpPr>
            <p:nvPr/>
          </p:nvCxnSpPr>
          <p:spPr bwMode="auto">
            <a:xfrm flipV="1">
              <a:off x="2755" y="1140"/>
              <a:ext cx="238" cy="10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</p:grpSp>
      <p:grpSp>
        <p:nvGrpSpPr>
          <p:cNvPr id="140" name="Group 202"/>
          <p:cNvGrpSpPr>
            <a:grpSpLocks/>
          </p:cNvGrpSpPr>
          <p:nvPr/>
        </p:nvGrpSpPr>
        <p:grpSpPr bwMode="auto">
          <a:xfrm>
            <a:off x="3183977" y="2591290"/>
            <a:ext cx="3259138" cy="563563"/>
            <a:chOff x="1995" y="1608"/>
            <a:chExt cx="2053" cy="355"/>
          </a:xfrm>
        </p:grpSpPr>
        <p:cxnSp>
          <p:nvCxnSpPr>
            <p:cNvPr id="141" name="직선 연결선 389"/>
            <p:cNvCxnSpPr>
              <a:cxnSpLocks noChangeShapeType="1"/>
              <a:stCxn id="38" idx="0"/>
            </p:cNvCxnSpPr>
            <p:nvPr/>
          </p:nvCxnSpPr>
          <p:spPr bwMode="auto">
            <a:xfrm rot="16200000" flipV="1">
              <a:off x="3906" y="1714"/>
              <a:ext cx="247" cy="3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직선 연결선 389"/>
            <p:cNvCxnSpPr>
              <a:cxnSpLocks noChangeShapeType="1"/>
            </p:cNvCxnSpPr>
            <p:nvPr/>
          </p:nvCxnSpPr>
          <p:spPr bwMode="auto">
            <a:xfrm rot="16200000" flipV="1">
              <a:off x="1889" y="1822"/>
              <a:ext cx="247" cy="3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</p:grpSp>
      <p:sp>
        <p:nvSpPr>
          <p:cNvPr id="143" name="타원 142"/>
          <p:cNvSpPr/>
          <p:nvPr/>
        </p:nvSpPr>
        <p:spPr>
          <a:xfrm rot="5400000">
            <a:off x="9223228" y="4084066"/>
            <a:ext cx="295274" cy="1550201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4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80000"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그물</Template>
  <TotalTime>103</TotalTime>
  <Words>531</Words>
  <Application>Microsoft Office PowerPoint</Application>
  <PresentationFormat>와이드스크린</PresentationFormat>
  <Paragraphs>145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굴림</vt:lpstr>
      <vt:lpstr>맑은 고딕</vt:lpstr>
      <vt:lpstr>Arial</vt:lpstr>
      <vt:lpstr>Century Gothic</vt:lpstr>
      <vt:lpstr>그물</vt:lpstr>
      <vt:lpstr>와이퍼 회로</vt:lpstr>
      <vt:lpstr>구성품의 역할</vt:lpstr>
      <vt:lpstr>회로의 흐름 Iow 모드</vt:lpstr>
      <vt:lpstr>회로의 흐름 </vt:lpstr>
      <vt:lpstr>주요 단자의 구분 </vt:lpstr>
      <vt:lpstr>주요 단자의 구분 (와이퍼 모터 커넥터)</vt:lpstr>
      <vt:lpstr>증상별 진단</vt:lpstr>
      <vt:lpstr>LOW 모드만 동작하지 않을 때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와이퍼 회로</dc:title>
  <dc:creator>oem</dc:creator>
  <cp:lastModifiedBy>oem</cp:lastModifiedBy>
  <cp:revision>18</cp:revision>
  <dcterms:created xsi:type="dcterms:W3CDTF">2020-11-21T08:49:54Z</dcterms:created>
  <dcterms:modified xsi:type="dcterms:W3CDTF">2020-11-22T06:46:08Z</dcterms:modified>
</cp:coreProperties>
</file>