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3"/>
  </p:notesMasterIdLst>
  <p:handoutMasterIdLst>
    <p:handoutMasterId r:id="rId24"/>
  </p:handoutMasterIdLst>
  <p:sldIdLst>
    <p:sldId id="272" r:id="rId2"/>
    <p:sldId id="483" r:id="rId3"/>
    <p:sldId id="455" r:id="rId4"/>
    <p:sldId id="450" r:id="rId5"/>
    <p:sldId id="457" r:id="rId6"/>
    <p:sldId id="469" r:id="rId7"/>
    <p:sldId id="471" r:id="rId8"/>
    <p:sldId id="472" r:id="rId9"/>
    <p:sldId id="470" r:id="rId10"/>
    <p:sldId id="473" r:id="rId11"/>
    <p:sldId id="458" r:id="rId12"/>
    <p:sldId id="474" r:id="rId13"/>
    <p:sldId id="475" r:id="rId14"/>
    <p:sldId id="476" r:id="rId15"/>
    <p:sldId id="456" r:id="rId16"/>
    <p:sldId id="477" r:id="rId17"/>
    <p:sldId id="478" r:id="rId18"/>
    <p:sldId id="480" r:id="rId19"/>
    <p:sldId id="481" r:id="rId20"/>
    <p:sldId id="482" r:id="rId21"/>
    <p:sldId id="468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sign01" initials="d" lastIdx="1" clrIdx="0">
    <p:extLst>
      <p:ext uri="{19B8F6BF-5375-455C-9EA6-DF929625EA0E}">
        <p15:presenceInfo xmlns:p15="http://schemas.microsoft.com/office/powerpoint/2012/main" userId="design0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6F52"/>
    <a:srgbClr val="7E706B"/>
    <a:srgbClr val="E4966F"/>
    <a:srgbClr val="7F7F7F"/>
    <a:srgbClr val="FEDEB0"/>
    <a:srgbClr val="FAEAE2"/>
    <a:srgbClr val="E6E6E6"/>
    <a:srgbClr val="897C78"/>
    <a:srgbClr val="8D817C"/>
    <a:srgbClr val="897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6292" autoAdjust="0"/>
  </p:normalViewPr>
  <p:slideViewPr>
    <p:cSldViewPr snapToGrid="0" showGuides="1">
      <p:cViewPr varScale="1">
        <p:scale>
          <a:sx n="67" d="100"/>
          <a:sy n="67" d="100"/>
        </p:scale>
        <p:origin x="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6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13BA-3E82-4812-9926-DD5B40EAAC2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C2647-C259-4EB5-84B8-93A3F8E54DE7}" type="datetimeFigureOut">
              <a:rPr lang="ko-KR" altLang="en-US" smtClean="0"/>
              <a:t>2020-03-12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866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18DC5-5D51-45D4-9B9B-1C8A3AB80CA2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F52AF-93E6-4D41-BB0F-DE3A188D3A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857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868F6-7239-47E8-9264-E221D58C8298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6470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868F6-7239-47E8-9264-E221D58C829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068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464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859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2122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75"/>
          <p:cNvSpPr>
            <a:spLocks noChangeArrowheads="1"/>
          </p:cNvSpPr>
          <p:nvPr userDrawn="1"/>
        </p:nvSpPr>
        <p:spPr bwMode="auto">
          <a:xfrm>
            <a:off x="2745826" y="-6349"/>
            <a:ext cx="6393793" cy="686434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Rectangle 76"/>
          <p:cNvSpPr>
            <a:spLocks noChangeArrowheads="1"/>
          </p:cNvSpPr>
          <p:nvPr userDrawn="1"/>
        </p:nvSpPr>
        <p:spPr bwMode="auto">
          <a:xfrm>
            <a:off x="2741445" y="1685632"/>
            <a:ext cx="6402555" cy="3287525"/>
          </a:xfrm>
          <a:prstGeom prst="rect">
            <a:avLst/>
          </a:prstGeom>
          <a:solidFill>
            <a:srgbClr val="E4966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Freeform 77"/>
          <p:cNvSpPr>
            <a:spLocks/>
          </p:cNvSpPr>
          <p:nvPr userDrawn="1"/>
        </p:nvSpPr>
        <p:spPr bwMode="auto">
          <a:xfrm>
            <a:off x="1988204" y="2457104"/>
            <a:ext cx="1515244" cy="1744581"/>
          </a:xfrm>
          <a:custGeom>
            <a:avLst/>
            <a:gdLst>
              <a:gd name="T0" fmla="*/ 518 w 518"/>
              <a:gd name="T1" fmla="*/ 449 h 598"/>
              <a:gd name="T2" fmla="*/ 259 w 518"/>
              <a:gd name="T3" fmla="*/ 598 h 598"/>
              <a:gd name="T4" fmla="*/ 0 w 518"/>
              <a:gd name="T5" fmla="*/ 449 h 598"/>
              <a:gd name="T6" fmla="*/ 0 w 518"/>
              <a:gd name="T7" fmla="*/ 150 h 598"/>
              <a:gd name="T8" fmla="*/ 259 w 518"/>
              <a:gd name="T9" fmla="*/ 0 h 598"/>
              <a:gd name="T10" fmla="*/ 518 w 518"/>
              <a:gd name="T11" fmla="*/ 150 h 598"/>
              <a:gd name="T12" fmla="*/ 518 w 518"/>
              <a:gd name="T13" fmla="*/ 449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598">
                <a:moveTo>
                  <a:pt x="518" y="449"/>
                </a:moveTo>
                <a:lnTo>
                  <a:pt x="259" y="598"/>
                </a:lnTo>
                <a:lnTo>
                  <a:pt x="0" y="449"/>
                </a:lnTo>
                <a:lnTo>
                  <a:pt x="0" y="150"/>
                </a:lnTo>
                <a:lnTo>
                  <a:pt x="259" y="0"/>
                </a:lnTo>
                <a:lnTo>
                  <a:pt x="518" y="150"/>
                </a:lnTo>
                <a:lnTo>
                  <a:pt x="518" y="4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41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361507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350874" y="600134"/>
            <a:ext cx="742152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535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-3424" y="369"/>
            <a:ext cx="9147423" cy="856882"/>
          </a:xfrm>
          <a:prstGeom prst="rect">
            <a:avLst/>
          </a:prstGeom>
          <a:solidFill>
            <a:srgbClr val="E4966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57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07950" y="981075"/>
            <a:ext cx="89281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107950" y="981075"/>
            <a:ext cx="89281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D:\바탕화\작업중\문제해결(이재희 외)\share.pn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66700"/>
            <a:ext cx="579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07950" y="981075"/>
            <a:ext cx="89281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107950" y="981075"/>
            <a:ext cx="89281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07950" y="981075"/>
            <a:ext cx="89281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107950" y="981075"/>
            <a:ext cx="89281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 userDrawn="1"/>
        </p:nvSpPr>
        <p:spPr>
          <a:xfrm>
            <a:off x="107950" y="115888"/>
            <a:ext cx="8928100" cy="6626225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cxnSp>
        <p:nvCxnSpPr>
          <p:cNvPr id="16" name="직선 연결선 15"/>
          <p:cNvCxnSpPr/>
          <p:nvPr userDrawn="1"/>
        </p:nvCxnSpPr>
        <p:spPr>
          <a:xfrm>
            <a:off x="107950" y="981075"/>
            <a:ext cx="89281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55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06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035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50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64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11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361507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350874" y="600134"/>
            <a:ext cx="742152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75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06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230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DFD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C398-EBCC-4210-8AFD-1D056CED0821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03" r:id="rId13"/>
    <p:sldLayoutId id="2147483724" r:id="rId14"/>
    <p:sldLayoutId id="2147483725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hVDPyKZKl-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6dUdLjqlz8" TargetMode="Externa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GTmC8H-yZA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3659120" y="2723836"/>
            <a:ext cx="58173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서비스 품질</a:t>
            </a:r>
            <a:endParaRPr lang="en-US" altLang="ko-KR" sz="4000" b="1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관리 및 회복</a:t>
            </a:r>
            <a:endParaRPr lang="en-US" altLang="ko-KR" sz="4000" b="1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921463" y="3031613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E4966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</a:t>
            </a:r>
            <a:endParaRPr lang="en-US" altLang="ko-KR" sz="4000" b="1" dirty="0">
              <a:solidFill>
                <a:srgbClr val="E4966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65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99" y="130629"/>
            <a:ext cx="554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7E706B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서비스 품질 관리 및 회복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625" y="819150"/>
            <a:ext cx="747192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 startAt="2"/>
            </a:pPr>
            <a:r>
              <a:rPr lang="en-US" altLang="ko-KR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EP </a:t>
            </a:r>
            <a:r>
              <a:rPr lang="ko-KR" altLang="en-US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모델</a:t>
            </a:r>
            <a:endParaRPr lang="en-US" altLang="ko-KR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>
              <a:lnSpc>
                <a:spcPct val="150000"/>
              </a:lnSpc>
              <a:buAutoNum type="arabicPeriod" startAt="2"/>
            </a:pPr>
            <a:endParaRPr lang="en-US" altLang="ko-KR" sz="1600" b="1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600" b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Teas </a:t>
            </a:r>
            <a:r>
              <a:rPr lang="ko-KR" altLang="en-US" sz="1600" b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</a:t>
            </a:r>
            <a:r>
              <a:rPr lang="en-US" altLang="ko-KR" sz="1600" b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SERVQUAL </a:t>
            </a:r>
            <a:r>
              <a:rPr lang="ko-KR" altLang="en-US" sz="1600" b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모델의 개념적인 측면과 조작적인 측면에 관한 문제점을 제시하면서 </a:t>
            </a:r>
            <a:r>
              <a:rPr lang="en-US" altLang="ko-KR" sz="1600" b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EP </a:t>
            </a:r>
            <a:r>
              <a:rPr lang="ko-KR" altLang="en-US" sz="1600" b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모형을 제시하였다</a:t>
            </a:r>
            <a:r>
              <a:rPr lang="en-US" altLang="ko-KR" sz="1600" b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EP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모형의 가장 핵심적인 이슈는 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SERVQUAL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기대의 정의에 관한 것이다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SERVQUAL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에서의 기대 수준은 규범적 기대 수준이며 이는 성과의 이상적 표준을 나타낸다고 할 수 있다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즉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기준을 초과하는 것은 높은 품질이 제공되었음을 의미하며 기준에서 떨어지는 것은 낮은 품질이 제공되었음을 의미한다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그래서 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Tea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이에 대한 대안으로 평가된 성과 모형과 규범화된 품질 모형을 제시하면서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실증 연구를 통하여 그가 제시한 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EP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모델이 가장 적합하다는 주장을 내세웠다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25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99" y="130629"/>
            <a:ext cx="554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7E706B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서비스 품질 관리 및 회복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2446" y="1418156"/>
            <a:ext cx="74191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 수준과 품질 비용</a:t>
            </a:r>
            <a:endParaRPr lang="en-US" altLang="ko-KR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US" altLang="ko-KR" sz="1600" b="1" dirty="0" smtClean="0">
              <a:solidFill>
                <a:srgbClr val="7E706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 관리와 관련하여 발생하는 비용은 크게 두 가지로 구분된다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목표로 정한 품질 수준을 확보하기 위한 통제 활동에 소요되는 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 비용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 품질 수준을 확보하지 못함으로써 발생하는 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실패 비용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이다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b="1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>
              <a:lnSpc>
                <a:spcPct val="150000"/>
              </a:lnSpc>
              <a:buAutoNum type="arabicParenBoth"/>
            </a:pPr>
            <a:r>
              <a:rPr lang="ko-KR" altLang="en-US" sz="14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 비용</a:t>
            </a:r>
            <a:endParaRPr lang="en-US" altLang="ko-KR" sz="14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>
              <a:lnSpc>
                <a:spcPct val="150000"/>
              </a:lnSpc>
              <a:buAutoNum type="arabicParenBoth"/>
            </a:pPr>
            <a:endParaRPr lang="en-US" altLang="ko-KR" sz="14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 비용이란 통제 비용이라고도 하며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요소의 불량률을 최소화하는 활동과 관련된 비용이다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 비용은 예방 비용과 평가 비용으로 구분된다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예방 비용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계획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 훈련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자료의 수집과 분석 등에 소요되는 것으로 불량 품질의 발생을 미리 방지하기 위해 지불되는 비용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평가 비용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판매와 예약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발권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 운항을 위한 항공기 운항과 정비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제반 규정의 준수 여부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영업 활동에 대한 각종 모니터링과 통계 분석 등 운송 서비스의 모든 생산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소비 과정에서 품질을 평가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관리하기 위하여 소비되는 비용</a:t>
            </a:r>
            <a:endParaRPr lang="en-US" altLang="ko-KR" sz="16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751609" y="856067"/>
            <a:ext cx="3820391" cy="408211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62446" y="871351"/>
            <a:ext cx="370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 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항공 운송 서비스의 품질 관리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9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99" y="130629"/>
            <a:ext cx="554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7E706B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서비스 품질 관리 및 회복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625" y="819150"/>
            <a:ext cx="74719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ko-KR" sz="16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(2) </a:t>
            </a:r>
            <a:r>
              <a:rPr lang="ko-KR" altLang="en-US" sz="16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실패 비용</a:t>
            </a:r>
            <a:endParaRPr lang="en-US" altLang="ko-KR" sz="16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ko-KR" altLang="en-US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실패 비용은 고객에게 제공되는 서비스 품질이 일정 수준에 미달하는 경우에 발생하는 비용으로 내적 실패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비용과 외적 실패 비용으로 나누어진다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342900" indent="-342900" algn="just">
              <a:lnSpc>
                <a:spcPct val="200000"/>
              </a:lnSpc>
              <a:buFont typeface="+mj-ea"/>
              <a:buAutoNum type="circleNumDbPlain"/>
            </a:pP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내적 실패 비용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상품이 판매되기 전에 품질 요건을 충족시키지 못함으로써 결함의 보완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상품의 처분 등에 따른 비용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운항 </a:t>
            </a:r>
            <a:r>
              <a:rPr lang="ko-KR" altLang="en-US" sz="1600" b="1" dirty="0" err="1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스케쥴의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취소 및 지연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예약의 취소 등에 따른 비용이 포함</a:t>
            </a:r>
            <a:endParaRPr lang="en-US" altLang="ko-KR" sz="16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>
              <a:lnSpc>
                <a:spcPct val="200000"/>
              </a:lnSpc>
              <a:buFont typeface="+mj-ea"/>
              <a:buAutoNum type="circleNumDbPlain"/>
            </a:pP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외적 실패 비용 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상품이 판매 된 뒤 발생하는 비용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불만에 의한 고객의 불만과 위약금의 지급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그리고 이로 인한 고객의 이탈 비용 등이 포함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5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99" y="130629"/>
            <a:ext cx="554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7E706B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서비스 품질 관리 및 회복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625" y="819150"/>
            <a:ext cx="7543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 startAt="2"/>
            </a:pPr>
            <a:r>
              <a:rPr lang="ko-KR" altLang="en-US" sz="16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항공 운송 서비스의 품질 요소 및 관리</a:t>
            </a:r>
            <a:endParaRPr lang="en-US" altLang="ko-KR" sz="16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항공 운송 서비스의 품질을 결정하는 기본적인 세 가지 요소는 안전성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정시성</a:t>
            </a: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그리고 고객 서비스 등이다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en-US" altLang="ko-KR" sz="14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>
              <a:lnSpc>
                <a:spcPct val="150000"/>
              </a:lnSpc>
              <a:buAutoNum type="arabicParenBoth"/>
            </a:pPr>
            <a:r>
              <a:rPr lang="ko-KR" altLang="en-US" sz="14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안전성</a:t>
            </a:r>
            <a:endParaRPr lang="en-US" altLang="ko-KR" sz="14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>
              <a:lnSpc>
                <a:spcPct val="150000"/>
              </a:lnSpc>
              <a:buAutoNum type="arabicParenBoth"/>
            </a:pP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항공기 사고</a:t>
            </a:r>
            <a:endParaRPr lang="en-US" altLang="ko-KR" sz="1400" b="1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61950" lvl="1" algn="just">
              <a:lnSpc>
                <a:spcPct val="150000"/>
              </a:lnSpc>
              <a:tabLst>
                <a:tab pos="361950" algn="l"/>
                <a:tab pos="895350" algn="l"/>
              </a:tabLst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항공기의 추락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공중 또는 지상에서의 충돌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화재 발생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엔진이나 기체의 폭발 및 불시착 등과 같은 규모가 큰 이상 사태에 의하여 탑승자나 제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자가 사망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행방불명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중상을 당하거나 기체 또는 지상 시설 등이 크게 손상되는 경우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61950" algn="l"/>
                <a:tab pos="895350" algn="l"/>
              </a:tabLst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항공기 준 사고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  <a:tabLst>
                <a:tab pos="361950" algn="l"/>
                <a:tab pos="895350" algn="l"/>
              </a:tabLst>
            </a:pP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항공 사고의 유형이 포함되지만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치명적인 사고의 범주에는 속하지 않는 운항 중 발하는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비정상적 사고로서 항공기 사고로 발전 할 수 있는 사건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61950" algn="l"/>
                <a:tab pos="895350" algn="l"/>
              </a:tabLst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항공 안전 장애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  <a:tabLst>
                <a:tab pos="361950" algn="l"/>
                <a:tab pos="895350" algn="l"/>
              </a:tabLst>
            </a:pP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운항 준비 상태 또는 운항 중에 발생한 항공기 사고와 운항 중 사고보다는 경미한 수준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이상 상태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67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99" y="130629"/>
            <a:ext cx="554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7E706B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서비스 품질 관리 및 회복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625" y="819150"/>
            <a:ext cx="7543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arenBoth" startAt="2"/>
            </a:pPr>
            <a:r>
              <a:rPr lang="ko-KR" altLang="en-US" sz="1400" b="1" dirty="0" err="1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정시성</a:t>
            </a:r>
            <a:endParaRPr lang="en-US" altLang="ko-KR" sz="14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42913" algn="just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항공기 운항이 정해진 </a:t>
            </a:r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스케쥴에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따라 얼마나 정확히 이루어지는가에 대한 규칙성의 정도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1400" b="1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결항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예정된 항공편의 운항이 이루어지지 못하는 상황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지연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예정된 출발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도착 시간에 대한 허용 오차의 범위를 초과하여 운항이 이루어진 것을 의미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일반적인 허용 오차는 단거리 노선의 경우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예정된 출발 시간으로부터 약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분의 범위에서 인정되며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장거리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국제 노선의 경우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예정된 출발 시간으로부터 약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분의 범위가 인정됨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회항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처음 도착지 공항으로 되돌아가는 경우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경로 변경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목적지 공항이 아닌 대체 공항으로 변경하여 도착하는 경우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42913" algn="just">
              <a:lnSpc>
                <a:spcPct val="150000"/>
              </a:lnSpc>
            </a:pPr>
            <a:endParaRPr lang="en-US" altLang="ko-KR" sz="14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>
              <a:lnSpc>
                <a:spcPct val="150000"/>
              </a:lnSpc>
              <a:buAutoNum type="arabicParenBoth" startAt="3"/>
            </a:pPr>
            <a:r>
              <a:rPr lang="ko-KR" altLang="en-US" sz="14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고객서비스</a:t>
            </a:r>
            <a:endParaRPr lang="en-US" altLang="ko-KR" sz="1400" b="1" dirty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42913" algn="just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승객에게 제공되는 제반 서비스 활동과 관련된 품질로써 항공권의 구매에서 탑승하기에 이르기까지 승객에게 제공되는 모든 서비스 전달 과정으로 구성된다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공항 서비스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예약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발권 등의 마케팅 활동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기내 서비스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항공 여행과 관련한 불편 사항이나 불만 사항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각종 사고의 처리 등에 의해 결정된다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고객이 느끼는 만족감에 의해 결정되기 때문에 특히 계량화가 어려운 주관적 품질이다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42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99" y="130629"/>
            <a:ext cx="554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7E706B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서비스 품질 관리 및 회복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2446" y="2406028"/>
            <a:ext cx="741910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ko-KR" altLang="en-US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회복의 의미</a:t>
            </a:r>
            <a:endParaRPr lang="en-US" altLang="ko-KR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US" altLang="ko-KR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28663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회복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(service recovery)</a:t>
            </a: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서비스에 실패한 후에 문제를 해결하고 고객과의 우호적인 관계를 유지하기 위한 체계적인 노력이라 할 수 있다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442913" algn="just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서비스에 대해 고객의 기대를 실패 이전의 수준으로 되돌리는 방법으로는 크게</a:t>
            </a:r>
            <a:endParaRPr lang="en-US" altLang="ko-KR" sz="1400" b="1" dirty="0" smtClean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42913" algn="just">
              <a:lnSpc>
                <a:spcPct val="150000"/>
              </a:lnSpc>
            </a:pPr>
            <a:r>
              <a:rPr lang="en-US" altLang="ko-KR" sz="1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두가지가</a:t>
            </a:r>
            <a:r>
              <a:rPr lang="ko-KR" altLang="en-US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있다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ea"/>
              <a:buAutoNum type="circleNumDbPlain"/>
            </a:pPr>
            <a:endParaRPr lang="en-US" altLang="ko-KR" sz="1400" b="1" dirty="0" smtClean="0">
              <a:solidFill>
                <a:srgbClr val="7F7F7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심리적 회복 </a:t>
            </a:r>
            <a:r>
              <a:rPr lang="en-US" altLang="ko-KR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사과 또는 공감 등을 통하여 심리적으로 가지고 있는 불만을 해소하는 노력</a:t>
            </a:r>
            <a:endParaRPr lang="en-US" altLang="ko-KR" sz="1400" b="1" dirty="0" smtClean="0">
              <a:solidFill>
                <a:srgbClr val="7F7F7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물질적 서비스 회복 </a:t>
            </a:r>
            <a:r>
              <a:rPr lang="en-US" altLang="ko-KR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심리적 그리고 물질적 피해를 보상 차원의 물질을 제공함으로써 불만을 해소 시키려는 유형적 노력</a:t>
            </a:r>
            <a:endParaRPr lang="en-US" altLang="ko-KR" sz="1400" b="1" dirty="0">
              <a:solidFill>
                <a:srgbClr val="7F7F7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18764" t="76967" r="66652" b="10605"/>
          <a:stretch/>
        </p:blipFill>
        <p:spPr>
          <a:xfrm>
            <a:off x="862446" y="888944"/>
            <a:ext cx="372579" cy="380678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9390" y="852992"/>
            <a:ext cx="375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서비스 회복</a:t>
            </a:r>
            <a:endParaRPr lang="ko-KR" altLang="en-US" sz="24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862446" y="1675675"/>
            <a:ext cx="3576204" cy="408211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73282" y="1690959"/>
            <a:ext cx="346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서비스 회복의 개념 및 특성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02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99" y="130629"/>
            <a:ext cx="554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7E706B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서비스 품질 관리 및 회복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98" y="708314"/>
            <a:ext cx="805728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회복의 중요성</a:t>
            </a:r>
            <a:endParaRPr lang="en-US" altLang="ko-KR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>
              <a:lnSpc>
                <a:spcPct val="150000"/>
              </a:lnSpc>
              <a:buAutoNum type="arabicPeriod" startAt="2"/>
            </a:pPr>
            <a:endParaRPr lang="en-US" altLang="ko-KR" sz="16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28663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6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기업이 서비스 실패에 대비하여 고객이 감정 표현을 표현할 수 있는 소통 채널이 잘 마련되어 있거나 서비스 접점에서 고객의 불만 사항에 대하여 적절하고 신속하게 대응하는 경우에는 오히려 고객의 충성도가 향상될 수 있다</a:t>
            </a:r>
            <a:r>
              <a:rPr lang="en-US" altLang="ko-KR" sz="16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785813" indent="-342900" algn="just">
              <a:lnSpc>
                <a:spcPct val="150000"/>
              </a:lnSpc>
              <a:buFont typeface="+mj-ea"/>
              <a:buAutoNum type="circleNumDbPlain"/>
            </a:pPr>
            <a:endParaRPr lang="en-US" altLang="ko-KR" sz="16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>
              <a:lnSpc>
                <a:spcPct val="150000"/>
              </a:lnSpc>
              <a:buFont typeface="+mj-ea"/>
              <a:buAutoNum type="circleNumDbPlain"/>
              <a:tabLst>
                <a:tab pos="268288" algn="l"/>
              </a:tabLst>
            </a:pP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불만 고객의 이탈과 서비스에 대한 부정적인 구전을 막고 본래의 </a:t>
            </a:r>
            <a:r>
              <a:rPr lang="ko-KR" altLang="en-US" sz="1600" b="1" dirty="0" err="1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충성도를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회복하는 서비스 과정으로 볼 수 있다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ea"/>
              <a:buAutoNum type="circleNumDbPlain"/>
              <a:tabLst>
                <a:tab pos="268288" algn="l"/>
              </a:tabLst>
            </a:pPr>
            <a:endParaRPr lang="en-US" altLang="ko-KR" sz="16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>
              <a:lnSpc>
                <a:spcPct val="150000"/>
              </a:lnSpc>
              <a:buFont typeface="+mj-ea"/>
              <a:buAutoNum type="circleNumDbPlain"/>
              <a:tabLst>
                <a:tab pos="268288" algn="l"/>
              </a:tabLst>
            </a:pP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서비스의 실패를 통해 확인된 서비스 요소를 개선하고 효과적으로 관리할 수 있는 계기가 된다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ea"/>
              <a:buAutoNum type="circleNumDbPlain"/>
              <a:tabLst>
                <a:tab pos="268288" algn="l"/>
              </a:tabLst>
            </a:pPr>
            <a:endParaRPr lang="en-US" altLang="ko-KR" sz="16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>
              <a:lnSpc>
                <a:spcPct val="150000"/>
              </a:lnSpc>
              <a:buFont typeface="+mj-ea"/>
              <a:buAutoNum type="circleNumDbPlain"/>
              <a:tabLst>
                <a:tab pos="268288" algn="l"/>
              </a:tabLst>
            </a:pP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서비스의 회복 과정을 통해 고객과 소통함으로 고객의 </a:t>
            </a:r>
            <a:r>
              <a:rPr lang="ko-KR" altLang="en-US" sz="1600" b="1" dirty="0" err="1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니즈와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욕구를 파악하는 기회가 된다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3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99" y="130629"/>
            <a:ext cx="554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7E706B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서비스 품질 관리 및 회복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98" y="708314"/>
            <a:ext cx="805728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 startAt="2"/>
            </a:pPr>
            <a:r>
              <a:rPr lang="ko-KR" altLang="en-US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회복의 역설</a:t>
            </a:r>
            <a:r>
              <a:rPr lang="en-US" altLang="ko-KR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(service recovery paradox)</a:t>
            </a:r>
          </a:p>
          <a:p>
            <a:pPr marL="342900" indent="-342900" algn="just">
              <a:lnSpc>
                <a:spcPct val="150000"/>
              </a:lnSpc>
              <a:buAutoNum type="arabicPeriod" startAt="2"/>
            </a:pPr>
            <a:endParaRPr lang="en-US" altLang="ko-KR" sz="16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42913" algn="just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회복은 고객의 불만족을 해결하여 본래의 기대 수준으로 회복하는 것을 말한다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그러나 성공적인 회복으로 불만이 해소되었을 경우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고객은 오히려 서비스 실패가 없었을 경우보다 더 높은 긍정적 감정을 지니게 되고 기업에 대한 충성도가 향상된다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이와 같은 논리적 부조화 현상을 서비스 회복의 </a:t>
            </a:r>
            <a:r>
              <a:rPr lang="ko-KR" altLang="en-US" sz="1600" b="1" dirty="0" err="1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패러독스라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부른다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6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>
              <a:lnSpc>
                <a:spcPct val="150000"/>
              </a:lnSpc>
              <a:buAutoNum type="arabicParenBoth"/>
            </a:pPr>
            <a:r>
              <a:rPr lang="ko-KR" altLang="en-US" sz="16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문제의 원인과는 무관한 서비스 회복 절차</a:t>
            </a:r>
            <a:endParaRPr lang="en-US" altLang="ko-KR" sz="16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42913" algn="just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서비스의 가치는 경험에 의해 서비스가 끝난 후 평가가 이뤄지며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고객마다 주관적인 기준으로 가치를 판단하고 기억하기 때문에 품질에 대한 불만족은 필연적으로 발생하기 마련이다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따라서 서비스 실패는 불만족한 사항의 조치에 대한 실제 내용보다는 조치에 대하여 고객이 어떻게 감성적으로 지각하는가에 따라 서비스 회복의 여부가 결정된다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600" b="1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27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99" y="130629"/>
            <a:ext cx="554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7E706B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서비스 품질 관리 및 회복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98" y="708314"/>
            <a:ext cx="80572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(2) </a:t>
            </a:r>
            <a:r>
              <a:rPr lang="ko-KR" altLang="en-US" sz="16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고객 행동의 과학적 접근</a:t>
            </a:r>
            <a:endParaRPr lang="en-US" altLang="ko-KR" sz="16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1600" b="1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고객은 그들의 경험을 모두 기억하는 것이 아니라 좋았던 순간과 나빴던 순간만을 단편적으로 기억한다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따라서 서비스 경험에 대한 전반적인 평가는 각 순간들에 대한 경험의 강도와 시간 흐름의 순서에 영향을 받는다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바람직한 결과를 얻기 위해서는 서비스가 끝나는 시점에 도달하는 동안 긍정적인 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진실의 순간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대한 강렬한 기억을 많이 만드는 것이 중요하다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6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(3) </a:t>
            </a:r>
            <a:r>
              <a:rPr lang="ko-KR" altLang="en-US" sz="16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회복 노력</a:t>
            </a:r>
            <a:endParaRPr lang="en-US" altLang="ko-KR" sz="16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1600" b="1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심리적 노력 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불만족한 고객에게 서비스 실패 상황을 이해하고 개선하고자 하는 노력을 심리적으로 보여주는 것이다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심리적 노력에는 진심을 담은 사과가 필수적임</a:t>
            </a:r>
            <a:endParaRPr lang="en-US" altLang="ko-KR" sz="16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16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유형적 노력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실패 상황에 대한 공감과 사죄를 통해 고객에게 정중히 사과했다면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단계로는 여전히 불만을 갖고 있는 고객에게 사은품이나 기대에 상응하는 유형적 보상의 제공을 검토해야 함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09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99" y="130629"/>
            <a:ext cx="554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7E706B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서비스 품질 관리 및 회복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2446" y="1442637"/>
            <a:ext cx="741910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ko-KR" altLang="en-US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불평 고객의 감정 관리</a:t>
            </a:r>
            <a:endParaRPr lang="en-US" altLang="ko-KR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600" b="1" dirty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https://</a:t>
            </a:r>
            <a:r>
              <a:rPr lang="en-US" altLang="ko-KR" sz="16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www.youtube.com/watch?v=hVDPyKZKl-4</a:t>
            </a:r>
            <a:r>
              <a:rPr lang="en-US" altLang="ko-KR" sz="16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불평고객</a:t>
            </a:r>
            <a:r>
              <a:rPr lang="en-US" altLang="ko-KR" sz="16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해결방법</a:t>
            </a:r>
            <a:r>
              <a:rPr lang="en-US" altLang="ko-KR" sz="16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ko-KR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♣ </a:t>
            </a:r>
            <a:r>
              <a:rPr lang="ko-KR" altLang="en-US" sz="16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경청→인정</a:t>
            </a:r>
            <a:r>
              <a:rPr lang="en-US" altLang="ko-KR" sz="16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사실</a:t>
            </a:r>
            <a:r>
              <a:rPr lang="en-US" altLang="ko-KR" sz="16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&amp;</a:t>
            </a:r>
            <a:r>
              <a:rPr lang="ko-KR" altLang="en-US" sz="16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감정</a:t>
            </a:r>
            <a:r>
              <a:rPr lang="en-US" altLang="ko-KR" sz="16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→ </a:t>
            </a:r>
            <a:r>
              <a:rPr lang="ko-KR" altLang="en-US" sz="16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응답</a:t>
            </a:r>
            <a:r>
              <a:rPr lang="en-US" altLang="ko-KR" sz="16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솔루션</a:t>
            </a:r>
            <a:r>
              <a:rPr lang="en-US" altLang="ko-KR" sz="16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확인 ♣</a:t>
            </a:r>
            <a:endParaRPr lang="en-US" altLang="ko-KR" sz="1600" b="1" dirty="0" smtClean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>
              <a:lnSpc>
                <a:spcPct val="150000"/>
              </a:lnSpc>
              <a:buAutoNum type="arabicParenBoth"/>
            </a:pPr>
            <a:r>
              <a:rPr lang="ko-KR" altLang="en-US" sz="16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신속한 대응의 원칙</a:t>
            </a:r>
            <a:endParaRPr lang="en-US" altLang="ko-KR" sz="16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(2) </a:t>
            </a:r>
            <a:r>
              <a:rPr lang="ko-KR" altLang="en-US" sz="16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불평 고객의 감정 완화</a:t>
            </a:r>
            <a:endParaRPr lang="en-US" altLang="ko-KR" sz="16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1600" b="1" dirty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16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862446" y="955240"/>
            <a:ext cx="2832099" cy="408211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73282" y="970524"/>
            <a:ext cx="346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서비스 회복의 방법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l="18492" t="20758" r="17381" b="13069"/>
          <a:stretch/>
        </p:blipFill>
        <p:spPr>
          <a:xfrm>
            <a:off x="1698584" y="3429000"/>
            <a:ext cx="5746832" cy="333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323850" y="333375"/>
            <a:ext cx="5327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2400" b="1">
                <a:ea typeface="맑은 고딕" panose="020B0503020000020004" pitchFamily="50" charset="-127"/>
              </a:rPr>
              <a:t>학습목표 및 주요 용어</a:t>
            </a: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684213" y="1597025"/>
            <a:ext cx="8424862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ko-KR" altLang="en-US" b="1" dirty="0" smtClean="0">
                <a:solidFill>
                  <a:schemeClr val="accent1"/>
                </a:solidFill>
                <a:ea typeface="맑은 고딕" panose="020B0503020000020004" pitchFamily="50" charset="-127"/>
              </a:rPr>
              <a:t>서비스 </a:t>
            </a:r>
            <a:r>
              <a:rPr lang="ko-KR" altLang="en-US" b="1" smtClean="0">
                <a:solidFill>
                  <a:schemeClr val="accent1"/>
                </a:solidFill>
                <a:ea typeface="맑은 고딕" panose="020B0503020000020004" pitchFamily="50" charset="-127"/>
              </a:rPr>
              <a:t>품질관리의 개념 </a:t>
            </a:r>
            <a:r>
              <a:rPr lang="ko-KR" altLang="en-US" b="1" dirty="0" smtClean="0">
                <a:ea typeface="맑은 고딕" panose="020B0503020000020004" pitchFamily="50" charset="-127"/>
              </a:rPr>
              <a:t>및 구성을 이해할 수 있다</a:t>
            </a:r>
            <a:r>
              <a:rPr lang="en-US" altLang="ko-KR" b="1" dirty="0" smtClean="0">
                <a:ea typeface="맑은 고딕" panose="020B0503020000020004" pitchFamily="50" charset="-127"/>
              </a:rPr>
              <a:t>.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ko-KR" altLang="en-US" b="1" dirty="0" smtClean="0">
                <a:solidFill>
                  <a:schemeClr val="accent1"/>
                </a:solidFill>
                <a:ea typeface="맑은 고딕" panose="020B0503020000020004" pitchFamily="50" charset="-127"/>
              </a:rPr>
              <a:t>서비스품질 측정의 모델을 </a:t>
            </a:r>
            <a:r>
              <a:rPr lang="ko-KR" altLang="en-US" b="1" dirty="0" smtClean="0">
                <a:ea typeface="맑은 고딕" panose="020B0503020000020004" pitchFamily="50" charset="-127"/>
              </a:rPr>
              <a:t>설명할 </a:t>
            </a:r>
            <a:r>
              <a:rPr lang="ko-KR" altLang="en-US" b="1" dirty="0">
                <a:ea typeface="맑은 고딕" panose="020B0503020000020004" pitchFamily="50" charset="-127"/>
              </a:rPr>
              <a:t>수 있다</a:t>
            </a:r>
            <a:r>
              <a:rPr lang="en-US" altLang="ko-KR" b="1" dirty="0" smtClean="0">
                <a:ea typeface="맑은 고딕" panose="020B0503020000020004" pitchFamily="50" charset="-127"/>
              </a:rPr>
              <a:t>.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ko-KR" altLang="en-US" b="1" dirty="0" smtClean="0">
                <a:solidFill>
                  <a:schemeClr val="accent1"/>
                </a:solidFill>
                <a:ea typeface="맑은 고딕" panose="020B0503020000020004" pitchFamily="50" charset="-127"/>
              </a:rPr>
              <a:t>항공운송 서비스의 품질관리를 </a:t>
            </a:r>
            <a:r>
              <a:rPr lang="ko-KR" altLang="en-US" b="1" dirty="0" smtClean="0">
                <a:ea typeface="맑은 고딕" panose="020B0503020000020004" pitchFamily="50" charset="-127"/>
              </a:rPr>
              <a:t>설명할 수 있다</a:t>
            </a:r>
            <a:r>
              <a:rPr lang="en-US" altLang="ko-KR" b="1" dirty="0" smtClean="0">
                <a:ea typeface="맑은 고딕" panose="020B0503020000020004" pitchFamily="50" charset="-127"/>
              </a:rPr>
              <a:t>.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ko-KR" altLang="en-US" b="1" dirty="0" smtClean="0">
                <a:solidFill>
                  <a:schemeClr val="accent1"/>
                </a:solidFill>
                <a:ea typeface="맑은 고딕" panose="020B0503020000020004" pitchFamily="50" charset="-127"/>
              </a:rPr>
              <a:t>서비스 회복의 개념 </a:t>
            </a:r>
            <a:r>
              <a:rPr lang="en-US" altLang="ko-KR" b="1" dirty="0" smtClean="0">
                <a:solidFill>
                  <a:schemeClr val="accent1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b="1" dirty="0" smtClean="0">
                <a:solidFill>
                  <a:schemeClr val="accent1"/>
                </a:solidFill>
                <a:ea typeface="맑은 고딕" panose="020B0503020000020004" pitchFamily="50" charset="-127"/>
              </a:rPr>
              <a:t>특성 및 서비스회복의 방법에 </a:t>
            </a:r>
            <a:r>
              <a:rPr lang="ko-KR" altLang="en-US" b="1" dirty="0" smtClean="0">
                <a:ea typeface="맑은 고딕" panose="020B0503020000020004" pitchFamily="50" charset="-127"/>
              </a:rPr>
              <a:t>대해  이해할 수 있다</a:t>
            </a:r>
            <a:r>
              <a:rPr lang="en-US" altLang="ko-KR" b="1" dirty="0" smtClean="0">
                <a:ea typeface="맑은 고딕" panose="020B0503020000020004" pitchFamily="50" charset="-127"/>
              </a:rPr>
              <a:t>.  </a:t>
            </a:r>
            <a:endParaRPr lang="ko-KR" altLang="en-US" b="1" dirty="0">
              <a:ea typeface="맑은 고딕" panose="020B0503020000020004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850" y="1196975"/>
            <a:ext cx="3384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R"/>
              <a:defRPr/>
            </a:pP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학습목표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50" y="3517551"/>
            <a:ext cx="3384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R"/>
              <a:defRPr/>
            </a:pP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주요 용어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33691"/>
              </p:ext>
            </p:extLst>
          </p:nvPr>
        </p:nvGraphicFramePr>
        <p:xfrm>
          <a:off x="397032" y="3917601"/>
          <a:ext cx="8487888" cy="1477441"/>
        </p:xfrm>
        <a:graphic>
          <a:graphicData uri="http://schemas.openxmlformats.org/drawingml/2006/table">
            <a:tbl>
              <a:tblPr/>
              <a:tblGrid>
                <a:gridCol w="848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8635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고객편익</a:t>
                      </a:r>
                      <a:r>
                        <a:rPr lang="en-US" altLang="ko-KR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서비스 품질 측정</a:t>
                      </a:r>
                      <a:r>
                        <a:rPr lang="en-US" altLang="ko-KR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SERVQUAL </a:t>
                      </a:r>
                      <a:r>
                        <a:rPr lang="ko-KR" altLang="en-US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모델</a:t>
                      </a:r>
                      <a:r>
                        <a:rPr lang="en-US" altLang="ko-KR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SERVPERF </a:t>
                      </a:r>
                      <a:r>
                        <a:rPr lang="ko-KR" altLang="en-US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모델</a:t>
                      </a:r>
                      <a:r>
                        <a:rPr lang="en-US" altLang="ko-KR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EP</a:t>
                      </a:r>
                      <a:r>
                        <a:rPr lang="ko-KR" altLang="en-US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모델</a:t>
                      </a:r>
                      <a:r>
                        <a:rPr lang="en-US" altLang="ko-KR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서비스 품질관리</a:t>
                      </a:r>
                      <a:r>
                        <a:rPr lang="en-US" altLang="ko-KR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품질비용</a:t>
                      </a:r>
                      <a:r>
                        <a:rPr lang="en-US" altLang="ko-KR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실패비용</a:t>
                      </a:r>
                      <a:r>
                        <a:rPr lang="en-US" altLang="ko-KR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서비스회복</a:t>
                      </a:r>
                      <a:r>
                        <a:rPr lang="en-US" altLang="ko-KR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불평고객</a:t>
                      </a:r>
                      <a:r>
                        <a:rPr lang="en-US" altLang="ko-KR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안전성</a:t>
                      </a:r>
                      <a:r>
                        <a:rPr lang="en-US" altLang="ko-KR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800" b="1" kern="0" spc="0" dirty="0" err="1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정시성</a:t>
                      </a:r>
                      <a:r>
                        <a:rPr lang="en-US" altLang="ko-KR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고객서비스</a:t>
                      </a:r>
                      <a:r>
                        <a:rPr lang="en-US" altLang="ko-KR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endParaRPr lang="ko-KR" altLang="en-US" sz="1800" b="1" kern="0" spc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69" marR="64769" marT="17923" marB="17923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635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endParaRPr lang="ko-KR" altLang="en-US" sz="1800" b="1" kern="0" spc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69" marR="64769" marT="17923" marB="17923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7032" y="4875332"/>
            <a:ext cx="3384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R"/>
              <a:defRPr/>
            </a:pPr>
            <a:r>
              <a:rPr kumimoji="0" lang="ko-KR" altLang="en-US" sz="2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관련 동영상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216596"/>
              </p:ext>
            </p:extLst>
          </p:nvPr>
        </p:nvGraphicFramePr>
        <p:xfrm>
          <a:off x="397033" y="5472162"/>
          <a:ext cx="8351432" cy="912812"/>
        </p:xfrm>
        <a:graphic>
          <a:graphicData uri="http://schemas.openxmlformats.org/drawingml/2006/table">
            <a:tbl>
              <a:tblPr/>
              <a:tblGrid>
                <a:gridCol w="8351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281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hlinkClick r:id="rId2"/>
                        </a:rPr>
                        <a:t>https://www.youtube.com/watch?v=G6dUdLjqlz8</a:t>
                      </a:r>
                      <a:endParaRPr lang="en-US" altLang="ko-KR" sz="1800" b="1" kern="0" spc="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(2019 </a:t>
                      </a:r>
                      <a:r>
                        <a:rPr lang="ko-KR" altLang="en-US" sz="1800" b="1" kern="0" spc="0" dirty="0" smtClean="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세계공항순위</a:t>
                      </a:r>
                      <a:r>
                        <a:rPr lang="en-US" altLang="ko-KR" sz="1800" b="1" kern="0" spc="0" dirty="0" smtClean="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en-US" altLang="ko-KR" sz="1800" b="1" kern="0" spc="0" dirty="0" err="1" smtClean="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Skytrex</a:t>
                      </a:r>
                      <a:r>
                        <a:rPr lang="ko-KR" altLang="en-US" sz="1800" b="1" kern="0" spc="0" dirty="0" smtClean="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800" b="1" kern="0" spc="0" dirty="0" smtClean="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– Top10)</a:t>
                      </a:r>
                      <a:endParaRPr lang="ko-KR" altLang="en-US" sz="1800" b="1" kern="0" spc="0" dirty="0">
                        <a:solidFill>
                          <a:srgbClr val="00206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69" marR="64769" marT="17923" marB="17923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8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99" y="130629"/>
            <a:ext cx="554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7E706B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서비스 품질 관리 및 회복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2445" y="742618"/>
            <a:ext cx="79291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6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효과적인 서비스 회복의 방법</a:t>
            </a:r>
            <a:endParaRPr lang="en-US" altLang="ko-KR" sz="16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1400" b="1" dirty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(1)  </a:t>
            </a:r>
            <a:r>
              <a:rPr lang="ko-KR" altLang="en-US" sz="14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불만 고객의 의견 수렴</a:t>
            </a:r>
            <a:endParaRPr lang="en-US" altLang="ko-KR" sz="14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(2)  </a:t>
            </a:r>
            <a:r>
              <a:rPr lang="ko-KR" altLang="en-US" sz="14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회복 시스템의 구축 </a:t>
            </a:r>
            <a:endParaRPr lang="en-US" altLang="ko-KR" sz="14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(3)  </a:t>
            </a:r>
            <a:r>
              <a:rPr lang="ko-KR" altLang="en-US" sz="14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적정한 보상 수준의 결정</a:t>
            </a:r>
            <a:endParaRPr lang="en-US" altLang="ko-KR" sz="14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고객 중심의 기업이 불평의 처리와 효과적인 서비스 회복을 제도화하기 위한 방법으로 흔히 활용되는 것이 서비스 보증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(service guarantees)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이다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보증은 다음과 같은 기준에 따라 설계되고 제공되어야 한다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400" b="1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무조건적인 보증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고객과 약속을 한 보증이라면 무조건적인 실행이 이행되어야 한다</a:t>
            </a:r>
            <a:endParaRPr lang="en-US" altLang="ko-KR" sz="14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이해하기 쉬운 보증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보증에서 얻을 수 있는 이익을 고객이 명확하게 이해할 수 있어야 한다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가치 있는 보증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보증은 고객에게 중요한 가치로 인식될 만한 것이어야 한다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요청이 용이한 보증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보증을 요청하기 위해 많은 시간과 노력을 들이지 않을 수 있도록 요청하기 쉬운 보증 이어야 한다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보상 받기 용이한 보증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실패가 발생하면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고객이 문제없이 쉽게 보증 받을 수 있어야 한다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확실한 보증 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기업이 제공하는 보증을 고객이 믿을 수 있도록 신뢰감을 주어야 한다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https</a:t>
            </a:r>
            <a:r>
              <a:rPr lang="en-US" altLang="ko-KR" sz="1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://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www.youtube.com/watch?v=4GTmC8H-yZA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400" b="1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싱가폴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창이국제공항</a:t>
            </a:r>
            <a:r>
              <a:rPr lang="en-US" altLang="ko-KR" sz="14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-”Jewel”)</a:t>
            </a:r>
          </a:p>
        </p:txBody>
      </p:sp>
    </p:spTree>
    <p:extLst>
      <p:ext uri="{BB962C8B-B14F-4D97-AF65-F5344CB8AC3E}">
        <p14:creationId xmlns:p14="http://schemas.microsoft.com/office/powerpoint/2010/main" val="9293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886659"/>
            <a:ext cx="9144000" cy="497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26826" t="33598" r="15477" b="45238"/>
          <a:stretch/>
        </p:blipFill>
        <p:spPr>
          <a:xfrm>
            <a:off x="0" y="1"/>
            <a:ext cx="9144000" cy="188665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28889" t="12293" r="22460" b="78395"/>
          <a:stretch/>
        </p:blipFill>
        <p:spPr>
          <a:xfrm>
            <a:off x="123371" y="2336800"/>
            <a:ext cx="8897257" cy="95794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28889" t="46579" r="22460" b="47495"/>
          <a:stretch/>
        </p:blipFill>
        <p:spPr>
          <a:xfrm>
            <a:off x="123371" y="3733800"/>
            <a:ext cx="8897257" cy="6096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l="28889" t="83121" r="22460" b="7990"/>
          <a:stretch/>
        </p:blipFill>
        <p:spPr>
          <a:xfrm>
            <a:off x="123371" y="5036457"/>
            <a:ext cx="8897257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99" y="130629"/>
            <a:ext cx="554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7E706B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서비스 품질 관리 및 회복</a:t>
            </a:r>
            <a:endParaRPr lang="ko-KR" altLang="en-US" sz="2000" b="1" dirty="0">
              <a:solidFill>
                <a:srgbClr val="7E706B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446" y="2277142"/>
            <a:ext cx="741910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ko-KR" altLang="en-US" sz="16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품질 관리의 개념</a:t>
            </a:r>
            <a:endParaRPr lang="en-US" altLang="ko-KR" sz="16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질은 양과 대비되는 개념으로서 어떤 사물을 다른 사물과 구분하게 해주는 사물의 내적인 특성을 말한다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서비스의 경우 </a:t>
            </a:r>
            <a:r>
              <a:rPr lang="ko-KR" altLang="en-US" sz="1400" b="1" dirty="0" err="1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품질수준의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측정은 정의하기가 힘들다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서비스의 품질이란 고객이 경험한 편익의 수준이다</a:t>
            </a:r>
            <a:r>
              <a:rPr lang="en-US" altLang="ko-KR" sz="1400" b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편익은 서비스 시장에서 고객의 주관적인 판단으로 결정된다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이론적으로는 </a:t>
            </a:r>
            <a:r>
              <a:rPr lang="ko-KR" altLang="en-US" sz="1400" b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고객이 기대하는 요구 수준과 실제로 경험을 통해 지각된 수준 간의 차이로 결정된 서비스에 대한 전반적인 판단을 서비스 품질이라고 한다</a:t>
            </a:r>
            <a:r>
              <a:rPr lang="en-US" altLang="ko-KR" sz="1400" b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가치는 필요의 만족도이다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서비스에 대한 전체적인 평가를 통해 고객의 태도가 형성된다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개별 요소의 구체적 속성보다는 서비스 패키지에 대한 전반적인 기대와 경험의 차이로 품질 수준이 결정된다</a:t>
            </a: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862446" y="1569276"/>
            <a:ext cx="4087090" cy="408211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73282" y="1584560"/>
            <a:ext cx="384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서비스 품질 관리의 개념 및 구성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18764" t="76967" r="66652" b="10605"/>
          <a:stretch/>
        </p:blipFill>
        <p:spPr>
          <a:xfrm>
            <a:off x="862446" y="888944"/>
            <a:ext cx="372579" cy="380678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29390" y="852992"/>
            <a:ext cx="375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서비스 품질 관리</a:t>
            </a:r>
            <a:endParaRPr lang="ko-KR" altLang="en-US" sz="24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07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57250"/>
            <a:ext cx="914400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-1" y="16427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22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8</a:t>
            </a:r>
            <a:r>
              <a:rPr lang="ko-KR" altLang="en-US" sz="22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가지 품질의 범주</a:t>
            </a:r>
            <a:endParaRPr lang="ko-KR" altLang="en-US" sz="2200" b="1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092" y="950544"/>
            <a:ext cx="8127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7E706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품질에 대한 견해를 바탕으로 </a:t>
            </a:r>
            <a:r>
              <a:rPr lang="en-US" altLang="ko-KR" sz="1600" b="1" dirty="0" smtClean="0">
                <a:solidFill>
                  <a:srgbClr val="7E706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Garvin</a:t>
            </a:r>
            <a:r>
              <a:rPr lang="ko-KR" altLang="en-US" sz="1600" b="1" dirty="0" smtClean="0">
                <a:solidFill>
                  <a:srgbClr val="7E706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</a:t>
            </a:r>
            <a:r>
              <a:rPr lang="en-US" altLang="ko-KR" sz="1600" b="1" dirty="0" smtClean="0">
                <a:solidFill>
                  <a:srgbClr val="7E706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1600" b="1" dirty="0" smtClean="0">
                <a:solidFill>
                  <a:srgbClr val="7E706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가지 품질의 범주를 개발했다</a:t>
            </a:r>
            <a:r>
              <a:rPr lang="en-US" altLang="ko-KR" sz="1600" b="1" dirty="0" smtClean="0">
                <a:solidFill>
                  <a:srgbClr val="7E706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dirty="0" smtClean="0">
                <a:solidFill>
                  <a:srgbClr val="7E706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그러나 서비스는 고유의 특성 때문에 이상의 제품 중심의 견해를 적용하기에는 한계가 있다</a:t>
            </a:r>
            <a:r>
              <a:rPr lang="en-US" altLang="ko-KR" sz="1600" b="1" dirty="0" smtClean="0">
                <a:solidFill>
                  <a:srgbClr val="7E706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400" b="1" dirty="0" smtClean="0">
              <a:solidFill>
                <a:srgbClr val="7E706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l="26190" t="14691" r="23254" b="9687"/>
          <a:stretch/>
        </p:blipFill>
        <p:spPr>
          <a:xfrm>
            <a:off x="1554164" y="1778607"/>
            <a:ext cx="6035672" cy="50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99" y="130629"/>
            <a:ext cx="554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7E706B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서비스 품질 관리 및 회복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625" y="819150"/>
            <a:ext cx="7471929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 startAt="2"/>
            </a:pPr>
            <a:r>
              <a:rPr lang="ko-KR" altLang="en-US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품질 구성</a:t>
            </a:r>
          </a:p>
          <a:p>
            <a:pPr marL="342900" indent="-342900" algn="just">
              <a:lnSpc>
                <a:spcPct val="150000"/>
              </a:lnSpc>
              <a:buAutoNum type="arabicPeriod" startAt="2"/>
            </a:pPr>
            <a:endParaRPr lang="en-US" altLang="ko-KR" sz="1600" b="1" dirty="0" smtClean="0">
              <a:solidFill>
                <a:srgbClr val="7F7F7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품질은 크게 세 가지 요소로 구분될 수 있다</a:t>
            </a:r>
            <a:endParaRPr lang="en-US" altLang="ko-KR" sz="1600" b="1" u="sng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첫째</a:t>
            </a:r>
            <a:r>
              <a:rPr lang="en-US" altLang="ko-KR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인적 서비스</a:t>
            </a:r>
            <a:r>
              <a:rPr lang="ko-KR" altLang="en-US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인간에 의하여 제공되는 수고와 노동</a:t>
            </a:r>
            <a:endParaRPr lang="en-US" altLang="ko-KR" sz="1600" b="1" dirty="0" smtClean="0">
              <a:solidFill>
                <a:srgbClr val="7F7F7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둘째</a:t>
            </a:r>
            <a:r>
              <a:rPr lang="en-US" altLang="ko-KR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물적 서비스</a:t>
            </a:r>
            <a:r>
              <a:rPr lang="ko-KR" altLang="en-US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물품이나 시설</a:t>
            </a:r>
            <a:r>
              <a:rPr lang="en-US" altLang="ko-KR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기계 등에 의하여 제공되는 편의</a:t>
            </a:r>
            <a:endParaRPr lang="en-US" altLang="ko-KR" sz="1600" b="1" dirty="0" smtClean="0">
              <a:solidFill>
                <a:srgbClr val="7F7F7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셋째</a:t>
            </a:r>
            <a:r>
              <a:rPr lang="en-US" altLang="ko-KR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시스템적 서비스</a:t>
            </a:r>
            <a:r>
              <a:rPr lang="ko-KR" altLang="en-US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지식</a:t>
            </a:r>
            <a:r>
              <a:rPr lang="en-US" altLang="ko-KR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 아이디어</a:t>
            </a:r>
            <a:r>
              <a:rPr lang="en-US" altLang="ko-KR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프로세스</a:t>
            </a:r>
            <a:r>
              <a:rPr lang="en-US" altLang="ko-KR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제도 등의 시스템에 의하여 제공되는 편의 능률</a:t>
            </a:r>
            <a:endParaRPr lang="en-US" altLang="ko-KR" sz="1600" b="1" dirty="0" smtClean="0">
              <a:solidFill>
                <a:srgbClr val="7F7F7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b="1" dirty="0">
              <a:solidFill>
                <a:srgbClr val="7F7F7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품질에 대한 관심의 증가는 서비스 품질 구성 요소에 관한 많은 연구를 가져왔고</a:t>
            </a:r>
            <a:r>
              <a:rPr lang="en-US" altLang="ko-KR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품질은 실제적인 서비스 품질과 지각된 서비스 품질로 구분되는데 주요 관심사는 고객의 품질에 대한 판단이 지각된 서비스 품질에 초점을 두고 있다는 것이다</a:t>
            </a:r>
            <a:r>
              <a:rPr lang="en-US" altLang="ko-KR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지각된 서비스 품질이란 제공된 서비스에 대한 고객의 전반적인 판단이나 태도를 말한다</a:t>
            </a:r>
            <a:r>
              <a:rPr lang="en-US" altLang="ko-KR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b="1" dirty="0" smtClean="0">
              <a:solidFill>
                <a:srgbClr val="7F7F7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23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99" y="130629"/>
            <a:ext cx="554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7E706B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서비스 품질 관리 및 회복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625" y="819150"/>
            <a:ext cx="74719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arenBoth"/>
            </a:pPr>
            <a:r>
              <a:rPr lang="ko-KR" altLang="en-US" sz="16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인적 서비스</a:t>
            </a:r>
            <a:endParaRPr lang="en-US" altLang="ko-KR" sz="16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산업에서 인적 자원의 적절한 활용은 최고의 서비스 품질 요소가 될 수 있다</a:t>
            </a:r>
            <a:r>
              <a:rPr lang="en-US" altLang="ko-KR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altLang="ko-KR" sz="1600" b="1" dirty="0" smtClean="0">
              <a:solidFill>
                <a:srgbClr val="7F7F7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(2) </a:t>
            </a:r>
            <a:r>
              <a:rPr lang="ko-KR" altLang="en-US" sz="16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물적 서비스</a:t>
            </a:r>
            <a:endParaRPr lang="en-US" altLang="ko-KR" sz="16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품질 구성 요소에서 인적 서비스 만큼이나 중요한 부분을 차지하는 물적 서비스는 핵심적 증거와 주변적 증거로 나눌 수 있다</a:t>
            </a:r>
            <a:r>
              <a:rPr lang="en-US" altLang="ko-KR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구매에서 중요한 부분을 차지하는 핵심적 증거는 항공사 비행기와 같이 어떤 서비스 품질에 대한 비용을 지불했을 때</a:t>
            </a:r>
            <a:r>
              <a:rPr lang="en-US" altLang="ko-KR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지불된 비용에서 상당 부분을 차지하는 요소를 말한다</a:t>
            </a:r>
            <a:r>
              <a:rPr lang="en-US" altLang="ko-KR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600" b="1" dirty="0" smtClean="0">
              <a:solidFill>
                <a:srgbClr val="7F7F7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(3) </a:t>
            </a:r>
            <a:r>
              <a:rPr lang="ko-KR" altLang="en-US" sz="16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시스템적 서비스</a:t>
            </a:r>
            <a:endParaRPr lang="en-US" altLang="ko-KR" sz="16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시스템적 서비스는 최근 데이터 </a:t>
            </a:r>
            <a:r>
              <a:rPr lang="en-US" altLang="ko-KR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DB</a:t>
            </a:r>
            <a:r>
              <a:rPr lang="ko-KR" altLang="en-US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인터넷 사용 증가 등을 통해 서비스 상품의 품질을 측정하는데 있어서 관심이 증가된 구성 요소로서</a:t>
            </a:r>
            <a:r>
              <a:rPr lang="en-US" altLang="ko-KR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물적</a:t>
            </a:r>
            <a:r>
              <a:rPr lang="en-US" altLang="ko-KR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•</a:t>
            </a:r>
            <a:r>
              <a:rPr lang="ko-KR" altLang="en-US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인적 자원이 아닌 어떤 특정 시스템의 도입이나 제도의 개발 등을 통해 사용 고객의 만족도를 높이는 일환으로도 많이 도입되고 있는 서비스 분야이다</a:t>
            </a:r>
            <a:r>
              <a:rPr lang="en-US" altLang="ko-KR" sz="16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4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99" y="130629"/>
            <a:ext cx="554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7E706B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서비스 품질 관리 및 회복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2446" y="1224116"/>
            <a:ext cx="741910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SERVQUAL </a:t>
            </a:r>
            <a:r>
              <a:rPr lang="ko-KR" altLang="en-US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모델</a:t>
            </a:r>
            <a:endParaRPr lang="en-US" altLang="ko-KR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오늘날 서비스품질의 측정에 널리 이용되는 방법</a:t>
            </a:r>
            <a:endParaRPr lang="en-US" altLang="ko-KR" sz="1600" b="1" u="sng" dirty="0" smtClean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err="1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Parasuraman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고객이 서비스 품질을 측정하기 위해 이용하는 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개의 요인을 확인하고 후속 연구를 통해 이들 요인들을 유형성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신뢰성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확신성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err="1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반응성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err="1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공감성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등의 다섯 가지 차원으로 구분하여 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SERVQUAL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모형을 개발</a:t>
            </a:r>
            <a:endParaRPr lang="en-US" altLang="ko-KR" sz="16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모형의 기본 원리는 </a:t>
            </a:r>
            <a:r>
              <a:rPr lang="ko-KR" altLang="en-US" sz="1600" b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 </a:t>
            </a:r>
            <a:r>
              <a:rPr lang="ko-KR" altLang="en-US" sz="1600" b="1" u="sng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차원별로</a:t>
            </a:r>
            <a:r>
              <a:rPr lang="ko-KR" altLang="en-US" sz="1600" b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고객이 기대했던 서비스 수준과 실제로 경험한 서비스 수준 간의 차이를 통해 총 서비스의 품질을 평가</a:t>
            </a:r>
            <a:endParaRPr lang="en-US" altLang="ko-KR" sz="1600" b="1" u="sng" dirty="0" smtClean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751610" y="754471"/>
            <a:ext cx="2896754" cy="408211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62446" y="769755"/>
            <a:ext cx="384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 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서비스 품질의 측정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8968" t="14690" r="1270" b="7002"/>
          <a:stretch/>
        </p:blipFill>
        <p:spPr>
          <a:xfrm>
            <a:off x="1606883" y="3947939"/>
            <a:ext cx="5930233" cy="291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99" y="130629"/>
            <a:ext cx="554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7E706B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서비스 품질 관리 및 회복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625" y="819150"/>
            <a:ext cx="74719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(1) </a:t>
            </a:r>
            <a:r>
              <a:rPr lang="ko-KR" altLang="en-US" sz="14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유형성</a:t>
            </a:r>
            <a:endParaRPr lang="en-US" altLang="ko-KR" sz="14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고객이 눈을 통해 직접 경험하는 서비스 속성이다</a:t>
            </a:r>
            <a:r>
              <a:rPr lang="en-US" altLang="ko-KR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유형성은 레스토랑</a:t>
            </a:r>
            <a:r>
              <a:rPr lang="en-US" altLang="ko-KR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호텔</a:t>
            </a:r>
            <a:r>
              <a:rPr lang="en-US" altLang="ko-KR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소매 점포 엔터테인먼트 기업 등과 같이 고객이 서비스를 받기 위해 시설을 방문하는 대면 서비스업에서 강조된다</a:t>
            </a:r>
            <a:r>
              <a:rPr lang="en-US" altLang="ko-KR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400" b="1" dirty="0" smtClean="0">
              <a:solidFill>
                <a:srgbClr val="7F7F7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(2) </a:t>
            </a:r>
            <a:r>
              <a:rPr lang="ko-KR" altLang="en-US" sz="14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신뢰성</a:t>
            </a:r>
            <a:endParaRPr lang="en-US" altLang="ko-KR" sz="14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구매 당시에 약속된 서비스를 정확히 수행하는 정도를 말한다</a:t>
            </a:r>
            <a:endParaRPr lang="en-US" altLang="ko-KR" sz="1400" b="1" dirty="0" smtClean="0">
              <a:solidFill>
                <a:srgbClr val="7F7F7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1400" b="1" dirty="0" smtClean="0">
              <a:solidFill>
                <a:srgbClr val="7F7F7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(3) </a:t>
            </a:r>
            <a:r>
              <a:rPr lang="ko-KR" altLang="en-US" sz="14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확신성</a:t>
            </a:r>
            <a:endParaRPr lang="en-US" altLang="ko-KR" sz="14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 다른 말로 </a:t>
            </a:r>
            <a:r>
              <a:rPr lang="ko-KR" altLang="en-US" sz="1400" b="1" dirty="0" err="1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보증성</a:t>
            </a:r>
            <a:r>
              <a:rPr lang="ko-KR" altLang="en-US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이라고도 한다</a:t>
            </a:r>
            <a:r>
              <a:rPr lang="en-US" altLang="ko-KR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서비스의 신용과 거래의 안전성</a:t>
            </a:r>
            <a:r>
              <a:rPr lang="en-US" altLang="ko-KR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역량</a:t>
            </a:r>
            <a:r>
              <a:rPr lang="en-US" altLang="ko-KR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예의 등의 네 가지 요소로 평가된다</a:t>
            </a:r>
            <a:r>
              <a:rPr lang="en-US" altLang="ko-KR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400" b="1" dirty="0">
              <a:solidFill>
                <a:srgbClr val="7F7F7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(4) </a:t>
            </a:r>
            <a:r>
              <a:rPr lang="ko-KR" altLang="en-US" sz="1400" b="1" dirty="0" err="1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반응성</a:t>
            </a:r>
            <a:endParaRPr lang="en-US" altLang="ko-KR" sz="14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고객 요구에 대해 신속하게 응대하고 서비스를 제공하는 정도를 말한다</a:t>
            </a:r>
            <a:r>
              <a:rPr lang="en-US" altLang="ko-KR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400" b="1" dirty="0">
              <a:solidFill>
                <a:srgbClr val="7F7F7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(5) </a:t>
            </a:r>
            <a:r>
              <a:rPr lang="ko-KR" altLang="en-US" sz="1400" b="1" dirty="0" err="1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공감성</a:t>
            </a:r>
            <a:endParaRPr lang="en-US" altLang="ko-KR" sz="1400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사려 깊고 개인적인 관심을 고객에게 보일 준비성</a:t>
            </a:r>
            <a:r>
              <a:rPr lang="en-US" altLang="ko-KR" sz="1400" b="1" dirty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고객 요구를 이해하기 위해서 고객의 입장에서 생각할 수 있는 소통의 능력 등을 말한다</a:t>
            </a:r>
            <a:r>
              <a:rPr lang="en-US" altLang="ko-KR" sz="1400" b="1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32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99" y="130629"/>
            <a:ext cx="554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7E706B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서비스 품질 관리 및 회복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625" y="819150"/>
            <a:ext cx="7471929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 startAt="2"/>
            </a:pPr>
            <a:r>
              <a:rPr lang="en-US" altLang="ko-KR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SERVPERF </a:t>
            </a:r>
            <a:r>
              <a:rPr lang="ko-KR" altLang="en-US" b="1" dirty="0" smtClean="0">
                <a:solidFill>
                  <a:srgbClr val="AB6F5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모델</a:t>
            </a:r>
            <a:endParaRPr lang="en-US" altLang="ko-KR" b="1" dirty="0" smtClean="0">
              <a:solidFill>
                <a:srgbClr val="AB6F5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>
              <a:lnSpc>
                <a:spcPct val="150000"/>
              </a:lnSpc>
              <a:buAutoNum type="arabicPeriod" startAt="2"/>
            </a:pPr>
            <a:endParaRPr lang="en-US" altLang="ko-KR" sz="1600" b="1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b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성과</a:t>
            </a:r>
            <a:r>
              <a:rPr lang="en-US" altLang="ko-KR" sz="1600" b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600" b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위주의 측정을 하는 모델로써 성과만을 중요한 요소로 설정하고 있다</a:t>
            </a:r>
            <a:r>
              <a:rPr lang="en-US" altLang="ko-KR" sz="1600" b="1" u="sng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Cronin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 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Taylor(1992)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기존의 서비스 품질 측정에 관한 선행 연구에서 기대와 성과의 불일치 관계는 부족하다고 보고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성과만이 서비스 품질 측정에서 중요하다는 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SERVPERF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개발하고 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SERVQUAL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반박하였다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성과 기준의 측정은 상대적으로 기대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성과 불일치 측정보다 예측력이 높은 것으로 알려져 있다고 주장했다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600" b="1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511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마1">
  <a:themeElements>
    <a:clrScheme name="사용자 지정 23">
      <a:dk1>
        <a:srgbClr val="3A3838"/>
      </a:dk1>
      <a:lt1>
        <a:srgbClr val="FFFFFF"/>
      </a:lt1>
      <a:dk2>
        <a:srgbClr val="3A3838"/>
      </a:dk2>
      <a:lt2>
        <a:srgbClr val="F2F2F2"/>
      </a:lt2>
      <a:accent1>
        <a:srgbClr val="AB6F52"/>
      </a:accent1>
      <a:accent2>
        <a:srgbClr val="E4966F"/>
      </a:accent2>
      <a:accent3>
        <a:srgbClr val="FEDEB0"/>
      </a:accent3>
      <a:accent4>
        <a:srgbClr val="896D63"/>
      </a:accent4>
      <a:accent5>
        <a:srgbClr val="B59892"/>
      </a:accent5>
      <a:accent6>
        <a:srgbClr val="786956"/>
      </a:accent6>
      <a:hlink>
        <a:srgbClr val="757070"/>
      </a:hlink>
      <a:folHlink>
        <a:srgbClr val="757070"/>
      </a:folHlink>
    </a:clrScheme>
    <a:fontScheme name="나눔바른고딕">
      <a:majorFont>
        <a:latin typeface="Calibri Light"/>
        <a:ea typeface="나눔바른고딕"/>
        <a:cs typeface=""/>
      </a:majorFont>
      <a:minorFont>
        <a:latin typeface="Calibri"/>
        <a:ea typeface="나눔바른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테마1" id="{8420AE14-4D9C-4435-B6DB-B5AC6017ACF0}" vid="{B91DD968-F9C7-4134-8B59-BBAC6127D609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TM02900720[[fn=전체]]</Template>
  <TotalTime>3226</TotalTime>
  <Words>1883</Words>
  <Application>Microsoft Office PowerPoint</Application>
  <PresentationFormat>화면 슬라이드 쇼(4:3)</PresentationFormat>
  <Paragraphs>181</Paragraphs>
  <Slides>21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1" baseType="lpstr">
      <vt:lpstr>HY강B</vt:lpstr>
      <vt:lpstr>HY헤드라인M</vt:lpstr>
      <vt:lpstr>나눔바른고딕</vt:lpstr>
      <vt:lpstr>맑은 고딕</vt:lpstr>
      <vt:lpstr>Arial</vt:lpstr>
      <vt:lpstr>Calibri</vt:lpstr>
      <vt:lpstr>Calibri Light</vt:lpstr>
      <vt:lpstr>Wingdings</vt:lpstr>
      <vt:lpstr>Wingdings 2</vt:lpstr>
      <vt:lpstr>테마1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Windows 사용자</cp:lastModifiedBy>
  <cp:revision>310</cp:revision>
  <dcterms:created xsi:type="dcterms:W3CDTF">2015-01-21T11:35:38Z</dcterms:created>
  <dcterms:modified xsi:type="dcterms:W3CDTF">2020-03-12T03:00:09Z</dcterms:modified>
</cp:coreProperties>
</file>