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3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AD0A-AD9C-4655-8D83-8B28B08AAF88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FF68-E4E1-49CD-80D3-94CA92B60C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03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hn?docId=1080581&amp;ref=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erms.naver.com/entry.nhn?docId=1156454" TargetMode="External"/><Relationship Id="rId4" Type="http://schemas.openxmlformats.org/officeDocument/2006/relationships/hyperlink" Target="https://terms.naver.com/entry.nhn?docId=1108866&amp;ref=y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물체가 직선 운동을 하기 위해서 는 힘이 물체의 중심에 가해져야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작용하는 힘이 중심을 벗어나 면</a:t>
            </a:r>
            <a:r>
              <a:rPr lang="en-US" altLang="ko-KR" dirty="0" smtClean="0"/>
              <a:t>〔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2-2〕</a:t>
            </a:r>
            <a:r>
              <a:rPr lang="ko-KR" altLang="en-US" dirty="0" smtClean="0"/>
              <a:t>와 같이 회전하려는 경 향이 생기며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이 때 회전하려는 모멘트 에 가해지는 힘과 회전축까지의 거리 를 곱하면 구해진다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평형을 유지하기 위해서는 같은 크기의 모멘트가 반대 방향으로 가해져야 한다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크기가 같고 반대 방향인 모멘트가 서로 </a:t>
            </a:r>
            <a:r>
              <a:rPr lang="ko-KR" altLang="en-US" dirty="0" err="1" smtClean="0"/>
              <a:t>반작용하</a:t>
            </a:r>
            <a:r>
              <a:rPr lang="ko-KR" altLang="en-US" dirty="0" smtClean="0"/>
              <a:t> 여 물체의 평형 상태를 유지하는 것을 회전 평형이라 한다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직선 평형은 힘의 균형에서 이루어지고 회전 평형은 모 </a:t>
            </a:r>
            <a:r>
              <a:rPr lang="ko-KR" altLang="en-US" dirty="0" err="1" smtClean="0"/>
              <a:t>멘트의</a:t>
            </a:r>
            <a:r>
              <a:rPr lang="ko-KR" altLang="en-US" dirty="0" smtClean="0"/>
              <a:t> 평형에서 이루어진다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F68-E4E1-49CD-80D3-94CA92B60CE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물체가 직선 운동을 하기 위해서 는 힘이 물체의 중심에 가해져야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작용하는 힘이 중심을 벗어나 면</a:t>
            </a:r>
            <a:r>
              <a:rPr lang="en-US" altLang="ko-KR" dirty="0" smtClean="0"/>
              <a:t>〔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2-2〕</a:t>
            </a:r>
            <a:r>
              <a:rPr lang="ko-KR" altLang="en-US" dirty="0" smtClean="0"/>
              <a:t>와 같이 회전하려는 경 향이 생기며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이 때 회전하려는 모멘트 에 가해지는 힘과 회전축까지의 거리 를 곱하면 구해진다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평형을 유지하기 위해서는 같은 크기의 모멘트가 반대 방향으로 가해져야 한다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크기가 같고 반대 방향인 모멘트가 서로 </a:t>
            </a:r>
            <a:r>
              <a:rPr lang="ko-KR" altLang="en-US" dirty="0" err="1" smtClean="0"/>
              <a:t>반작용하</a:t>
            </a:r>
            <a:r>
              <a:rPr lang="ko-KR" altLang="en-US" dirty="0" smtClean="0"/>
              <a:t> 여 물체의 평형 상태를 유지하는 것을 회전 평형이라 한다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직선 평형은 힘의 균형에서 이루어지고 회전 평형은 모 </a:t>
            </a:r>
            <a:r>
              <a:rPr lang="ko-KR" altLang="en-US" dirty="0" err="1" smtClean="0"/>
              <a:t>멘트의</a:t>
            </a:r>
            <a:r>
              <a:rPr lang="ko-KR" altLang="en-US" dirty="0" smtClean="0"/>
              <a:t> 평형에서 이루어진다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F68-E4E1-49CD-80D3-94CA92B60CE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smtClean="0"/>
              <a:t>그러나 이 기본배열을 취할 경우 공작물 밑면에 배치되는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개의 </a:t>
            </a:r>
            <a:r>
              <a:rPr lang="ko-KR" altLang="en-US" sz="1200" dirty="0" err="1" smtClean="0"/>
              <a:t>위치결</a:t>
            </a:r>
            <a:r>
              <a:rPr lang="ko-KR" altLang="en-US" sz="1200" dirty="0" smtClean="0"/>
              <a:t> 정구는 기계가공 중에서는 안정도를 반드시 보증하지는 못한다</a:t>
            </a:r>
            <a:r>
              <a:rPr lang="en-US" altLang="ko-KR" sz="1200" dirty="0" smtClean="0"/>
              <a:t>.  </a:t>
            </a:r>
            <a:r>
              <a:rPr lang="ko-KR" altLang="en-US" sz="1200" dirty="0" smtClean="0"/>
              <a:t>또한 이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개의 </a:t>
            </a:r>
            <a:r>
              <a:rPr lang="ko-KR" altLang="en-US" sz="1200" dirty="0" err="1" smtClean="0"/>
              <a:t>위치결</a:t>
            </a:r>
            <a:r>
              <a:rPr lang="ko-KR" altLang="en-US" sz="1200" dirty="0" smtClean="0"/>
              <a:t> 정구로 이루어진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각형 면적 밖에서 </a:t>
            </a:r>
            <a:r>
              <a:rPr lang="ko-KR" altLang="en-US" sz="1200" dirty="0" err="1" smtClean="0"/>
              <a:t>절삭력이</a:t>
            </a:r>
            <a:r>
              <a:rPr lang="ko-KR" altLang="en-US" sz="1200" dirty="0" smtClean="0"/>
              <a:t> 작용할 경우 공작물이 변위가 발생할 수 있다</a:t>
            </a:r>
            <a:r>
              <a:rPr lang="en-US" altLang="ko-KR" sz="1200" dirty="0" smtClean="0"/>
              <a:t>.  </a:t>
            </a:r>
            <a:r>
              <a:rPr lang="ko-KR" altLang="en-US" sz="1200" dirty="0" smtClean="0"/>
              <a:t>강력한 절삭을 할 경우 버튼으로 이루어진 삼각형 면적에 </a:t>
            </a:r>
            <a:r>
              <a:rPr lang="ko-KR" altLang="en-US" sz="1200" dirty="0" err="1" smtClean="0"/>
              <a:t>절삭력이</a:t>
            </a:r>
            <a:r>
              <a:rPr lang="ko-KR" altLang="en-US" sz="1200" dirty="0" smtClean="0"/>
              <a:t> 작용하면 공작물은 기울거나 뒤집어 지려고 할 것이고 </a:t>
            </a:r>
            <a:r>
              <a:rPr lang="ko-KR" altLang="en-US" sz="1200" dirty="0" err="1" smtClean="0"/>
              <a:t>클램프에</a:t>
            </a:r>
            <a:r>
              <a:rPr lang="ko-KR" altLang="en-US" sz="1200" dirty="0" smtClean="0"/>
              <a:t> 의한 압력과 마찰력은 이러한 움직임에 대하여 반작용을 일으키게 된다</a:t>
            </a:r>
            <a:r>
              <a:rPr lang="en-US" altLang="ko-KR" sz="1200" dirty="0" smtClean="0"/>
              <a:t>.  </a:t>
            </a:r>
            <a:r>
              <a:rPr lang="ko-KR" altLang="en-US" sz="1200" dirty="0" smtClean="0"/>
              <a:t>그러므로 기계가공 중에 진동과 충격 때문 에 공작물은 </a:t>
            </a:r>
            <a:r>
              <a:rPr lang="ko-KR" altLang="en-US" sz="1200" dirty="0" err="1" smtClean="0"/>
              <a:t>클램프에서</a:t>
            </a:r>
            <a:r>
              <a:rPr lang="ko-KR" altLang="en-US" sz="1200" dirty="0" smtClean="0"/>
              <a:t> 미끄러지는 결과가 생긴다</a:t>
            </a:r>
            <a:r>
              <a:rPr lang="en-US" altLang="ko-KR" sz="120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F68-E4E1-49CD-80D3-94CA92B60CE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smtClean="0"/>
              <a:t>그러나 이 기본배열을 취할 경우 공작물 밑면에 배치되는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개의 </a:t>
            </a:r>
            <a:r>
              <a:rPr lang="ko-KR" altLang="en-US" sz="1200" dirty="0" err="1" smtClean="0"/>
              <a:t>위치결</a:t>
            </a:r>
            <a:r>
              <a:rPr lang="ko-KR" altLang="en-US" sz="1200" dirty="0" smtClean="0"/>
              <a:t> 정구는 기계가공 중에서는 안정도를 반드시 보증하지는 못한다</a:t>
            </a:r>
            <a:r>
              <a:rPr lang="en-US" altLang="ko-KR" sz="1200" dirty="0" smtClean="0"/>
              <a:t>.  </a:t>
            </a:r>
            <a:r>
              <a:rPr lang="ko-KR" altLang="en-US" sz="1200" dirty="0" smtClean="0"/>
              <a:t>또한 이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개의 </a:t>
            </a:r>
            <a:r>
              <a:rPr lang="ko-KR" altLang="en-US" sz="1200" dirty="0" err="1" smtClean="0"/>
              <a:t>위치결</a:t>
            </a:r>
            <a:r>
              <a:rPr lang="ko-KR" altLang="en-US" sz="1200" dirty="0" smtClean="0"/>
              <a:t> 정구로 이루어진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각형 면적 밖에서 </a:t>
            </a:r>
            <a:r>
              <a:rPr lang="ko-KR" altLang="en-US" sz="1200" dirty="0" err="1" smtClean="0"/>
              <a:t>절삭력이</a:t>
            </a:r>
            <a:r>
              <a:rPr lang="ko-KR" altLang="en-US" sz="1200" dirty="0" smtClean="0"/>
              <a:t> 작용할 경우 공작물이 변위가 발생할 수 있다</a:t>
            </a:r>
            <a:r>
              <a:rPr lang="en-US" altLang="ko-KR" sz="1200" dirty="0" smtClean="0"/>
              <a:t>.  </a:t>
            </a:r>
            <a:r>
              <a:rPr lang="ko-KR" altLang="en-US" sz="1200" dirty="0" smtClean="0"/>
              <a:t>강력한 절삭을 할 경우 버튼으로 이루어진 삼각형 면적에 </a:t>
            </a:r>
            <a:r>
              <a:rPr lang="ko-KR" altLang="en-US" sz="1200" dirty="0" err="1" smtClean="0"/>
              <a:t>절삭력이</a:t>
            </a:r>
            <a:r>
              <a:rPr lang="ko-KR" altLang="en-US" sz="1200" dirty="0" smtClean="0"/>
              <a:t> 작용하면 공작물은 기울거나 뒤집어 지려고 할 것이고 </a:t>
            </a:r>
            <a:r>
              <a:rPr lang="ko-KR" altLang="en-US" sz="1200" dirty="0" err="1" smtClean="0"/>
              <a:t>클램프에</a:t>
            </a:r>
            <a:r>
              <a:rPr lang="ko-KR" altLang="en-US" sz="1200" dirty="0" smtClean="0"/>
              <a:t> 의한 압력과 마찰력은 이러한 움직임에 대하여 반작용을 일으키게 된다</a:t>
            </a:r>
            <a:r>
              <a:rPr lang="en-US" altLang="ko-KR" sz="1200" dirty="0" smtClean="0"/>
              <a:t>.  </a:t>
            </a:r>
            <a:r>
              <a:rPr lang="ko-KR" altLang="en-US" sz="1200" dirty="0" smtClean="0"/>
              <a:t>그러므로 기계가공 중에 진동과 충격 때문 에 공작물은 </a:t>
            </a:r>
            <a:r>
              <a:rPr lang="ko-KR" altLang="en-US" sz="1200" dirty="0" err="1" smtClean="0"/>
              <a:t>클램프에서</a:t>
            </a:r>
            <a:r>
              <a:rPr lang="ko-KR" altLang="en-US" sz="1200" dirty="0" smtClean="0"/>
              <a:t> 미끄러지는 결과가 생긴다</a:t>
            </a:r>
            <a:r>
              <a:rPr lang="en-US" altLang="ko-KR" sz="120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F68-E4E1-49CD-80D3-94CA92B60CE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smtClean="0"/>
              <a:t>그러나 이 기본배열을 취할 경우 공작물 밑면에 배치되는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개의 </a:t>
            </a:r>
            <a:r>
              <a:rPr lang="ko-KR" altLang="en-US" sz="1200" dirty="0" err="1" smtClean="0"/>
              <a:t>위치결</a:t>
            </a:r>
            <a:r>
              <a:rPr lang="ko-KR" altLang="en-US" sz="1200" dirty="0" smtClean="0"/>
              <a:t> 정구는 기계가공 중에서는 안정도를 반드시 보증하지는 못한다</a:t>
            </a:r>
            <a:r>
              <a:rPr lang="en-US" altLang="ko-KR" sz="1200" dirty="0" smtClean="0"/>
              <a:t>.  </a:t>
            </a:r>
            <a:r>
              <a:rPr lang="ko-KR" altLang="en-US" sz="1200" dirty="0" smtClean="0"/>
              <a:t>또한 이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개의 </a:t>
            </a:r>
            <a:r>
              <a:rPr lang="ko-KR" altLang="en-US" sz="1200" dirty="0" err="1" smtClean="0"/>
              <a:t>위치결</a:t>
            </a:r>
            <a:r>
              <a:rPr lang="ko-KR" altLang="en-US" sz="1200" dirty="0" smtClean="0"/>
              <a:t> 정구로 이루어진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각형 면적 밖에서 </a:t>
            </a:r>
            <a:r>
              <a:rPr lang="ko-KR" altLang="en-US" sz="1200" dirty="0" err="1" smtClean="0"/>
              <a:t>절삭력이</a:t>
            </a:r>
            <a:r>
              <a:rPr lang="ko-KR" altLang="en-US" sz="1200" dirty="0" smtClean="0"/>
              <a:t> 작용할 경우 공작물이 변위가 발생할 수 있다</a:t>
            </a:r>
            <a:r>
              <a:rPr lang="en-US" altLang="ko-KR" sz="1200" dirty="0" smtClean="0"/>
              <a:t>.  </a:t>
            </a:r>
            <a:r>
              <a:rPr lang="ko-KR" altLang="en-US" sz="1200" dirty="0" smtClean="0"/>
              <a:t>강력한 절삭을 할 경우 버튼으로 이루어진 삼각형 면적에 </a:t>
            </a:r>
            <a:r>
              <a:rPr lang="ko-KR" altLang="en-US" sz="1200" dirty="0" err="1" smtClean="0"/>
              <a:t>절삭력이</a:t>
            </a:r>
            <a:r>
              <a:rPr lang="ko-KR" altLang="en-US" sz="1200" dirty="0" smtClean="0"/>
              <a:t> 작용하면 공작물은 기울거나 뒤집어 지려고 할 것이고 </a:t>
            </a:r>
            <a:r>
              <a:rPr lang="ko-KR" altLang="en-US" sz="1200" dirty="0" err="1" smtClean="0"/>
              <a:t>클램프에</a:t>
            </a:r>
            <a:r>
              <a:rPr lang="ko-KR" altLang="en-US" sz="1200" dirty="0" smtClean="0"/>
              <a:t> 의한 압력과 마찰력은 이러한 움직임에 대하여 반작용을 일으키게 된다</a:t>
            </a:r>
            <a:r>
              <a:rPr lang="en-US" altLang="ko-KR" sz="1200" dirty="0" smtClean="0"/>
              <a:t>.  </a:t>
            </a:r>
            <a:r>
              <a:rPr lang="ko-KR" altLang="en-US" sz="1200" dirty="0" smtClean="0"/>
              <a:t>그러므로 기계가공 중에 진동과 충격 때문 에 공작물은 </a:t>
            </a:r>
            <a:r>
              <a:rPr lang="ko-KR" altLang="en-US" sz="1200" dirty="0" err="1" smtClean="0"/>
              <a:t>클램프에서</a:t>
            </a:r>
            <a:r>
              <a:rPr lang="ko-KR" altLang="en-US" sz="1200" dirty="0" smtClean="0"/>
              <a:t> 미끄러지는 결과가 생긴다</a:t>
            </a:r>
            <a:r>
              <a:rPr lang="en-US" altLang="ko-KR" sz="120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F68-E4E1-49CD-80D3-94CA92B60CE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대기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속에서의 가열에 의해서 금속표면에는 주로 금속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산화물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로부터 생기는 얇은 층이 그 금속 원래의 색이 아닌 검은색이 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금속산화막이 붙어 있는 금속도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흑피라고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하며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원래는 강철재에 대해서만 사용되던 것이 다른 금속에도 사용된다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네이버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지식백과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ko-KR" alt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흑피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黑皮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(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두산백과</a:t>
            </a:r>
            <a:r>
              <a:rPr lang="en-US" altLang="ko-KR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F68-E4E1-49CD-80D3-94CA92B60CE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IT</a:t>
            </a:r>
            <a:r>
              <a:rPr lang="ko-KR" altLang="en-US" dirty="0" smtClean="0"/>
              <a:t>공차는 </a:t>
            </a:r>
            <a:r>
              <a:rPr lang="en-US" altLang="ko-KR" dirty="0" smtClean="0"/>
              <a:t>01-18</a:t>
            </a:r>
            <a:r>
              <a:rPr lang="ko-KR" altLang="en-US" dirty="0" smtClean="0"/>
              <a:t>까지 </a:t>
            </a:r>
            <a:r>
              <a:rPr lang="en-US" altLang="ko-KR" dirty="0" smtClean="0"/>
              <a:t>20 </a:t>
            </a:r>
            <a:r>
              <a:rPr lang="ko-KR" altLang="en-US" dirty="0" smtClean="0"/>
              <a:t>등급으로 </a:t>
            </a:r>
            <a:r>
              <a:rPr lang="ko-KR" altLang="en-US" dirty="0" err="1" smtClean="0"/>
              <a:t>바눠짐</a:t>
            </a:r>
            <a:r>
              <a:rPr lang="en-US" altLang="ko-KR" dirty="0" smtClean="0"/>
              <a:t>.</a:t>
            </a:r>
            <a:r>
              <a:rPr lang="ko-KR" altLang="en-US" dirty="0" smtClean="0"/>
              <a:t>치수가 클수록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등급이 높을 수록 공차가 커진다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F68-E4E1-49CD-80D3-94CA92B60CE6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구멍과 축에 대한 표준 공차 등급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F68-E4E1-49CD-80D3-94CA92B60CE6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구멍과 축에 대한 표준 공차 등급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F68-E4E1-49CD-80D3-94CA92B60CE6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644-F7AF-47EA-A78E-DB6D44751C4D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1A97-B700-4BA2-9B0D-16055B1A2E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54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644-F7AF-47EA-A78E-DB6D44751C4D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1A97-B700-4BA2-9B0D-16055B1A2E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66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644-F7AF-47EA-A78E-DB6D44751C4D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1A97-B700-4BA2-9B0D-16055B1A2E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98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644-F7AF-47EA-A78E-DB6D44751C4D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1A97-B700-4BA2-9B0D-16055B1A2E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6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644-F7AF-47EA-A78E-DB6D44751C4D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1A97-B700-4BA2-9B0D-16055B1A2E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01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644-F7AF-47EA-A78E-DB6D44751C4D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1A97-B700-4BA2-9B0D-16055B1A2E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76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644-F7AF-47EA-A78E-DB6D44751C4D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1A97-B700-4BA2-9B0D-16055B1A2E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88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644-F7AF-47EA-A78E-DB6D44751C4D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1A97-B700-4BA2-9B0D-16055B1A2E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31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644-F7AF-47EA-A78E-DB6D44751C4D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1A97-B700-4BA2-9B0D-16055B1A2E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644-F7AF-47EA-A78E-DB6D44751C4D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1A97-B700-4BA2-9B0D-16055B1A2E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24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644-F7AF-47EA-A78E-DB6D44751C4D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1A97-B700-4BA2-9B0D-16055B1A2E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42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0644-F7AF-47EA-A78E-DB6D44751C4D}" type="datetimeFigureOut">
              <a:rPr lang="ko-KR" altLang="en-US" smtClean="0"/>
              <a:pPr/>
              <a:t>2019-04-22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1A97-B700-4BA2-9B0D-16055B1A2E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96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공작물의 관리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위치결정-2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984859"/>
            <a:ext cx="4824536" cy="375650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위치 결정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3). 2-2-1 </a:t>
            </a:r>
            <a:r>
              <a:rPr lang="ko-KR" altLang="en-US" sz="2000" dirty="0" smtClean="0"/>
              <a:t>위치 결정법 </a:t>
            </a:r>
          </a:p>
          <a:p>
            <a:pPr>
              <a:buNone/>
            </a:pPr>
            <a:r>
              <a:rPr lang="ko-KR" altLang="en-US" sz="2000" dirty="0" smtClean="0"/>
              <a:t>    원통형의 공작물을 위치 결정할 경우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가장 이상적인 위치 결정법을 말하며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이는 공작물의 원통부에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개씩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곳에 설치하고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단면에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개의 위치 </a:t>
            </a:r>
            <a:r>
              <a:rPr lang="ko-KR" altLang="en-US" sz="2000" dirty="0" err="1" smtClean="0"/>
              <a:t>결정구를</a:t>
            </a:r>
            <a:r>
              <a:rPr lang="ko-KR" altLang="en-US" sz="2000" dirty="0" smtClean="0"/>
              <a:t> 설치하여 안정 감을 유지하게 된다</a:t>
            </a:r>
            <a:r>
              <a:rPr lang="en-US" altLang="ko-KR" sz="2000" dirty="0" smtClean="0"/>
              <a:t>..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위치 결정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sz="2000" dirty="0" smtClean="0"/>
              <a:t>1) </a:t>
            </a:r>
            <a:r>
              <a:rPr lang="ko-KR" altLang="en-US" sz="2000" dirty="0" smtClean="0"/>
              <a:t>위치 </a:t>
            </a:r>
            <a:r>
              <a:rPr lang="ko-KR" altLang="en-US" sz="2000" dirty="0" err="1" smtClean="0"/>
              <a:t>결정구의</a:t>
            </a:r>
            <a:r>
              <a:rPr lang="ko-KR" altLang="en-US" sz="2000" dirty="0" smtClean="0"/>
              <a:t> 일반적인 요구 사항 </a:t>
            </a:r>
          </a:p>
          <a:p>
            <a:pPr>
              <a:buNone/>
            </a:pPr>
            <a:r>
              <a:rPr lang="ko-KR" altLang="en-US" sz="2000" dirty="0" smtClean="0"/>
              <a:t>① 마모에 잘 견디어야 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② </a:t>
            </a:r>
            <a:r>
              <a:rPr lang="ko-KR" altLang="en-US" sz="2000" dirty="0" smtClean="0"/>
              <a:t>교환이 가능해야 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③ </a:t>
            </a:r>
            <a:r>
              <a:rPr lang="ko-KR" altLang="en-US" sz="2000" dirty="0" smtClean="0"/>
              <a:t>공작물과의 접촉 부위가 보일 수 있게 설계되어야 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④ </a:t>
            </a:r>
            <a:r>
              <a:rPr lang="ko-KR" altLang="en-US" sz="2000" dirty="0" smtClean="0"/>
              <a:t>청소가 용이해야 하며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칩에 대한 보호를 고려해야 한다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(2) </a:t>
            </a:r>
            <a:r>
              <a:rPr lang="ko-KR" altLang="en-US" sz="2000" dirty="0" smtClean="0"/>
              <a:t>위치 </a:t>
            </a:r>
            <a:r>
              <a:rPr lang="ko-KR" altLang="en-US" sz="2000" dirty="0" err="1" smtClean="0"/>
              <a:t>결정구에</a:t>
            </a:r>
            <a:r>
              <a:rPr lang="ko-KR" altLang="en-US" sz="2000" dirty="0" smtClean="0"/>
              <a:t> 대한 주의 사항 </a:t>
            </a:r>
          </a:p>
          <a:p>
            <a:pPr>
              <a:buNone/>
            </a:pPr>
            <a:r>
              <a:rPr lang="ko-KR" altLang="en-US" sz="2000" dirty="0" smtClean="0"/>
              <a:t>① 위치 </a:t>
            </a:r>
            <a:r>
              <a:rPr lang="ko-KR" altLang="en-US" sz="2000" dirty="0" err="1" smtClean="0"/>
              <a:t>결정구의</a:t>
            </a:r>
            <a:r>
              <a:rPr lang="ko-KR" altLang="en-US" sz="2000" dirty="0" smtClean="0"/>
              <a:t> 윗면은 칩이나 먼지에 대한 영향이 없도록 하기 위하여 공작 물로 덮도록 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② </a:t>
            </a:r>
            <a:r>
              <a:rPr lang="ko-KR" altLang="en-US" sz="2000" dirty="0" smtClean="0"/>
              <a:t>주물 등의 </a:t>
            </a:r>
            <a:r>
              <a:rPr lang="ko-KR" altLang="en-US" sz="2000" dirty="0" err="1" smtClean="0"/>
              <a:t>흑피</a:t>
            </a:r>
            <a:r>
              <a:rPr lang="ko-KR" altLang="en-US" sz="2000" dirty="0" smtClean="0"/>
              <a:t> 면을 위치 결정하는 경우에는 조절이 가능한 위치 </a:t>
            </a:r>
            <a:r>
              <a:rPr lang="ko-KR" altLang="en-US" sz="2000" dirty="0" err="1" smtClean="0"/>
              <a:t>결정구를</a:t>
            </a:r>
            <a:r>
              <a:rPr lang="ko-KR" altLang="en-US" sz="2000" dirty="0" smtClean="0"/>
              <a:t> 선택하는 것이 좋다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③ </a:t>
            </a:r>
            <a:r>
              <a:rPr lang="ko-KR" altLang="en-US" sz="2000" dirty="0" smtClean="0"/>
              <a:t>위치 </a:t>
            </a:r>
            <a:r>
              <a:rPr lang="ko-KR" altLang="en-US" sz="2000" dirty="0" err="1" smtClean="0"/>
              <a:t>결정구의</a:t>
            </a:r>
            <a:r>
              <a:rPr lang="ko-KR" altLang="en-US" sz="2000" dirty="0" smtClean="0"/>
              <a:t> 설치는 가능한 멀리 설치하고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절삭력이나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클램핑력은</a:t>
            </a:r>
            <a:r>
              <a:rPr lang="ko-KR" altLang="en-US" sz="2000" dirty="0" smtClean="0"/>
              <a:t> 위치 결정 구의 위에 작용하도록 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④ </a:t>
            </a:r>
            <a:r>
              <a:rPr lang="ko-KR" altLang="en-US" sz="2000" dirty="0" smtClean="0"/>
              <a:t>위치 </a:t>
            </a:r>
            <a:r>
              <a:rPr lang="ko-KR" altLang="en-US" sz="2000" dirty="0" err="1" smtClean="0"/>
              <a:t>결정구는</a:t>
            </a:r>
            <a:r>
              <a:rPr lang="ko-KR" altLang="en-US" sz="2000" dirty="0" smtClean="0"/>
              <a:t> 마모가 있을 수 있으므로 교환이 가능한 구조를 선택한다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en-US" altLang="ko-KR" sz="2000" dirty="0" smtClean="0"/>
              <a:t>⑤ </a:t>
            </a:r>
            <a:r>
              <a:rPr lang="ko-KR" altLang="en-US" sz="2000" dirty="0" smtClean="0"/>
              <a:t>위치 </a:t>
            </a:r>
            <a:r>
              <a:rPr lang="ko-KR" altLang="en-US" sz="2000" dirty="0" err="1" smtClean="0"/>
              <a:t>결정구의</a:t>
            </a:r>
            <a:r>
              <a:rPr lang="ko-KR" altLang="en-US" sz="2000" dirty="0" smtClean="0"/>
              <a:t> 설치는 공작물의 변형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끝 휨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부딪친 홈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에 대한 여유를 고려하여 설치한다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⑥ </a:t>
            </a:r>
            <a:r>
              <a:rPr lang="ko-KR" altLang="en-US" sz="2000" dirty="0" smtClean="0"/>
              <a:t>서로 교차하는 두 면으로 위치 결정을 할 경우에는 교선 부분에 칩 홈을 만든다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⑦ </a:t>
            </a:r>
            <a:r>
              <a:rPr lang="ko-KR" altLang="en-US" sz="2000" dirty="0" smtClean="0"/>
              <a:t>위치 </a:t>
            </a:r>
            <a:r>
              <a:rPr lang="ko-KR" altLang="en-US" sz="2000" dirty="0" err="1" smtClean="0"/>
              <a:t>결정구의</a:t>
            </a:r>
            <a:r>
              <a:rPr lang="ko-KR" altLang="en-US" sz="2000" dirty="0" smtClean="0"/>
              <a:t> 윗면에 칩이나 먼지 등이 누적될 수 있는 경우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볼트구멍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맞춤 </a:t>
            </a:r>
          </a:p>
          <a:p>
            <a:pPr>
              <a:buNone/>
            </a:pPr>
            <a:r>
              <a:rPr lang="ko-KR" altLang="en-US" sz="2000" dirty="0" smtClean="0"/>
              <a:t>핀 구멍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에는 위치 결정구의 윗면에 빠짐 홈을 만들어 배출을 유도한다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드릴지그</a:t>
            </a:r>
            <a:r>
              <a:rPr lang="ko-KR" altLang="en-US" sz="3200" dirty="0" smtClean="0"/>
              <a:t> 설계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ko-KR" dirty="0" smtClean="0"/>
              <a:t>1.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드릴링머신과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드릴지그</a:t>
            </a:r>
            <a:r>
              <a:rPr lang="ko-KR" altLang="en-US" dirty="0" smtClean="0"/>
              <a:t> </a:t>
            </a:r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드릴링머신은</a:t>
            </a:r>
            <a:r>
              <a:rPr lang="ko-KR" altLang="en-US" dirty="0" smtClean="0"/>
              <a:t> 주축에 드릴 척을 고정시키고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드릴 척에 드릴을 고정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하여 주축의 회전과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 운동으로 구멍을 가공하는 공작기계이다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err="1" smtClean="0"/>
              <a:t>드릴지그를</a:t>
            </a:r>
            <a:r>
              <a:rPr lang="ko-KR" altLang="en-US" dirty="0" smtClean="0"/>
              <a:t> 사용하지 않고 작업하면 금 긋기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펀</a:t>
            </a:r>
            <a:r>
              <a:rPr lang="ko-KR" altLang="en-US" dirty="0" smtClean="0"/>
              <a:t> 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컴퍼스작업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작물 고정으로 공정이 분류된다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드릴지그를</a:t>
            </a:r>
            <a:r>
              <a:rPr lang="ko-KR" altLang="en-US" dirty="0" smtClean="0"/>
              <a:t> 사용하면 이 같은 공정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의 분산 을 단일공정으로 줄이면서 공구안내와 위치결정을 할 수 있다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2. </a:t>
            </a:r>
            <a:r>
              <a:rPr lang="ko-KR" altLang="en-US" dirty="0" err="1" smtClean="0"/>
              <a:t>드릴지그의</a:t>
            </a:r>
            <a:r>
              <a:rPr lang="ko-KR" altLang="en-US" dirty="0" smtClean="0"/>
              <a:t> 중요 </a:t>
            </a:r>
            <a:r>
              <a:rPr lang="en-US" altLang="ko-KR" dirty="0" smtClean="0"/>
              <a:t>3</a:t>
            </a:r>
            <a:r>
              <a:rPr lang="ko-KR" altLang="en-US" dirty="0" smtClean="0"/>
              <a:t>요소 </a:t>
            </a:r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드릴지그는</a:t>
            </a:r>
            <a:r>
              <a:rPr lang="ko-KR" altLang="en-US" dirty="0" smtClean="0"/>
              <a:t> 위치 결정하여 드릴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리머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카운터 보어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카운터 </a:t>
            </a:r>
            <a:r>
              <a:rPr lang="ko-KR" altLang="en-US" dirty="0" err="1" smtClean="0"/>
              <a:t>싱크</a:t>
            </a:r>
            <a:r>
              <a:rPr lang="en-US" altLang="ko-KR" dirty="0" smtClean="0"/>
              <a:t>, 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등 을 안내하여 주는 장치인 </a:t>
            </a:r>
            <a:r>
              <a:rPr lang="ko-KR" altLang="en-US" dirty="0" err="1" smtClean="0"/>
              <a:t>부시</a:t>
            </a:r>
            <a:r>
              <a:rPr lang="ko-KR" altLang="en-US" dirty="0" smtClean="0"/>
              <a:t> 등을 이용하여 정확한 구멍을 가공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할 수 있게 하는 특수 공구를 말한다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1) </a:t>
            </a:r>
            <a:r>
              <a:rPr lang="ko-KR" altLang="en-US" dirty="0" smtClean="0"/>
              <a:t>위치결정 장치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2) </a:t>
            </a:r>
            <a:r>
              <a:rPr lang="ko-KR" altLang="en-US" dirty="0" err="1" smtClean="0"/>
              <a:t>클램핑</a:t>
            </a:r>
            <a:r>
              <a:rPr lang="ko-KR" altLang="en-US" dirty="0" smtClean="0"/>
              <a:t> 장치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3) </a:t>
            </a:r>
            <a:r>
              <a:rPr lang="ko-KR" altLang="en-US" dirty="0" smtClean="0"/>
              <a:t>공구 안내장치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드릴지그</a:t>
            </a:r>
            <a:r>
              <a:rPr lang="ko-KR" altLang="en-US" sz="3200" dirty="0" smtClean="0"/>
              <a:t> 설계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ko-KR" dirty="0" smtClean="0"/>
              <a:t>3. </a:t>
            </a:r>
            <a:r>
              <a:rPr lang="ko-KR" altLang="en-US" dirty="0" err="1" smtClean="0"/>
              <a:t>드릴부시</a:t>
            </a:r>
            <a:r>
              <a:rPr lang="ko-KR" altLang="en-US" dirty="0" smtClean="0"/>
              <a:t> 설계순서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1) </a:t>
            </a:r>
            <a:r>
              <a:rPr lang="ko-KR" altLang="en-US" dirty="0" smtClean="0"/>
              <a:t>드릴 직경을 결정 </a:t>
            </a:r>
          </a:p>
          <a:p>
            <a:pPr>
              <a:buNone/>
            </a:pPr>
            <a:r>
              <a:rPr lang="ko-KR" altLang="en-US" dirty="0" smtClean="0"/>
              <a:t>    공작물의 구멍 치수에 의해 결정하되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일반적으로 드릴 작업에서는 드릴의 크기보다 구멍이 크게 가공될 우려가 많으므로 드릴 지름을 잘 결정해야 한다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  2) </a:t>
            </a:r>
            <a:r>
              <a:rPr lang="ko-KR" altLang="en-US" dirty="0" err="1" smtClean="0"/>
              <a:t>부시의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내경과</a:t>
            </a:r>
            <a:r>
              <a:rPr lang="ko-KR" altLang="en-US" dirty="0" smtClean="0"/>
              <a:t> 외경 결정 </a:t>
            </a:r>
          </a:p>
          <a:p>
            <a:pPr>
              <a:buNone/>
            </a:pPr>
            <a:r>
              <a:rPr lang="ko-KR" altLang="en-US" dirty="0" smtClean="0"/>
              <a:t>    부시는 </a:t>
            </a:r>
            <a:r>
              <a:rPr lang="ko-KR" altLang="en-US" dirty="0" err="1" smtClean="0"/>
              <a:t>내경치수를</a:t>
            </a:r>
            <a:r>
              <a:rPr lang="ko-KR" altLang="en-US" dirty="0" smtClean="0"/>
              <a:t> 호칭치수로 하며 생산수량이 많을 경우는 </a:t>
            </a:r>
            <a:r>
              <a:rPr lang="ko-KR" altLang="en-US" dirty="0" err="1" smtClean="0"/>
              <a:t>교환부시와</a:t>
            </a:r>
            <a:r>
              <a:rPr lang="ko-KR" altLang="en-US" dirty="0" smtClean="0"/>
              <a:t> 함께 </a:t>
            </a:r>
            <a:r>
              <a:rPr lang="ko-KR" altLang="en-US" dirty="0" err="1" smtClean="0"/>
              <a:t>사용해야하나</a:t>
            </a:r>
            <a:r>
              <a:rPr lang="ko-KR" altLang="en-US" dirty="0" smtClean="0"/>
              <a:t> 생산수량이 적을 때에는 </a:t>
            </a:r>
            <a:r>
              <a:rPr lang="ko-KR" altLang="en-US" dirty="0" err="1" smtClean="0"/>
              <a:t>고정부시</a:t>
            </a:r>
            <a:r>
              <a:rPr lang="ko-KR" altLang="en-US" dirty="0" smtClean="0"/>
              <a:t> 하나만으로 가능하기 때문에 </a:t>
            </a:r>
            <a:r>
              <a:rPr lang="ko-KR" altLang="en-US" dirty="0" err="1" smtClean="0"/>
              <a:t>치공구설계자는</a:t>
            </a:r>
            <a:r>
              <a:rPr lang="ko-KR" altLang="en-US" dirty="0" smtClean="0"/>
              <a:t> 이를 결정해야 한다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부시의</a:t>
            </a:r>
            <a:r>
              <a:rPr lang="ko-KR" altLang="en-US" dirty="0" smtClean="0"/>
              <a:t> 종류가 결정된 후에는 </a:t>
            </a:r>
            <a:r>
              <a:rPr lang="en-US" altLang="ko-KR" dirty="0" smtClean="0"/>
              <a:t>KSB 1030</a:t>
            </a:r>
            <a:r>
              <a:rPr lang="ko-KR" altLang="en-US" dirty="0" smtClean="0"/>
              <a:t>에 의한 부시의 </a:t>
            </a:r>
            <a:r>
              <a:rPr lang="ko-KR" altLang="en-US" dirty="0" err="1" smtClean="0"/>
              <a:t>내경과</a:t>
            </a:r>
            <a:r>
              <a:rPr lang="ko-KR" altLang="en-US" dirty="0" smtClean="0"/>
              <a:t> 외경 치수를 결정한다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  3) </a:t>
            </a:r>
            <a:r>
              <a:rPr lang="ko-KR" altLang="en-US" dirty="0" err="1" smtClean="0"/>
              <a:t>부시의</a:t>
            </a:r>
            <a:r>
              <a:rPr lang="ko-KR" altLang="en-US" dirty="0" smtClean="0"/>
              <a:t> 길이와 </a:t>
            </a:r>
            <a:r>
              <a:rPr lang="ko-KR" altLang="en-US" dirty="0" err="1" smtClean="0"/>
              <a:t>부시</a:t>
            </a:r>
            <a:r>
              <a:rPr lang="ko-KR" altLang="en-US" dirty="0" smtClean="0"/>
              <a:t> 고정판 두께 결정 </a:t>
            </a:r>
          </a:p>
          <a:p>
            <a:pPr>
              <a:buNone/>
            </a:pPr>
            <a:r>
              <a:rPr lang="ko-KR" altLang="en-US" dirty="0" smtClean="0"/>
              <a:t>    </a:t>
            </a:r>
            <a:r>
              <a:rPr lang="ko-KR" altLang="en-US" dirty="0" err="1" smtClean="0"/>
              <a:t>부시의</a:t>
            </a:r>
            <a:r>
              <a:rPr lang="ko-KR" altLang="en-US" dirty="0" smtClean="0"/>
              <a:t> 길이와 </a:t>
            </a:r>
            <a:r>
              <a:rPr lang="ko-KR" altLang="en-US" dirty="0" err="1" smtClean="0"/>
              <a:t>지그</a:t>
            </a:r>
            <a:r>
              <a:rPr lang="ko-KR" altLang="en-US" dirty="0" smtClean="0"/>
              <a:t> 본체의 두께 결정이다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부시의</a:t>
            </a:r>
            <a:r>
              <a:rPr lang="ko-KR" altLang="en-US" dirty="0" smtClean="0"/>
              <a:t> 길이는 </a:t>
            </a:r>
            <a:r>
              <a:rPr lang="ko-KR" altLang="en-US" dirty="0" err="1" smtClean="0"/>
              <a:t>부시외경의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1~1.5</a:t>
            </a:r>
            <a:r>
              <a:rPr lang="ko-KR" altLang="en-US" dirty="0" smtClean="0"/>
              <a:t>배보다 작아서는 안되며 공작물의 재질과 형상에 따라 </a:t>
            </a:r>
            <a:r>
              <a:rPr lang="ko-KR" altLang="en-US" dirty="0" err="1" smtClean="0"/>
              <a:t>드릴공구를</a:t>
            </a:r>
            <a:r>
              <a:rPr lang="ko-KR" altLang="en-US" dirty="0" smtClean="0"/>
              <a:t> 공작물에 가깝게 접근시키기 위해 긴 </a:t>
            </a:r>
            <a:r>
              <a:rPr lang="ko-KR" altLang="en-US" dirty="0" err="1" smtClean="0"/>
              <a:t>부시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드릴지그</a:t>
            </a:r>
            <a:r>
              <a:rPr lang="ko-KR" altLang="en-US" sz="3200" dirty="0" smtClean="0"/>
              <a:t> 설계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ko-KR" dirty="0" smtClean="0"/>
              <a:t>4) </a:t>
            </a:r>
            <a:r>
              <a:rPr lang="ko-KR" altLang="en-US" dirty="0" err="1" smtClean="0"/>
              <a:t>드릴지그의</a:t>
            </a:r>
            <a:r>
              <a:rPr lang="ko-KR" altLang="en-US" dirty="0" smtClean="0"/>
              <a:t> 설계절차 </a:t>
            </a:r>
          </a:p>
          <a:p>
            <a:pPr>
              <a:buNone/>
            </a:pPr>
            <a:r>
              <a:rPr lang="ko-KR" altLang="en-US" dirty="0" smtClean="0"/>
              <a:t>드릴 </a:t>
            </a:r>
            <a:r>
              <a:rPr lang="ko-KR" altLang="en-US" dirty="0" err="1" smtClean="0"/>
              <a:t>지그의</a:t>
            </a:r>
            <a:r>
              <a:rPr lang="ko-KR" altLang="en-US" dirty="0" smtClean="0"/>
              <a:t> 설계를 계획하고 스케치 할 때에는 다음의 순서가 고려되어야 한다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(1) </a:t>
            </a:r>
            <a:r>
              <a:rPr lang="ko-KR" altLang="en-US" dirty="0" smtClean="0"/>
              <a:t>부품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제품</a:t>
            </a:r>
            <a:r>
              <a:rPr lang="en-US" altLang="ko-KR" dirty="0" smtClean="0"/>
              <a:t>) </a:t>
            </a:r>
            <a:r>
              <a:rPr lang="ko-KR" altLang="en-US" dirty="0" smtClean="0"/>
              <a:t>도면과 공작물과 관련된 기계작업을 분석한다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(2) </a:t>
            </a:r>
            <a:r>
              <a:rPr lang="ko-KR" altLang="en-US" dirty="0" smtClean="0"/>
              <a:t>공작물의 재질에 따른 절삭공구와 관련되는 공작물의 위치를 선정한다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(3) </a:t>
            </a:r>
            <a:r>
              <a:rPr lang="ko-KR" altLang="en-US" dirty="0" err="1" smtClean="0"/>
              <a:t>부시의</a:t>
            </a:r>
            <a:r>
              <a:rPr lang="ko-KR" altLang="en-US" dirty="0" smtClean="0"/>
              <a:t> 적정모양과 위치를 결정한다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(4) </a:t>
            </a:r>
            <a:r>
              <a:rPr lang="ko-KR" altLang="en-US" dirty="0" smtClean="0"/>
              <a:t>공작물에 적절한 위치 </a:t>
            </a:r>
            <a:r>
              <a:rPr lang="ko-KR" altLang="en-US" dirty="0" err="1" smtClean="0"/>
              <a:t>결정구와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지지구를</a:t>
            </a:r>
            <a:r>
              <a:rPr lang="ko-KR" altLang="en-US" dirty="0" smtClean="0"/>
              <a:t> 선정한다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(5) </a:t>
            </a:r>
            <a:r>
              <a:rPr lang="ko-KR" altLang="en-US" dirty="0" err="1" smtClean="0"/>
              <a:t>클램프장치와</a:t>
            </a:r>
            <a:r>
              <a:rPr lang="ko-KR" altLang="en-US" dirty="0" smtClean="0"/>
              <a:t> 다른 체결 기구를 선별한다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(6) </a:t>
            </a:r>
            <a:r>
              <a:rPr lang="ko-KR" altLang="en-US" dirty="0" smtClean="0"/>
              <a:t>도면 작성</a:t>
            </a:r>
            <a:r>
              <a:rPr lang="en-US" altLang="ko-KR" dirty="0" smtClean="0"/>
              <a:t>-</a:t>
            </a:r>
            <a:r>
              <a:rPr lang="ko-KR" altLang="en-US" dirty="0" smtClean="0"/>
              <a:t>기능별 장치의 주요 도면을 구별한다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(7) </a:t>
            </a:r>
            <a:r>
              <a:rPr lang="ko-KR" altLang="en-US" dirty="0" err="1" smtClean="0"/>
              <a:t>지그</a:t>
            </a:r>
            <a:r>
              <a:rPr lang="ko-KR" altLang="en-US" dirty="0" smtClean="0"/>
              <a:t> 본체와 지지구조물의 재질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형태를 정한다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(8) </a:t>
            </a:r>
            <a:r>
              <a:rPr lang="ko-KR" altLang="en-US" dirty="0" smtClean="0"/>
              <a:t>시험가공 및 수정</a:t>
            </a:r>
            <a:r>
              <a:rPr lang="en-US" altLang="ko-KR" dirty="0" smtClean="0"/>
              <a:t>- </a:t>
            </a:r>
            <a:r>
              <a:rPr lang="ko-KR" altLang="en-US" dirty="0" smtClean="0"/>
              <a:t>기준면 설정과 중요치수 결정 및 안전장치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기계와의 간섭 등에 대해서 시험가공하고 수정한다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드릴지그</a:t>
            </a:r>
            <a:r>
              <a:rPr lang="ko-KR" altLang="en-US" sz="3200" dirty="0" smtClean="0"/>
              <a:t> 설계 실습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2200" dirty="0" err="1" smtClean="0"/>
              <a:t>템플레이트형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드릴지그</a:t>
            </a:r>
            <a:r>
              <a:rPr lang="ko-KR" altLang="en-US" sz="2200" dirty="0" smtClean="0"/>
              <a:t> 설계 </a:t>
            </a:r>
          </a:p>
          <a:p>
            <a:pPr>
              <a:buNone/>
            </a:pPr>
            <a:endParaRPr lang="en-US" altLang="ko-KR" sz="2200" dirty="0" smtClean="0"/>
          </a:p>
          <a:p>
            <a:pPr>
              <a:buNone/>
            </a:pPr>
            <a:r>
              <a:rPr lang="en-US" altLang="ko-KR" sz="2200" dirty="0" smtClean="0"/>
              <a:t>1) </a:t>
            </a:r>
            <a:r>
              <a:rPr lang="ko-KR" altLang="en-US" sz="2200" dirty="0" smtClean="0"/>
              <a:t>부품도면 분석 </a:t>
            </a:r>
          </a:p>
          <a:p>
            <a:pPr>
              <a:buNone/>
            </a:pPr>
            <a:r>
              <a:rPr lang="en-US" altLang="ko-KR" sz="2200" dirty="0" smtClean="0"/>
              <a:t>(</a:t>
            </a:r>
            <a:r>
              <a:rPr lang="ko-KR" altLang="en-US" sz="2200" dirty="0" smtClean="0"/>
              <a:t>가</a:t>
            </a:r>
            <a:r>
              <a:rPr lang="en-US" altLang="ko-KR" sz="2200" dirty="0" smtClean="0"/>
              <a:t>) </a:t>
            </a:r>
            <a:r>
              <a:rPr lang="ko-KR" altLang="en-US" sz="2200" dirty="0" smtClean="0"/>
              <a:t>부품의 형태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수량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가공 정밀도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재질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치수의 기준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가공방법 등을 파악한다</a:t>
            </a:r>
            <a:r>
              <a:rPr lang="en-US" altLang="ko-KR" sz="2200" dirty="0" smtClean="0"/>
              <a:t>. </a:t>
            </a:r>
          </a:p>
          <a:p>
            <a:pPr>
              <a:buNone/>
            </a:pPr>
            <a:r>
              <a:rPr lang="en-US" altLang="ko-KR" sz="2200" dirty="0" smtClean="0"/>
              <a:t>(</a:t>
            </a:r>
            <a:r>
              <a:rPr lang="ko-KR" altLang="en-US" sz="2200" dirty="0" smtClean="0"/>
              <a:t>나</a:t>
            </a:r>
            <a:r>
              <a:rPr lang="en-US" altLang="ko-KR" sz="2200" dirty="0" smtClean="0"/>
              <a:t>) </a:t>
            </a:r>
            <a:r>
              <a:rPr lang="ko-KR" altLang="en-US" sz="2200" dirty="0" err="1" smtClean="0"/>
              <a:t>내경과</a:t>
            </a:r>
            <a:r>
              <a:rPr lang="ko-KR" altLang="en-US" sz="2200" dirty="0" smtClean="0"/>
              <a:t> 구멍이 정확한 직각가공을 위하여 위해 </a:t>
            </a:r>
            <a:r>
              <a:rPr lang="ko-KR" altLang="en-US" sz="2200" dirty="0" err="1" smtClean="0"/>
              <a:t>템플레이트</a:t>
            </a:r>
            <a:r>
              <a:rPr lang="ko-KR" altLang="en-US" sz="2200" dirty="0" smtClean="0"/>
              <a:t> 형태를 택한다</a:t>
            </a:r>
            <a:r>
              <a:rPr lang="en-US" altLang="ko-KR" sz="2200" dirty="0" smtClean="0"/>
              <a:t>. </a:t>
            </a:r>
          </a:p>
          <a:p>
            <a:pPr>
              <a:buNone/>
            </a:pPr>
            <a:r>
              <a:rPr lang="en-US" altLang="ko-KR" sz="2200" dirty="0" smtClean="0"/>
              <a:t>(</a:t>
            </a:r>
            <a:r>
              <a:rPr lang="ko-KR" altLang="en-US" sz="2200" dirty="0" smtClean="0"/>
              <a:t>다</a:t>
            </a:r>
            <a:r>
              <a:rPr lang="en-US" altLang="ko-KR" sz="2200" dirty="0" smtClean="0"/>
              <a:t>) </a:t>
            </a:r>
            <a:r>
              <a:rPr lang="ko-KR" altLang="en-US" sz="2200" dirty="0" smtClean="0"/>
              <a:t>위치결정 점과 </a:t>
            </a:r>
            <a:r>
              <a:rPr lang="ko-KR" altLang="en-US" sz="2200" dirty="0" err="1" smtClean="0"/>
              <a:t>클램프</a:t>
            </a:r>
            <a:r>
              <a:rPr lang="ko-KR" altLang="en-US" sz="2200" dirty="0" smtClean="0"/>
              <a:t> 점을 파악한 후 </a:t>
            </a:r>
            <a:r>
              <a:rPr lang="ko-KR" altLang="en-US" sz="2200" dirty="0" err="1" smtClean="0"/>
              <a:t>드릴가공에서</a:t>
            </a:r>
            <a:r>
              <a:rPr lang="ko-KR" altLang="en-US" sz="2200" dirty="0" smtClean="0"/>
              <a:t> 설계가 편리한 방향으로 위치를 잡는다</a:t>
            </a:r>
            <a:r>
              <a:rPr lang="en-US" altLang="ko-KR" sz="2200" dirty="0" smtClean="0"/>
              <a:t>.</a:t>
            </a:r>
          </a:p>
          <a:p>
            <a:pPr>
              <a:buNone/>
            </a:pPr>
            <a:r>
              <a:rPr lang="en-US" altLang="ko-KR" sz="2200" dirty="0" smtClean="0"/>
              <a:t>(</a:t>
            </a:r>
            <a:r>
              <a:rPr lang="ko-KR" altLang="en-US" sz="2200" dirty="0" smtClean="0"/>
              <a:t>라</a:t>
            </a:r>
            <a:r>
              <a:rPr lang="en-US" altLang="ko-KR" sz="2200" dirty="0" smtClean="0"/>
              <a:t>) 3</a:t>
            </a:r>
            <a:r>
              <a:rPr lang="ko-KR" altLang="en-US" sz="2200" dirty="0" err="1" smtClean="0"/>
              <a:t>각법으로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부품도를</a:t>
            </a:r>
            <a:r>
              <a:rPr lang="ko-KR" altLang="en-US" sz="2200" dirty="0" smtClean="0"/>
              <a:t> 설계할 수 있도록 배치한다</a:t>
            </a:r>
            <a:r>
              <a:rPr lang="en-US" altLang="ko-KR" sz="2200" dirty="0" smtClean="0"/>
              <a:t>. CAD</a:t>
            </a:r>
            <a:r>
              <a:rPr lang="ko-KR" altLang="en-US" sz="2200" dirty="0" smtClean="0"/>
              <a:t>상에서 가상선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가는 </a:t>
            </a:r>
            <a:r>
              <a:rPr lang="ko-KR" altLang="en-US" sz="2200" dirty="0" err="1" smtClean="0"/>
              <a:t>이점쇄선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으로 그림을 그린다</a:t>
            </a:r>
            <a:r>
              <a:rPr lang="en-US" altLang="ko-KR" sz="2200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/>
              <a:t>.2) </a:t>
            </a:r>
            <a:r>
              <a:rPr lang="ko-KR" altLang="en-US" sz="2000" dirty="0" err="1" smtClean="0"/>
              <a:t>부시를</a:t>
            </a:r>
            <a:r>
              <a:rPr lang="ko-KR" altLang="en-US" sz="2000" dirty="0" smtClean="0"/>
              <a:t> 설계한다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가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수량을 고려하여 </a:t>
            </a:r>
            <a:r>
              <a:rPr lang="ko-KR" altLang="en-US" sz="2000" dirty="0" err="1" smtClean="0"/>
              <a:t>고정부시</a:t>
            </a:r>
            <a:r>
              <a:rPr lang="ko-KR" altLang="en-US" sz="2000" dirty="0" smtClean="0"/>
              <a:t> 사용하여 설계한다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나</a:t>
            </a:r>
            <a:r>
              <a:rPr lang="en-US" altLang="ko-KR" sz="2000" dirty="0" smtClean="0"/>
              <a:t>) </a:t>
            </a:r>
            <a:r>
              <a:rPr lang="ko-KR" altLang="en-US" sz="2000" dirty="0" err="1" smtClean="0"/>
              <a:t>드릴직경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Φ10</a:t>
            </a:r>
            <a:r>
              <a:rPr lang="ko-KR" altLang="en-US" sz="2000" dirty="0" smtClean="0"/>
              <a:t>을 결정하고 부시의 </a:t>
            </a:r>
            <a:r>
              <a:rPr lang="ko-KR" altLang="en-US" sz="2000" dirty="0" err="1" smtClean="0"/>
              <a:t>내경과</a:t>
            </a:r>
            <a:r>
              <a:rPr lang="ko-KR" altLang="en-US" sz="2000" dirty="0" smtClean="0"/>
              <a:t> 외경을 결정한다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다</a:t>
            </a:r>
            <a:r>
              <a:rPr lang="en-US" altLang="ko-KR" sz="2000" dirty="0" smtClean="0"/>
              <a:t>) </a:t>
            </a:r>
            <a:r>
              <a:rPr lang="ko-KR" altLang="en-US" sz="2000" dirty="0" err="1" smtClean="0"/>
              <a:t>부시의</a:t>
            </a:r>
            <a:r>
              <a:rPr lang="ko-KR" altLang="en-US" sz="2000" dirty="0" smtClean="0"/>
              <a:t> 길이와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판 두께를 결정한다</a:t>
            </a:r>
            <a:r>
              <a:rPr lang="en-US" altLang="ko-KR" sz="2000" dirty="0" smtClean="0"/>
              <a:t>.(</a:t>
            </a:r>
            <a:r>
              <a:rPr lang="ko-KR" altLang="en-US" sz="2000" dirty="0" err="1" smtClean="0"/>
              <a:t>드릴지름의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1-2</a:t>
            </a:r>
            <a:r>
              <a:rPr lang="ko-KR" altLang="en-US" sz="2000" dirty="0" smtClean="0"/>
              <a:t>배</a:t>
            </a:r>
            <a:r>
              <a:rPr lang="en-US" altLang="ko-KR" sz="2000" dirty="0" smtClean="0"/>
              <a:t>) </a:t>
            </a:r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라</a:t>
            </a:r>
            <a:r>
              <a:rPr lang="en-US" altLang="ko-KR" sz="2000" dirty="0" smtClean="0"/>
              <a:t>) </a:t>
            </a:r>
            <a:r>
              <a:rPr lang="ko-KR" altLang="en-US" sz="2000" dirty="0" err="1" smtClean="0"/>
              <a:t>부시를</a:t>
            </a:r>
            <a:r>
              <a:rPr lang="ko-KR" altLang="en-US" sz="2000" dirty="0" smtClean="0"/>
              <a:t> 위치결정 한다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제품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공작물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과 부시간격을 고려한다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주철의 경우 </a:t>
            </a:r>
            <a:r>
              <a:rPr lang="ko-KR" altLang="en-US" sz="2000" dirty="0" err="1" smtClean="0"/>
              <a:t>드릴지름의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1/2</a:t>
            </a:r>
            <a:r>
              <a:rPr lang="ko-KR" altLang="en-US" sz="2000" dirty="0" smtClean="0"/>
              <a:t>배로 결정한다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3) </a:t>
            </a:r>
            <a:r>
              <a:rPr lang="ko-KR" altLang="en-US" sz="2000" dirty="0" smtClean="0"/>
              <a:t>공작물의 위치결정 </a:t>
            </a:r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가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공작물의  </a:t>
            </a:r>
            <a:r>
              <a:rPr lang="ko-KR" altLang="en-US" sz="2000" dirty="0" err="1" smtClean="0"/>
              <a:t>프렌지</a:t>
            </a:r>
            <a:r>
              <a:rPr lang="ko-KR" altLang="en-US" sz="2000" dirty="0" smtClean="0"/>
              <a:t> 밑변을 위치 </a:t>
            </a:r>
            <a:r>
              <a:rPr lang="ko-KR" altLang="en-US" sz="2000" dirty="0" err="1" smtClean="0"/>
              <a:t>결정면으로</a:t>
            </a:r>
            <a:r>
              <a:rPr lang="ko-KR" altLang="en-US" sz="2000" dirty="0" smtClean="0"/>
              <a:t> 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나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치수의 기준이 공작물의 외경에 있으므로 공작물의 외경을 기준으로 하여 </a:t>
            </a:r>
            <a:r>
              <a:rPr lang="ko-KR" altLang="en-US" sz="2000" dirty="0" err="1" smtClean="0"/>
              <a:t>위치결정한다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ko-KR" altLang="en-US" sz="2000" dirty="0" smtClean="0"/>
              <a:t>    제품의 치수가 </a:t>
            </a:r>
            <a:r>
              <a:rPr lang="en-US" altLang="ko-KR" sz="2000" dirty="0" smtClean="0"/>
              <a:t>Ø20f6 </a:t>
            </a:r>
            <a:r>
              <a:rPr lang="ko-KR" altLang="en-US" sz="2000" dirty="0" smtClean="0"/>
              <a:t>이므로 가공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후 제품의 원활한 장착과 </a:t>
            </a:r>
            <a:r>
              <a:rPr lang="ko-KR" altLang="en-US" sz="2000" dirty="0" err="1" smtClean="0"/>
              <a:t>장탈이</a:t>
            </a:r>
            <a:r>
              <a:rPr lang="ko-KR" altLang="en-US" sz="2000" dirty="0" smtClean="0"/>
              <a:t> 이루어지도록 </a:t>
            </a:r>
            <a:r>
              <a:rPr lang="en-US" altLang="ko-KR" sz="2000" dirty="0" smtClean="0"/>
              <a:t>Ø20H7</a:t>
            </a:r>
            <a:r>
              <a:rPr lang="ko-KR" altLang="en-US" sz="2000" dirty="0" smtClean="0"/>
              <a:t>의 헐거운끼워맞춤 정도로 택한다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다</a:t>
            </a:r>
            <a:r>
              <a:rPr lang="en-US" altLang="ko-KR" sz="2000" dirty="0" smtClean="0"/>
              <a:t>) </a:t>
            </a:r>
            <a:r>
              <a:rPr lang="ko-KR" altLang="en-US" sz="2000" dirty="0" err="1" smtClean="0"/>
              <a:t>가공부</a:t>
            </a:r>
            <a:r>
              <a:rPr lang="ko-KR" altLang="en-US" sz="2000" dirty="0" smtClean="0"/>
              <a:t> 측면에 위치결정 및 회전방지용 고정 </a:t>
            </a:r>
            <a:r>
              <a:rPr lang="ko-KR" altLang="en-US" sz="2000" dirty="0" err="1" smtClean="0"/>
              <a:t>위치결정구를</a:t>
            </a:r>
            <a:r>
              <a:rPr lang="ko-KR" altLang="en-US" sz="2000" dirty="0" smtClean="0"/>
              <a:t> 택한다</a:t>
            </a:r>
            <a:r>
              <a:rPr lang="en-US" altLang="ko-KR" sz="2000" dirty="0" smtClean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26064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sz="3200" dirty="0" err="1" smtClean="0"/>
              <a:t>템플레이트형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드릴지그</a:t>
            </a:r>
            <a:r>
              <a:rPr lang="ko-KR" altLang="en-US" sz="3200" dirty="0" smtClean="0"/>
              <a:t> 설계 </a:t>
            </a:r>
          </a:p>
        </p:txBody>
      </p:sp>
    </p:spTree>
    <p:extLst>
      <p:ext uri="{BB962C8B-B14F-4D97-AF65-F5344CB8AC3E}">
        <p14:creationId xmlns:p14="http://schemas.microsoft.com/office/powerpoint/2010/main" val="2751993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) </a:t>
            </a:r>
            <a:r>
              <a:rPr lang="ko-KR" altLang="en-US" sz="2000" dirty="0" err="1"/>
              <a:t>클램핑</a:t>
            </a:r>
            <a:r>
              <a:rPr lang="ko-KR" altLang="en-US" sz="2000" dirty="0"/>
              <a:t> 기구의 선정 </a:t>
            </a:r>
          </a:p>
          <a:p>
            <a:pPr>
              <a:buNone/>
            </a:pPr>
            <a:r>
              <a:rPr lang="ko-KR" altLang="en-US" sz="2000" dirty="0" smtClean="0"/>
              <a:t>   </a:t>
            </a:r>
            <a:r>
              <a:rPr lang="ko-KR" altLang="en-US" sz="2000" dirty="0" err="1" smtClean="0"/>
              <a:t>네스트를</a:t>
            </a:r>
            <a:r>
              <a:rPr lang="ko-KR" altLang="en-US" sz="2000" dirty="0" smtClean="0"/>
              <a:t> 이용하므로 </a:t>
            </a:r>
            <a:r>
              <a:rPr lang="ko-KR" altLang="en-US" sz="2000" dirty="0" err="1" smtClean="0"/>
              <a:t>클램핑</a:t>
            </a:r>
            <a:r>
              <a:rPr lang="ko-KR" altLang="en-US" sz="2000" dirty="0" smtClean="0"/>
              <a:t> 장치는 </a:t>
            </a:r>
            <a:r>
              <a:rPr lang="ko-KR" altLang="en-US" sz="2000" dirty="0" err="1" smtClean="0"/>
              <a:t>필요없다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5) </a:t>
            </a:r>
            <a:r>
              <a:rPr lang="ko-KR" altLang="en-US" sz="2000" dirty="0" err="1" smtClean="0"/>
              <a:t>지그의</a:t>
            </a:r>
            <a:r>
              <a:rPr lang="ko-KR" altLang="en-US" sz="2000" dirty="0" smtClean="0"/>
              <a:t> 설계 </a:t>
            </a:r>
          </a:p>
          <a:p>
            <a:pPr marL="0" indent="0"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가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모눈종이를 이용하여 </a:t>
            </a:r>
            <a:r>
              <a:rPr lang="en-US" altLang="ko-KR" sz="2000" dirty="0" smtClean="0"/>
              <a:t>3</a:t>
            </a:r>
            <a:r>
              <a:rPr lang="ko-KR" altLang="en-US" sz="2000" dirty="0" err="1" smtClean="0"/>
              <a:t>각법으로</a:t>
            </a:r>
            <a:r>
              <a:rPr lang="ko-KR" altLang="en-US" sz="2000" dirty="0" smtClean="0"/>
              <a:t> 간단히 스케치한다</a:t>
            </a:r>
            <a:r>
              <a:rPr lang="en-US" altLang="ko-KR" sz="2000" dirty="0" smtClean="0"/>
              <a:t>. </a:t>
            </a:r>
          </a:p>
          <a:p>
            <a:pPr marL="0" indent="0"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나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공작물은 가상선하여 </a:t>
            </a:r>
            <a:r>
              <a:rPr lang="en-US" altLang="ko-KR" sz="2000" dirty="0" smtClean="0"/>
              <a:t>CAD</a:t>
            </a:r>
            <a:r>
              <a:rPr lang="ko-KR" altLang="en-US" sz="2000" dirty="0" smtClean="0"/>
              <a:t>로 설계제도를 한다</a:t>
            </a:r>
            <a:r>
              <a:rPr lang="en-US" altLang="ko-KR" sz="2000" dirty="0" smtClean="0"/>
              <a:t>. </a:t>
            </a:r>
          </a:p>
          <a:p>
            <a:pPr marL="0" indent="0"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다</a:t>
            </a:r>
            <a:r>
              <a:rPr lang="en-US" altLang="ko-KR" sz="2000" dirty="0" smtClean="0"/>
              <a:t>) </a:t>
            </a:r>
            <a:r>
              <a:rPr lang="ko-KR" altLang="en-US" sz="2000" dirty="0" err="1" smtClean="0"/>
              <a:t>조립도를</a:t>
            </a:r>
            <a:r>
              <a:rPr lang="ko-KR" altLang="en-US" sz="2000" dirty="0" smtClean="0"/>
              <a:t> 완성하고 </a:t>
            </a:r>
            <a:r>
              <a:rPr lang="ko-KR" altLang="en-US" sz="2000" dirty="0" err="1" smtClean="0"/>
              <a:t>조립도에</a:t>
            </a:r>
            <a:r>
              <a:rPr lang="ko-KR" altLang="en-US" sz="2000" dirty="0" smtClean="0"/>
              <a:t> 필요한 조립치수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데이텀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기하 공차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     </a:t>
            </a:r>
            <a:r>
              <a:rPr lang="ko-KR" altLang="en-US" sz="2000" dirty="0" smtClean="0"/>
              <a:t>를 부여한다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본체 플레이트 두께는 </a:t>
            </a:r>
            <a:r>
              <a:rPr lang="en-US" altLang="ko-KR" sz="2000" dirty="0" smtClean="0"/>
              <a:t>16mm </a:t>
            </a:r>
            <a:r>
              <a:rPr lang="ko-KR" altLang="en-US" sz="2000" dirty="0" smtClean="0"/>
              <a:t>이상으로 하며 위치 결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     </a:t>
            </a:r>
            <a:r>
              <a:rPr lang="ko-KR" altLang="en-US" sz="2000" dirty="0" smtClean="0"/>
              <a:t>정면에 대하여 기계가공을 한다</a:t>
            </a:r>
            <a:r>
              <a:rPr lang="en-US" altLang="ko-KR" sz="2000" dirty="0" smtClean="0"/>
              <a:t>. </a:t>
            </a:r>
          </a:p>
          <a:p>
            <a:pPr marL="0" indent="0"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라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조립도 상에 중요 조립치수를 기입하고 형상공차를 기입한다</a:t>
            </a:r>
            <a:r>
              <a:rPr lang="en-US" altLang="ko-KR" sz="2000" dirty="0" smtClean="0"/>
              <a:t>. </a:t>
            </a:r>
          </a:p>
          <a:p>
            <a:pPr marL="0" indent="0">
              <a:buNone/>
            </a:pPr>
            <a:r>
              <a:rPr lang="ko-KR" altLang="en-US" sz="2000" dirty="0" smtClean="0"/>
              <a:t>     주요 </a:t>
            </a:r>
            <a:r>
              <a:rPr lang="ko-KR" altLang="en-US" sz="2000" dirty="0" err="1" smtClean="0"/>
              <a:t>품번을</a:t>
            </a:r>
            <a:r>
              <a:rPr lang="ko-KR" altLang="en-US" sz="2000" dirty="0" smtClean="0"/>
              <a:t> 명기하고 </a:t>
            </a:r>
            <a:r>
              <a:rPr lang="ko-KR" altLang="en-US" sz="2000" dirty="0" err="1" smtClean="0"/>
              <a:t>표제란에</a:t>
            </a:r>
            <a:r>
              <a:rPr lang="ko-KR" altLang="en-US" sz="2000" dirty="0" smtClean="0"/>
              <a:t> 품명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재질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수량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등을 명기한다</a:t>
            </a:r>
            <a:r>
              <a:rPr lang="en-US" altLang="ko-KR" sz="2000" dirty="0" smtClean="0"/>
              <a:t>. </a:t>
            </a:r>
          </a:p>
          <a:p>
            <a:pPr marL="0" indent="0"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마</a:t>
            </a:r>
            <a:r>
              <a:rPr lang="en-US" altLang="ko-KR" sz="2000" dirty="0" smtClean="0"/>
              <a:t>) </a:t>
            </a:r>
            <a:r>
              <a:rPr lang="ko-KR" altLang="en-US" sz="2000" dirty="0" err="1" smtClean="0"/>
              <a:t>부품도를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</a:t>
            </a:r>
            <a:r>
              <a:rPr lang="ko-KR" altLang="en-US" sz="2000" dirty="0" err="1" smtClean="0"/>
              <a:t>각법으로</a:t>
            </a:r>
            <a:r>
              <a:rPr lang="ko-KR" altLang="en-US" sz="2000" dirty="0" smtClean="0"/>
              <a:t> 도면화 한다</a:t>
            </a:r>
            <a:r>
              <a:rPr lang="en-US" altLang="ko-KR" sz="2000" dirty="0" smtClean="0"/>
              <a:t>. </a:t>
            </a:r>
          </a:p>
          <a:p>
            <a:pPr marL="0" indent="0"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바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표제란 위에 도면의 주기사항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주기란</a:t>
            </a:r>
            <a:r>
              <a:rPr lang="en-US" altLang="ko-KR" sz="2000" dirty="0" smtClean="0"/>
              <a:t>, NOTE)</a:t>
            </a:r>
            <a:r>
              <a:rPr lang="ko-KR" altLang="en-US" sz="2000" dirty="0" smtClean="0"/>
              <a:t>을 명기한다</a:t>
            </a:r>
            <a:r>
              <a:rPr lang="en-US" altLang="ko-KR" sz="2000" dirty="0" smtClean="0"/>
              <a:t>. </a:t>
            </a:r>
          </a:p>
          <a:p>
            <a:pPr marL="0" indent="0"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사</a:t>
            </a:r>
            <a:r>
              <a:rPr lang="en-US" altLang="ko-KR" sz="2000" dirty="0" smtClean="0"/>
              <a:t>) </a:t>
            </a:r>
            <a:r>
              <a:rPr lang="ko-KR" altLang="en-US" sz="2000" dirty="0" err="1" smtClean="0"/>
              <a:t>치공구설계작업에</a:t>
            </a:r>
            <a:r>
              <a:rPr lang="ko-KR" altLang="en-US" sz="2000" dirty="0" smtClean="0"/>
              <a:t> 필요한 </a:t>
            </a:r>
            <a:r>
              <a:rPr lang="en-US" altLang="ko-KR" sz="2000" dirty="0" smtClean="0"/>
              <a:t>Data book </a:t>
            </a:r>
            <a:r>
              <a:rPr lang="ko-KR" altLang="en-US" sz="2000" dirty="0" smtClean="0"/>
              <a:t>및 </a:t>
            </a:r>
            <a:r>
              <a:rPr lang="en-US" altLang="ko-KR" sz="2000" dirty="0" smtClean="0"/>
              <a:t>Catalog</a:t>
            </a:r>
            <a:r>
              <a:rPr lang="ko-KR" altLang="en-US" sz="2000" dirty="0" smtClean="0"/>
              <a:t>를 참고하여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     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KS</a:t>
            </a:r>
            <a:r>
              <a:rPr lang="ko-KR" altLang="en-US" sz="2000" dirty="0" smtClean="0"/>
              <a:t>제도법에 따라 적용할 것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0466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sz="3200" dirty="0" err="1" smtClean="0"/>
              <a:t>템플레이트형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드릴지그</a:t>
            </a:r>
            <a:r>
              <a:rPr lang="ko-KR" altLang="en-US" sz="3200" dirty="0" smtClean="0"/>
              <a:t> 설계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000" dirty="0" smtClean="0"/>
              <a:t>6) </a:t>
            </a:r>
            <a:r>
              <a:rPr lang="ko-KR" altLang="en-US" sz="2000" dirty="0"/>
              <a:t>재료선정 </a:t>
            </a:r>
          </a:p>
          <a:p>
            <a:pPr marL="0" indent="0"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가</a:t>
            </a:r>
            <a:r>
              <a:rPr lang="en-US" altLang="ko-KR" sz="2000" dirty="0"/>
              <a:t>) </a:t>
            </a:r>
            <a:r>
              <a:rPr lang="ko-KR" altLang="en-US" sz="2000" dirty="0"/>
              <a:t>본체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지그</a:t>
            </a:r>
            <a:r>
              <a:rPr lang="ko-KR" altLang="en-US" sz="2000" dirty="0"/>
              <a:t> 플레이트의 재료는 기계 </a:t>
            </a:r>
            <a:r>
              <a:rPr lang="ko-KR" altLang="en-US" sz="2000" dirty="0" err="1"/>
              <a:t>구조용</a:t>
            </a:r>
            <a:r>
              <a:rPr lang="ko-KR" altLang="en-US" sz="2000" dirty="0"/>
              <a:t> 탄소강으로 한다</a:t>
            </a:r>
            <a:r>
              <a:rPr lang="en-US" altLang="ko-KR" sz="2000" dirty="0"/>
              <a:t>. </a:t>
            </a:r>
          </a:p>
          <a:p>
            <a:pPr marL="0" indent="0"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나</a:t>
            </a:r>
            <a:r>
              <a:rPr lang="en-US" altLang="ko-KR" sz="2000" dirty="0"/>
              <a:t>) </a:t>
            </a:r>
            <a:r>
              <a:rPr lang="ko-KR" altLang="en-US" sz="2000" dirty="0" err="1"/>
              <a:t>부시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로케이터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위치결정구는</a:t>
            </a:r>
            <a:r>
              <a:rPr lang="ko-KR" altLang="en-US" sz="2000" dirty="0"/>
              <a:t> 탄소 </a:t>
            </a:r>
            <a:r>
              <a:rPr lang="ko-KR" altLang="en-US" sz="2000" dirty="0" err="1"/>
              <a:t>공구강으로</a:t>
            </a:r>
            <a:r>
              <a:rPr lang="ko-KR" altLang="en-US" sz="2000" dirty="0"/>
              <a:t> 한다</a:t>
            </a:r>
            <a:r>
              <a:rPr lang="en-US" altLang="ko-KR" sz="2000" dirty="0"/>
              <a:t>. </a:t>
            </a:r>
          </a:p>
          <a:p>
            <a:pPr marL="0" indent="0"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다</a:t>
            </a:r>
            <a:r>
              <a:rPr lang="en-US" altLang="ko-KR" sz="2000" dirty="0"/>
              <a:t>) </a:t>
            </a:r>
            <a:r>
              <a:rPr lang="ko-KR" altLang="en-US" sz="2000" dirty="0"/>
              <a:t>기타부품은 </a:t>
            </a:r>
            <a:r>
              <a:rPr lang="ko-KR" altLang="en-US" sz="2000" dirty="0" err="1"/>
              <a:t>표준품</a:t>
            </a:r>
            <a:r>
              <a:rPr lang="ko-KR" altLang="en-US" sz="2000" dirty="0"/>
              <a:t> 또는 </a:t>
            </a:r>
            <a:r>
              <a:rPr lang="ko-KR" altLang="en-US" sz="2000" dirty="0" err="1"/>
              <a:t>시중품을</a:t>
            </a:r>
            <a:r>
              <a:rPr lang="ko-KR" altLang="en-US" sz="2000" dirty="0"/>
              <a:t> 활용한다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smtClean="0"/>
              <a:t>7) </a:t>
            </a:r>
            <a:r>
              <a:rPr lang="ko-KR" altLang="en-US" sz="2000" dirty="0"/>
              <a:t>기계가공 </a:t>
            </a:r>
          </a:p>
          <a:p>
            <a:pPr marL="0" indent="0"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가</a:t>
            </a:r>
            <a:r>
              <a:rPr lang="en-US" altLang="ko-KR" sz="2000" dirty="0"/>
              <a:t>) </a:t>
            </a:r>
            <a:r>
              <a:rPr lang="ko-KR" altLang="en-US" sz="2000" dirty="0" err="1"/>
              <a:t>지그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본체가공시</a:t>
            </a:r>
            <a:r>
              <a:rPr lang="ko-KR" altLang="en-US" sz="2000" dirty="0"/>
              <a:t> 직각도가 유지되도록 신중을 기한다</a:t>
            </a:r>
            <a:r>
              <a:rPr lang="en-US" altLang="ko-KR" sz="2000" dirty="0"/>
              <a:t>. </a:t>
            </a:r>
          </a:p>
          <a:p>
            <a:pPr marL="0" indent="0"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나</a:t>
            </a:r>
            <a:r>
              <a:rPr lang="en-US" altLang="ko-KR" sz="2000" dirty="0"/>
              <a:t>) </a:t>
            </a:r>
            <a:r>
              <a:rPr lang="ko-KR" altLang="en-US" sz="2000" dirty="0"/>
              <a:t>공작물의 위치결정이 이루어지는 곳은 열처리 후 </a:t>
            </a:r>
            <a:r>
              <a:rPr lang="ko-KR" altLang="en-US" sz="2000" dirty="0" err="1"/>
              <a:t>연삭가공</a:t>
            </a:r>
            <a:r>
              <a:rPr lang="ko-KR" altLang="en-US" sz="2000" dirty="0"/>
              <a:t> 한다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     열처리가 </a:t>
            </a:r>
            <a:r>
              <a:rPr lang="ko-KR" altLang="en-US" sz="2000" dirty="0"/>
              <a:t>생략되는 </a:t>
            </a:r>
            <a:r>
              <a:rPr lang="ko-KR" altLang="en-US" sz="2000" dirty="0" smtClean="0"/>
              <a:t>조립부위는 </a:t>
            </a:r>
            <a:r>
              <a:rPr lang="ko-KR" altLang="en-US" sz="2000" dirty="0"/>
              <a:t>표면조도가 좋아야 한다</a:t>
            </a:r>
            <a:r>
              <a:rPr lang="en-US" altLang="ko-KR" sz="2000" dirty="0"/>
              <a:t>. </a:t>
            </a:r>
          </a:p>
          <a:p>
            <a:pPr marL="0" indent="0"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다</a:t>
            </a:r>
            <a:r>
              <a:rPr lang="en-US" altLang="ko-KR" sz="2000" dirty="0" smtClean="0"/>
              <a:t>) </a:t>
            </a:r>
            <a:r>
              <a:rPr lang="ko-KR" altLang="en-US" sz="2000" dirty="0" err="1"/>
              <a:t>지그의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조립시</a:t>
            </a:r>
            <a:r>
              <a:rPr lang="ko-KR" altLang="en-US" sz="2000" dirty="0"/>
              <a:t> 직각도 </a:t>
            </a:r>
            <a:r>
              <a:rPr lang="ko-KR" altLang="en-US" sz="2000" dirty="0" err="1"/>
              <a:t>평행도를</a:t>
            </a:r>
            <a:r>
              <a:rPr lang="ko-KR" altLang="en-US" sz="2000" dirty="0"/>
              <a:t> 유지하고 </a:t>
            </a:r>
            <a:r>
              <a:rPr lang="ko-KR" altLang="en-US" sz="2000" dirty="0" err="1"/>
              <a:t>지그</a:t>
            </a:r>
            <a:r>
              <a:rPr lang="ko-KR" altLang="en-US" sz="2000" dirty="0"/>
              <a:t> 플레이트는 볼트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     </a:t>
            </a:r>
            <a:r>
              <a:rPr lang="ko-KR" altLang="en-US" sz="2000" dirty="0" smtClean="0"/>
              <a:t>조립 </a:t>
            </a:r>
            <a:r>
              <a:rPr lang="ko-KR" altLang="en-US" sz="2000" dirty="0"/>
              <a:t>후 </a:t>
            </a:r>
            <a:r>
              <a:rPr lang="ko-KR" altLang="en-US" sz="2000" dirty="0" err="1"/>
              <a:t>맞춤핀가공이</a:t>
            </a:r>
            <a:r>
              <a:rPr lang="ko-KR" altLang="en-US" sz="2000" dirty="0"/>
              <a:t> 이루어져야 한다</a:t>
            </a:r>
            <a:r>
              <a:rPr lang="en-US" altLang="ko-KR" sz="2000" dirty="0" smtClean="0"/>
              <a:t>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smtClean="0"/>
              <a:t>8) </a:t>
            </a:r>
            <a:r>
              <a:rPr lang="ko-KR" altLang="en-US" sz="2000" dirty="0"/>
              <a:t>시험가공 및 결과 </a:t>
            </a:r>
          </a:p>
          <a:p>
            <a:pPr marL="0" indent="0">
              <a:buNone/>
            </a:pPr>
            <a:r>
              <a:rPr lang="ko-KR" altLang="en-US" sz="2000" dirty="0"/>
              <a:t>제작이 완료된 </a:t>
            </a:r>
            <a:r>
              <a:rPr lang="ko-KR" altLang="en-US" sz="2000" dirty="0" err="1"/>
              <a:t>지그를</a:t>
            </a:r>
            <a:r>
              <a:rPr lang="ko-KR" altLang="en-US" sz="2000" dirty="0"/>
              <a:t> 이용하여 공작물을 시험가공하고 결과에 대하여 문제점 및 보완점을 찾아 도면 수정을 하도록 한다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marL="0" indent="0">
              <a:buNone/>
            </a:pPr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sz="3200" dirty="0" err="1" smtClean="0"/>
              <a:t>템플레이트형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드릴지그</a:t>
            </a:r>
            <a:r>
              <a:rPr lang="ko-KR" altLang="en-US" sz="3200" dirty="0" smtClean="0"/>
              <a:t> 설계 </a:t>
            </a:r>
          </a:p>
        </p:txBody>
      </p:sp>
    </p:spTree>
    <p:extLst>
      <p:ext uri="{BB962C8B-B14F-4D97-AF65-F5344CB8AC3E}">
        <p14:creationId xmlns:p14="http://schemas.microsoft.com/office/powerpoint/2010/main" val="38119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19672" y="2348880"/>
            <a:ext cx="5400600" cy="1296144"/>
          </a:xfrm>
        </p:spPr>
        <p:txBody>
          <a:bodyPr/>
          <a:lstStyle/>
          <a:p>
            <a:r>
              <a:rPr lang="ko-KR" altLang="en-US" dirty="0" err="1" smtClean="0"/>
              <a:t>드릴지그부시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공작물 </a:t>
            </a:r>
            <a:r>
              <a:rPr lang="ko-KR" altLang="en-US" dirty="0" smtClean="0"/>
              <a:t>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/>
              <a:t>1. </a:t>
            </a:r>
            <a:r>
              <a:rPr lang="ko-KR" altLang="en-US" sz="2000" dirty="0" smtClean="0"/>
              <a:t>공작물 관리의 목적 </a:t>
            </a:r>
          </a:p>
          <a:p>
            <a:pPr>
              <a:buNone/>
            </a:pPr>
            <a:r>
              <a:rPr lang="ko-KR" altLang="en-US" sz="2000" dirty="0" smtClean="0"/>
              <a:t>공작물 관리란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공작물의 가공 공정 중에 공작물의 </a:t>
            </a:r>
            <a:r>
              <a:rPr lang="ko-KR" altLang="en-US" sz="2000" dirty="0" err="1" smtClean="0"/>
              <a:t>변위량이일정</a:t>
            </a:r>
            <a:r>
              <a:rPr lang="ko-KR" altLang="en-US" sz="2000" dirty="0" smtClean="0"/>
              <a:t> 한계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내에서 관리 되도록 공작물의 위치를 제어하는 것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즉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주어진 변화 요인에도 불구하고 공작물이 </a:t>
            </a:r>
            <a:r>
              <a:rPr lang="ko-KR" altLang="en-US" sz="2000" dirty="0" err="1" smtClean="0"/>
              <a:t>치공구와의</a:t>
            </a:r>
            <a:r>
              <a:rPr lang="ko-KR" altLang="en-US" sz="2000" dirty="0" smtClean="0"/>
              <a:t> 관계에서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항상 일정한 위치관계가 유지되도록 하는 것이다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공작물 관리의 목적</a:t>
            </a:r>
            <a:r>
              <a:rPr lang="en-US" altLang="ko-KR" sz="2000" dirty="0" smtClean="0"/>
              <a:t> </a:t>
            </a:r>
          </a:p>
          <a:p>
            <a:pPr>
              <a:buNone/>
            </a:pPr>
            <a:r>
              <a:rPr lang="en-US" altLang="ko-KR" sz="2000" dirty="0" smtClean="0"/>
              <a:t>(1) </a:t>
            </a:r>
            <a:r>
              <a:rPr lang="ko-KR" altLang="en-US" sz="2000" dirty="0" smtClean="0"/>
              <a:t>모든 요인에 관계없이 공구와 공작물의 일정한 상대적 위치를 유지한다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(2) </a:t>
            </a:r>
            <a:r>
              <a:rPr lang="ko-KR" altLang="en-US" sz="2000" dirty="0" err="1" smtClean="0"/>
              <a:t>절삭력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클램핑력</a:t>
            </a:r>
            <a:r>
              <a:rPr lang="ko-KR" altLang="en-US" sz="2000" dirty="0" smtClean="0"/>
              <a:t> 등의 모든 외부의 힘에 관계없이 공작물이 위치를 유지한다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en-US" altLang="ko-KR" sz="2000" dirty="0" smtClean="0"/>
              <a:t>(3) </a:t>
            </a:r>
            <a:r>
              <a:rPr lang="ko-KR" altLang="en-US" sz="2000" dirty="0" smtClean="0"/>
              <a:t>공구 및 </a:t>
            </a:r>
            <a:r>
              <a:rPr lang="ko-KR" altLang="en-US" sz="2000" dirty="0" err="1" smtClean="0"/>
              <a:t>고정력</a:t>
            </a:r>
            <a:r>
              <a:rPr lang="ko-KR" altLang="en-US" sz="2000" dirty="0" smtClean="0"/>
              <a:t> 또는 공작물의 </a:t>
            </a:r>
            <a:r>
              <a:rPr lang="ko-KR" altLang="en-US" sz="2000" dirty="0" err="1" smtClean="0"/>
              <a:t>취성에</a:t>
            </a:r>
            <a:r>
              <a:rPr lang="ko-KR" altLang="en-US" sz="2000" dirty="0" smtClean="0"/>
              <a:t> 의해서 과도한 휨이 일어나지 않도록 공작물의 변형을 방지한다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(4) </a:t>
            </a:r>
            <a:r>
              <a:rPr lang="ko-KR" altLang="en-US" sz="2000" dirty="0" smtClean="0"/>
              <a:t>공작물의 위치는 작업자의 숙련도에 관계없이 유지한다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드릴부시의</a:t>
            </a:r>
            <a:r>
              <a:rPr lang="ko-KR" altLang="en-US" sz="3200" dirty="0" smtClean="0"/>
              <a:t> 기능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000" dirty="0" err="1" smtClean="0"/>
              <a:t>드릴부시의</a:t>
            </a:r>
            <a:r>
              <a:rPr lang="ko-KR" altLang="en-US" sz="2000" dirty="0" smtClean="0"/>
              <a:t> 기능은 드릴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리머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기타 절삭공구를 정확한 위치에 </a:t>
            </a:r>
            <a:r>
              <a:rPr lang="ko-KR" altLang="en-US" sz="2000" dirty="0" err="1" smtClean="0"/>
              <a:t>안내하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고 정해진 구멍을 뚫을 때 필요하다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부시는 본체와 억지 끼워 맞춤이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err="1" smtClean="0"/>
              <a:t>되어야하고</a:t>
            </a:r>
            <a:r>
              <a:rPr lang="ko-KR" altLang="en-US" sz="2000" dirty="0" smtClean="0"/>
              <a:t> 마모가 심하므로 열처리를 하고 정밀한 치수로 </a:t>
            </a:r>
            <a:r>
              <a:rPr lang="ko-KR" altLang="en-US" sz="2000" dirty="0" err="1" smtClean="0"/>
              <a:t>연삭되어야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하며 </a:t>
            </a:r>
            <a:r>
              <a:rPr lang="ko-KR" altLang="en-US" sz="2000" dirty="0" err="1" smtClean="0"/>
              <a:t>동심도는</a:t>
            </a:r>
            <a:r>
              <a:rPr lang="ko-KR" altLang="en-US" sz="2000" dirty="0" smtClean="0"/>
              <a:t> 일반적으로 </a:t>
            </a:r>
            <a:r>
              <a:rPr lang="en-US" altLang="ko-KR" sz="2000" dirty="0" smtClean="0"/>
              <a:t>0.08mm </a:t>
            </a:r>
            <a:r>
              <a:rPr lang="ko-KR" altLang="en-US" sz="2000" dirty="0" smtClean="0"/>
              <a:t>이내로 한다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부시가</a:t>
            </a:r>
            <a:r>
              <a:rPr lang="ko-KR" altLang="en-US" sz="2000" dirty="0" smtClean="0"/>
              <a:t> 위치 결정되는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면은 기계가공이 되어야 한다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부시의</a:t>
            </a:r>
            <a:r>
              <a:rPr lang="ko-KR" altLang="en-US" sz="2000" dirty="0" smtClean="0"/>
              <a:t> 종류는 </a:t>
            </a:r>
            <a:r>
              <a:rPr lang="ko-KR" altLang="en-US" sz="2000" dirty="0" err="1" smtClean="0"/>
              <a:t>고정부시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삽입부시</a:t>
            </a:r>
            <a:r>
              <a:rPr lang="en-US" altLang="ko-KR" sz="2000" dirty="0" smtClean="0"/>
              <a:t>, </a:t>
            </a:r>
          </a:p>
          <a:p>
            <a:pPr>
              <a:buNone/>
            </a:pPr>
            <a:r>
              <a:rPr lang="ko-KR" altLang="en-US" sz="2000" dirty="0" err="1" smtClean="0"/>
              <a:t>특수부시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안내부시가</a:t>
            </a:r>
            <a:r>
              <a:rPr lang="ko-KR" altLang="en-US" sz="2000" dirty="0" smtClean="0"/>
              <a:t> 있다</a:t>
            </a:r>
            <a:r>
              <a:rPr lang="en-US" altLang="ko-KR" sz="2000" dirty="0" smtClean="0"/>
              <a:t>.</a:t>
            </a:r>
          </a:p>
        </p:txBody>
      </p:sp>
      <p:pic>
        <p:nvPicPr>
          <p:cNvPr id="4" name="그림 3" descr="부시종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149080"/>
            <a:ext cx="7778604" cy="217321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부시의</a:t>
            </a:r>
            <a:r>
              <a:rPr lang="ko-KR" altLang="en-US" sz="3200" dirty="0" smtClean="0"/>
              <a:t> 종류와 사용법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sz="2000" dirty="0" smtClean="0"/>
              <a:t>1. </a:t>
            </a:r>
            <a:r>
              <a:rPr lang="ko-KR" altLang="en-US" sz="2000" dirty="0" err="1" smtClean="0"/>
              <a:t>부시의</a:t>
            </a:r>
            <a:r>
              <a:rPr lang="ko-KR" altLang="en-US" sz="2000" dirty="0" smtClean="0"/>
              <a:t> 종류와 사용법 </a:t>
            </a:r>
          </a:p>
          <a:p>
            <a:pPr>
              <a:buNone/>
            </a:pPr>
            <a:r>
              <a:rPr lang="ko-KR" altLang="en-US" sz="2000" dirty="0" smtClean="0"/>
              <a:t>가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고정 </a:t>
            </a:r>
            <a:r>
              <a:rPr lang="ko-KR" altLang="en-US" sz="2000" dirty="0" err="1" smtClean="0"/>
              <a:t>부시</a:t>
            </a:r>
            <a:r>
              <a:rPr lang="ko-KR" altLang="en-US" sz="2000" dirty="0" smtClean="0"/>
              <a:t> </a:t>
            </a:r>
          </a:p>
          <a:p>
            <a:pPr>
              <a:buNone/>
            </a:pPr>
            <a:r>
              <a:rPr lang="ko-KR" altLang="en-US" sz="2000" dirty="0" smtClean="0"/>
              <a:t>   </a:t>
            </a:r>
            <a:r>
              <a:rPr lang="ko-KR" altLang="en-US" sz="2000" dirty="0" err="1" smtClean="0"/>
              <a:t>드릴지그에서</a:t>
            </a:r>
            <a:r>
              <a:rPr lang="ko-KR" altLang="en-US" sz="2000" dirty="0" smtClean="0"/>
              <a:t> 일반적으로 많이 사용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플랜지가 부착된 것과 없는 것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이 있으며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부시의</a:t>
            </a:r>
            <a:r>
              <a:rPr lang="ko-KR" altLang="en-US" sz="2000" dirty="0" smtClean="0"/>
              <a:t> 고정은 억지 끼워 맞춤으로 </a:t>
            </a:r>
            <a:r>
              <a:rPr lang="ko-KR" altLang="en-US" sz="2000" dirty="0" err="1" smtClean="0"/>
              <a:t>압입하여</a:t>
            </a:r>
            <a:r>
              <a:rPr lang="ko-KR" altLang="en-US" sz="2000" dirty="0" smtClean="0"/>
              <a:t> 사용한다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플랜지가 부착된 부시는 윗면을 위치 </a:t>
            </a:r>
            <a:r>
              <a:rPr lang="ko-KR" altLang="en-US" sz="2000" dirty="0" err="1" smtClean="0"/>
              <a:t>결정면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으로</a:t>
            </a:r>
            <a:r>
              <a:rPr lang="ko-KR" altLang="en-US" sz="2000" dirty="0" smtClean="0"/>
              <a:t> 하여 드릴의 절삭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깊이를 제한하는 경우에 사용이 되기도 하며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부시의</a:t>
            </a:r>
            <a:r>
              <a:rPr lang="ko-KR" altLang="en-US" sz="2000" dirty="0" smtClean="0"/>
              <a:t> 입구는 공구의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삽입이 용이하도록 직경을 크게 하거나 둥글게 가공한다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플랜지가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없는 </a:t>
            </a:r>
            <a:r>
              <a:rPr lang="ko-KR" altLang="en-US" sz="2000" dirty="0" err="1" smtClean="0"/>
              <a:t>부시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민머리 </a:t>
            </a:r>
            <a:r>
              <a:rPr lang="ko-KR" altLang="en-US" sz="2000" dirty="0" err="1" smtClean="0"/>
              <a:t>부시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는 부시의 상단과 하단이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판과 </a:t>
            </a:r>
            <a:r>
              <a:rPr lang="ko-KR" altLang="en-US" sz="2000" dirty="0" err="1" smtClean="0"/>
              <a:t>동일면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상에 위치하게 된다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pic>
        <p:nvPicPr>
          <p:cNvPr id="5" name="그림 4" descr="고정부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725144"/>
            <a:ext cx="3019228" cy="15220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부시의</a:t>
            </a:r>
            <a:r>
              <a:rPr lang="ko-KR" altLang="en-US" sz="3200" dirty="0" smtClean="0"/>
              <a:t> 종류와 사용법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000" dirty="0" smtClean="0"/>
              <a:t>가</a:t>
            </a:r>
            <a:r>
              <a:rPr lang="en-US" altLang="ko-KR" sz="2000" dirty="0" smtClean="0"/>
              <a:t>.  </a:t>
            </a:r>
            <a:r>
              <a:rPr lang="ko-KR" altLang="en-US" sz="2000" dirty="0" err="1" smtClean="0"/>
              <a:t>삽입부시</a:t>
            </a:r>
            <a:endParaRPr lang="ko-KR" altLang="en-US" sz="2000" dirty="0" smtClean="0"/>
          </a:p>
          <a:p>
            <a:pPr>
              <a:buNone/>
            </a:pPr>
            <a:r>
              <a:rPr lang="ko-KR" altLang="en-US" sz="2000" dirty="0" smtClean="0"/>
              <a:t>   삽입 </a:t>
            </a:r>
            <a:r>
              <a:rPr lang="ko-KR" altLang="en-US" sz="2000" dirty="0" err="1" smtClean="0"/>
              <a:t>부시</a:t>
            </a:r>
            <a:r>
              <a:rPr lang="en-US" altLang="ko-KR" sz="2000" dirty="0" smtClean="0"/>
              <a:t>(renewable bushing)</a:t>
            </a:r>
            <a:r>
              <a:rPr lang="ko-KR" altLang="en-US" sz="2000" dirty="0" smtClean="0"/>
              <a:t>는 압입된 고정 </a:t>
            </a:r>
            <a:r>
              <a:rPr lang="ko-KR" altLang="en-US" sz="2000" dirty="0" err="1" smtClean="0"/>
              <a:t>부시</a:t>
            </a:r>
            <a:r>
              <a:rPr lang="ko-KR" altLang="en-US" sz="2000" dirty="0" smtClean="0"/>
              <a:t> 위에 삽입되는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부시를</a:t>
            </a:r>
            <a:r>
              <a:rPr lang="ko-KR" altLang="en-US" sz="2000" dirty="0" smtClean="0"/>
              <a:t> 말하며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동일한 가공 위치에 여러 종류의 상이한 작업이 수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err="1" smtClean="0"/>
              <a:t>행될</a:t>
            </a:r>
            <a:r>
              <a:rPr lang="ko-KR" altLang="en-US" sz="2000" dirty="0" smtClean="0"/>
              <a:t> 경우나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부시</a:t>
            </a:r>
            <a:r>
              <a:rPr lang="ko-KR" altLang="en-US" sz="2000" dirty="0" smtClean="0"/>
              <a:t> 의 </a:t>
            </a:r>
            <a:r>
              <a:rPr lang="ko-KR" altLang="en-US" sz="2000" dirty="0" err="1" smtClean="0"/>
              <a:t>마모시</a:t>
            </a:r>
            <a:r>
              <a:rPr lang="ko-KR" altLang="en-US" sz="2000" dirty="0" smtClean="0"/>
              <a:t> 교환이 용이하도록 하기 위하여 사용</a:t>
            </a:r>
            <a:r>
              <a:rPr lang="en-US" altLang="ko-KR" sz="2000" dirty="0" smtClean="0"/>
              <a:t>.. </a:t>
            </a:r>
            <a:endParaRPr lang="ko-KR" altLang="en-US" sz="2000" dirty="0"/>
          </a:p>
        </p:txBody>
      </p:sp>
      <p:pic>
        <p:nvPicPr>
          <p:cNvPr id="4" name="그림 3" descr="삽입부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284984"/>
            <a:ext cx="4189586" cy="28136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부시의</a:t>
            </a:r>
            <a:r>
              <a:rPr lang="ko-KR" altLang="en-US" sz="3200" dirty="0" smtClean="0"/>
              <a:t> 종류와 사용법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ko-KR" altLang="en-US" sz="2000" dirty="0" err="1" smtClean="0"/>
              <a:t>회전형</a:t>
            </a:r>
            <a:r>
              <a:rPr lang="ko-KR" altLang="en-US" sz="2000" dirty="0" smtClean="0"/>
              <a:t> 삽입 </a:t>
            </a:r>
            <a:r>
              <a:rPr lang="ko-KR" altLang="en-US" sz="2000" dirty="0" err="1" smtClean="0"/>
              <a:t>부시</a:t>
            </a:r>
            <a:r>
              <a:rPr lang="ko-KR" altLang="en-US" sz="2000" dirty="0" smtClean="0"/>
              <a:t> </a:t>
            </a:r>
          </a:p>
          <a:p>
            <a:pPr marL="457200" indent="-457200">
              <a:buNone/>
            </a:pPr>
            <a:r>
              <a:rPr lang="ko-KR" altLang="en-US" sz="2000" dirty="0" smtClean="0"/>
              <a:t>    하나의 가공 위치에 여러 가지의 작업 이 이루어질 경우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내경의</a:t>
            </a:r>
            <a:r>
              <a:rPr lang="ko-KR" altLang="en-US" sz="2000" dirty="0" smtClean="0"/>
              <a:t> 크기가 서로 다른 </a:t>
            </a:r>
            <a:r>
              <a:rPr lang="ko-KR" altLang="en-US" sz="2000" dirty="0" err="1" smtClean="0"/>
              <a:t>부시를</a:t>
            </a:r>
            <a:r>
              <a:rPr lang="ko-KR" altLang="en-US" sz="2000" dirty="0" smtClean="0"/>
              <a:t> 교대로 삽입하여 작업을 </a:t>
            </a:r>
            <a:r>
              <a:rPr lang="ko-KR" altLang="en-US" sz="2000" dirty="0" err="1" smtClean="0"/>
              <a:t>하게된</a:t>
            </a:r>
            <a:r>
              <a:rPr lang="ko-KR" altLang="en-US" sz="2000" dirty="0" smtClean="0"/>
              <a:t> 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드릴링이</a:t>
            </a:r>
            <a:r>
              <a:rPr lang="ko-KR" altLang="en-US" sz="2000" dirty="0" smtClean="0"/>
              <a:t> 이루어진 후 </a:t>
            </a:r>
            <a:r>
              <a:rPr lang="ko-KR" altLang="en-US" sz="2000" dirty="0" err="1" smtClean="0"/>
              <a:t>리이밍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태핑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카운트 보링 등의 연속작업이 요구 되는 경우에 적합하며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부시의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머리부는</a:t>
            </a:r>
            <a:r>
              <a:rPr lang="ko-KR" altLang="en-US" sz="2000" dirty="0" smtClean="0"/>
              <a:t> 제거가 용이하도록 널 링이 되어 있고 고정을 위한 홈을 가지고 있다</a:t>
            </a:r>
            <a:r>
              <a:rPr lang="en-US" altLang="ko-KR" sz="2000" dirty="0" smtClean="0"/>
              <a:t>. </a:t>
            </a:r>
          </a:p>
        </p:txBody>
      </p:sp>
      <p:pic>
        <p:nvPicPr>
          <p:cNvPr id="5" name="그림 4" descr="회전형삽입부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861048"/>
            <a:ext cx="2818619" cy="21484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부시의</a:t>
            </a:r>
            <a:r>
              <a:rPr lang="ko-KR" altLang="en-US" sz="3200" dirty="0" smtClean="0"/>
              <a:t> 종류와 사용법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(2) </a:t>
            </a:r>
            <a:r>
              <a:rPr lang="ko-KR" altLang="en-US" sz="2000" dirty="0" smtClean="0"/>
              <a:t>고정형 삽입 </a:t>
            </a:r>
            <a:r>
              <a:rPr lang="ko-KR" altLang="en-US" sz="2000" dirty="0" err="1" smtClean="0"/>
              <a:t>부시</a:t>
            </a:r>
            <a:r>
              <a:rPr lang="ko-KR" altLang="en-US" sz="2000" dirty="0" smtClean="0"/>
              <a:t> </a:t>
            </a:r>
          </a:p>
          <a:p>
            <a:pPr>
              <a:buNone/>
            </a:pPr>
            <a:r>
              <a:rPr lang="ko-KR" altLang="en-US" sz="2000" dirty="0" smtClean="0"/>
              <a:t>    사용 목적상 고정 </a:t>
            </a:r>
            <a:r>
              <a:rPr lang="ko-KR" altLang="en-US" sz="2000" dirty="0" err="1" smtClean="0"/>
              <a:t>부시와</a:t>
            </a:r>
            <a:r>
              <a:rPr lang="ko-KR" altLang="en-US" sz="2000" dirty="0" smtClean="0"/>
              <a:t> 같이 직경이 동일한 한 종류의 가공이 장시간 이루어지거나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또는 장시간 사용으로 인하여 </a:t>
            </a:r>
            <a:r>
              <a:rPr lang="ko-KR" altLang="en-US" sz="2000" dirty="0" err="1" smtClean="0"/>
              <a:t>부시의</a:t>
            </a:r>
            <a:r>
              <a:rPr lang="ko-KR" altLang="en-US" sz="2000" dirty="0" smtClean="0"/>
              <a:t> 교환이 요구될 경우 교환이 용이하도록 되어있으며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부시를</a:t>
            </a:r>
            <a:r>
              <a:rPr lang="ko-KR" altLang="en-US" sz="2000" dirty="0" smtClean="0"/>
              <a:t> 교환하면 다른 작업도 가 능하게 된다</a:t>
            </a:r>
            <a:r>
              <a:rPr lang="en-US" altLang="ko-KR" sz="2000" dirty="0" smtClean="0"/>
              <a:t>.  </a:t>
            </a:r>
            <a:r>
              <a:rPr lang="ko-KR" altLang="en-US" sz="2000" dirty="0" err="1" smtClean="0"/>
              <a:t>부시의</a:t>
            </a:r>
            <a:r>
              <a:rPr lang="ko-KR" altLang="en-US" sz="2000" dirty="0" smtClean="0"/>
              <a:t> 머리 부에는 고정을 위한 홈을 가지고 </a:t>
            </a:r>
            <a:r>
              <a:rPr lang="ko-KR" altLang="en-US" sz="2000" dirty="0" err="1" smtClean="0"/>
              <a:t>있으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 홈에 조립이 되는 잠금 </a:t>
            </a:r>
            <a:r>
              <a:rPr lang="ko-KR" altLang="en-US" sz="2000" dirty="0" err="1" smtClean="0"/>
              <a:t>클램프에</a:t>
            </a:r>
            <a:r>
              <a:rPr lang="ko-KR" altLang="en-US" sz="2000" dirty="0" smtClean="0"/>
              <a:t> 의하여 고정이 이루어지게 된다</a:t>
            </a:r>
            <a:r>
              <a:rPr lang="en-US" altLang="ko-KR" sz="2000" dirty="0" smtClean="0"/>
              <a:t>... </a:t>
            </a:r>
            <a:endParaRPr lang="ko-KR" altLang="en-US" sz="2000" dirty="0"/>
          </a:p>
        </p:txBody>
      </p:sp>
      <p:pic>
        <p:nvPicPr>
          <p:cNvPr id="4" name="그림 3" descr="고정형삽입부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933056"/>
            <a:ext cx="6057506" cy="211073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부시의</a:t>
            </a:r>
            <a:r>
              <a:rPr lang="ko-KR" altLang="en-US" sz="3200" dirty="0" smtClean="0"/>
              <a:t> 종류와 사용법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5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altLang="ko-KR" sz="2000" dirty="0" smtClean="0"/>
              <a:t>(3) </a:t>
            </a:r>
            <a:r>
              <a:rPr lang="ko-KR" altLang="en-US" sz="2000" dirty="0" err="1" smtClean="0"/>
              <a:t>라이너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부시</a:t>
            </a:r>
            <a:r>
              <a:rPr lang="ko-KR" altLang="en-US" sz="2000" dirty="0" smtClean="0"/>
              <a:t> </a:t>
            </a:r>
          </a:p>
          <a:p>
            <a:pPr marL="457200" indent="-457200">
              <a:buNone/>
            </a:pPr>
            <a:r>
              <a:rPr lang="ko-KR" altLang="en-US" sz="2000" dirty="0" smtClean="0"/>
              <a:t>    </a:t>
            </a:r>
            <a:r>
              <a:rPr lang="ko-KR" altLang="en-US" sz="2000" dirty="0" err="1" smtClean="0"/>
              <a:t>라이너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부시</a:t>
            </a:r>
            <a:r>
              <a:rPr lang="en-US" altLang="ko-KR" sz="2000" dirty="0" smtClean="0"/>
              <a:t>(liner bushing)</a:t>
            </a:r>
            <a:r>
              <a:rPr lang="ko-KR" altLang="en-US" sz="2000" dirty="0" smtClean="0"/>
              <a:t>는 삽입 또는 고정 부시를 설치하기 위하여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몸체에 </a:t>
            </a:r>
            <a:r>
              <a:rPr lang="ko-KR" altLang="en-US" sz="2000" dirty="0" err="1" smtClean="0"/>
              <a:t>압입되어</a:t>
            </a:r>
            <a:r>
              <a:rPr lang="ko-KR" altLang="en-US" sz="2000" dirty="0" smtClean="0"/>
              <a:t> 고정되는 </a:t>
            </a:r>
            <a:r>
              <a:rPr lang="ko-KR" altLang="en-US" sz="2000" dirty="0" err="1" smtClean="0"/>
              <a:t>부시를</a:t>
            </a:r>
            <a:r>
              <a:rPr lang="ko-KR" altLang="en-US" sz="2000" dirty="0" smtClean="0"/>
              <a:t> 말하며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삽입 </a:t>
            </a:r>
            <a:r>
              <a:rPr lang="ko-KR" altLang="en-US" sz="2000" dirty="0" err="1" smtClean="0"/>
              <a:t>부시로</a:t>
            </a:r>
            <a:r>
              <a:rPr lang="ko-KR" altLang="en-US" sz="2000" dirty="0" smtClean="0"/>
              <a:t> 인한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몸체의 마모와 변위를 방지 하기 위하여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몸체보다 강도가 높은 </a:t>
            </a:r>
            <a:r>
              <a:rPr lang="ko-KR" altLang="en-US" sz="2000" dirty="0" err="1" smtClean="0"/>
              <a:t>라이너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부시를</a:t>
            </a:r>
            <a:r>
              <a:rPr lang="ko-KR" altLang="en-US" sz="2000" dirty="0" smtClean="0"/>
              <a:t> 조립하여 사용하게 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4" name="그림 3" descr="라이너부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717032"/>
            <a:ext cx="3247628" cy="162381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부시의</a:t>
            </a:r>
            <a:r>
              <a:rPr lang="ko-KR" altLang="en-US" sz="3200" dirty="0" smtClean="0"/>
              <a:t> 재료 및 경도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/>
              <a:t>2. </a:t>
            </a:r>
            <a:r>
              <a:rPr lang="ko-KR" altLang="en-US" sz="2000" dirty="0" err="1" smtClean="0"/>
              <a:t>부시의</a:t>
            </a:r>
            <a:r>
              <a:rPr lang="ko-KR" altLang="en-US" sz="2000" dirty="0" smtClean="0"/>
              <a:t> 재료 및 경도</a:t>
            </a:r>
          </a:p>
          <a:p>
            <a:pPr>
              <a:buNone/>
            </a:pPr>
            <a:r>
              <a:rPr lang="ko-KR" altLang="en-US" sz="2000" dirty="0" smtClean="0"/>
              <a:t>   </a:t>
            </a:r>
            <a:r>
              <a:rPr lang="en-US" altLang="ko-KR" sz="2000" dirty="0" smtClean="0"/>
              <a:t>1) </a:t>
            </a:r>
            <a:r>
              <a:rPr lang="ko-KR" altLang="en-US" sz="2000" dirty="0" err="1" smtClean="0"/>
              <a:t>경화성이</a:t>
            </a:r>
            <a:r>
              <a:rPr lang="ko-KR" altLang="en-US" sz="2000" dirty="0" smtClean="0"/>
              <a:t> 좋고 </a:t>
            </a:r>
            <a:r>
              <a:rPr lang="ko-KR" altLang="en-US" sz="2000" dirty="0" err="1" smtClean="0"/>
              <a:t>열처리시</a:t>
            </a:r>
            <a:r>
              <a:rPr lang="ko-KR" altLang="en-US" sz="2000" dirty="0" smtClean="0"/>
              <a:t> 균열이 적은 </a:t>
            </a:r>
            <a:r>
              <a:rPr lang="ko-KR" altLang="en-US" sz="2000" dirty="0" err="1" smtClean="0"/>
              <a:t>공구강으로</a:t>
            </a:r>
            <a:r>
              <a:rPr lang="ko-KR" altLang="en-US" sz="2000" dirty="0" smtClean="0"/>
              <a:t> 사용된다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en-US" altLang="ko-KR" sz="2000" dirty="0" smtClean="0"/>
              <a:t>   2) </a:t>
            </a:r>
            <a:r>
              <a:rPr lang="ko-KR" altLang="en-US" sz="2000" dirty="0" smtClean="0"/>
              <a:t>내마모성이 있어야 하므로 열처리하여 </a:t>
            </a:r>
            <a:r>
              <a:rPr lang="ko-KR" altLang="en-US" sz="2000" dirty="0" err="1" smtClean="0"/>
              <a:t>연삭</a:t>
            </a:r>
            <a:r>
              <a:rPr lang="ko-KR" altLang="en-US" sz="2000" dirty="0" smtClean="0"/>
              <a:t> 및 </a:t>
            </a:r>
            <a:r>
              <a:rPr lang="ko-KR" altLang="en-US" sz="2000" dirty="0" err="1" smtClean="0"/>
              <a:t>호닝가공</a:t>
            </a:r>
            <a:r>
              <a:rPr lang="ko-KR" altLang="en-US" sz="2000" dirty="0" smtClean="0"/>
              <a:t> 등에 의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</a:t>
            </a:r>
            <a:r>
              <a:rPr lang="ko-KR" altLang="en-US" sz="2000" dirty="0" smtClean="0"/>
              <a:t>하여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정밀하게 가공이 되어야 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   3) </a:t>
            </a:r>
            <a:r>
              <a:rPr lang="ko-KR" altLang="en-US" sz="2000" dirty="0" smtClean="0"/>
              <a:t>수량이 적은 부품이나 경제적으로 제작하기 위해 저탄소강이나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</a:t>
            </a:r>
            <a:r>
              <a:rPr lang="ko-KR" altLang="en-US" sz="2000" dirty="0" smtClean="0"/>
              <a:t>기계구조용강이 사용될 때는 표면 경화 깊이를 </a:t>
            </a:r>
            <a:r>
              <a:rPr lang="en-US" altLang="ko-KR" sz="2000" dirty="0" smtClean="0"/>
              <a:t>1.5</a:t>
            </a:r>
            <a:r>
              <a:rPr lang="ko-KR" altLang="en-US" sz="2000" dirty="0" smtClean="0"/>
              <a:t>정도의 </a:t>
            </a:r>
            <a:r>
              <a:rPr lang="ko-KR" altLang="en-US" sz="2000" dirty="0" err="1" smtClean="0"/>
              <a:t>침탄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</a:t>
            </a:r>
            <a:r>
              <a:rPr lang="ko-KR" altLang="en-US" sz="2000" dirty="0" smtClean="0"/>
              <a:t> 처리하여 사용한다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en-US" altLang="ko-KR" sz="2000" dirty="0" smtClean="0"/>
              <a:t>   4) </a:t>
            </a:r>
            <a:r>
              <a:rPr lang="ko-KR" altLang="en-US" sz="2000" dirty="0" smtClean="0"/>
              <a:t>절삭공구가 </a:t>
            </a:r>
            <a:r>
              <a:rPr lang="ko-KR" altLang="en-US" sz="2000" dirty="0" err="1" smtClean="0"/>
              <a:t>부시</a:t>
            </a:r>
            <a:r>
              <a:rPr lang="ko-KR" altLang="en-US" sz="2000" dirty="0" smtClean="0"/>
              <a:t> 내면과 직접 접촉하지 않을 경우 주철로 </a:t>
            </a:r>
            <a:r>
              <a:rPr lang="ko-KR" altLang="en-US" sz="2000" dirty="0" err="1" smtClean="0"/>
              <a:t>사용되</a:t>
            </a:r>
            <a:r>
              <a:rPr lang="ko-KR" altLang="en-US" sz="2000" dirty="0" smtClean="0"/>
              <a:t>  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</a:t>
            </a:r>
            <a:r>
              <a:rPr lang="ko-KR" altLang="en-US" sz="2000" dirty="0" smtClean="0"/>
              <a:t>기도 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드릴부시의</a:t>
            </a:r>
            <a:r>
              <a:rPr lang="ko-KR" altLang="en-US" sz="3200" dirty="0" smtClean="0"/>
              <a:t> 설치방법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3. </a:t>
            </a:r>
            <a:r>
              <a:rPr lang="ko-KR" altLang="en-US" sz="2000" dirty="0" err="1" smtClean="0"/>
              <a:t>드릴부시의</a:t>
            </a:r>
            <a:r>
              <a:rPr lang="ko-KR" altLang="en-US" sz="2000" dirty="0" smtClean="0"/>
              <a:t> 설치방법</a:t>
            </a:r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드릴 부시는 본체와 수직으로 정확하게 설치가 되어야 정밀도를 높일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수 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드릴 부시는 일반적으로 조립 시에는 수직이 유지되도록 </a:t>
            </a:r>
            <a:r>
              <a:rPr lang="ko-KR" altLang="en-US" sz="2000" dirty="0" err="1" smtClean="0"/>
              <a:t>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err="1" smtClean="0"/>
              <a:t>레스등에</a:t>
            </a:r>
            <a:r>
              <a:rPr lang="ko-KR" altLang="en-US" sz="2000" dirty="0" smtClean="0"/>
              <a:t> 의하여 </a:t>
            </a:r>
            <a:r>
              <a:rPr lang="ko-KR" altLang="en-US" sz="2000" dirty="0" err="1" smtClean="0"/>
              <a:t>압입되며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올바른 설치를 위해 </a:t>
            </a:r>
            <a:r>
              <a:rPr lang="ko-KR" altLang="en-US" sz="2000" dirty="0" err="1" smtClean="0"/>
              <a:t>부시의</a:t>
            </a:r>
            <a:r>
              <a:rPr lang="ko-KR" altLang="en-US" sz="2000" dirty="0" smtClean="0"/>
              <a:t> 외경과 본체의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err="1" smtClean="0"/>
              <a:t>내경</a:t>
            </a:r>
            <a:r>
              <a:rPr lang="ko-KR" altLang="en-US" sz="2000" dirty="0" smtClean="0"/>
              <a:t> 치수가 기준치수로 가공이 되어야 한다</a:t>
            </a:r>
            <a:r>
              <a:rPr lang="en-US" altLang="ko-KR" sz="2000" dirty="0" smtClean="0"/>
              <a:t>.</a:t>
            </a:r>
          </a:p>
        </p:txBody>
      </p:sp>
      <p:pic>
        <p:nvPicPr>
          <p:cNvPr id="4" name="그림 3" descr="부시 설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99" y="3717032"/>
            <a:ext cx="6929475" cy="274166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지그</a:t>
            </a:r>
            <a:r>
              <a:rPr lang="ko-KR" altLang="en-US" sz="3200" dirty="0" smtClean="0"/>
              <a:t> 플레이트</a:t>
            </a:r>
            <a:r>
              <a:rPr lang="en-US" altLang="ko-KR" sz="3200" dirty="0" smtClean="0"/>
              <a:t>(JIG PLATE)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4.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플레이트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보통 드릴 </a:t>
            </a:r>
            <a:r>
              <a:rPr lang="ko-KR" altLang="en-US" sz="2000" dirty="0" err="1" smtClean="0"/>
              <a:t>지그의</a:t>
            </a:r>
            <a:r>
              <a:rPr lang="ko-KR" altLang="en-US" sz="2000" dirty="0" smtClean="0"/>
              <a:t> 플레이트는 </a:t>
            </a:r>
            <a:r>
              <a:rPr lang="ko-KR" altLang="en-US" sz="2000" dirty="0" err="1" smtClean="0"/>
              <a:t>드릴지름의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1~2</a:t>
            </a:r>
            <a:r>
              <a:rPr lang="ko-KR" altLang="en-US" sz="2000" dirty="0" smtClean="0"/>
              <a:t>배 사이의 두께이면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err="1" smtClean="0"/>
              <a:t>부정확성을</a:t>
            </a:r>
            <a:r>
              <a:rPr lang="ko-KR" altLang="en-US" sz="2000" dirty="0" smtClean="0"/>
              <a:t> 방지하는데 충분하다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부시의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플레이트 두께는 모든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err="1" smtClean="0"/>
              <a:t>절삭력을</a:t>
            </a:r>
            <a:r>
              <a:rPr lang="ko-KR" altLang="en-US" sz="2000" dirty="0" smtClean="0"/>
              <a:t> 견딜 수 있어야 하며 공구의 정밀도를 유지해야 한다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pic>
        <p:nvPicPr>
          <p:cNvPr id="4" name="그림 3" descr="지그플레이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387218"/>
            <a:ext cx="4320480" cy="291793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유동형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581128"/>
            <a:ext cx="4086225" cy="2105025"/>
          </a:xfrm>
          <a:prstGeom prst="rect">
            <a:avLst/>
          </a:prstGeom>
        </p:spPr>
      </p:pic>
      <p:pic>
        <p:nvPicPr>
          <p:cNvPr id="4" name="그림 3" descr="균열형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581128"/>
            <a:ext cx="4324174" cy="198234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공작물과 </a:t>
            </a:r>
            <a:r>
              <a:rPr lang="ko-KR" altLang="en-US" sz="3200" dirty="0" err="1" smtClean="0"/>
              <a:t>부시와의</a:t>
            </a:r>
            <a:r>
              <a:rPr lang="ko-KR" altLang="en-US" sz="3200" dirty="0" smtClean="0"/>
              <a:t> 간격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/>
              <a:t>5. </a:t>
            </a:r>
            <a:r>
              <a:rPr lang="ko-KR" altLang="en-US" sz="2000" dirty="0" smtClean="0"/>
              <a:t>공작물과 </a:t>
            </a:r>
            <a:r>
              <a:rPr lang="ko-KR" altLang="en-US" sz="2000" dirty="0" err="1" smtClean="0"/>
              <a:t>부시와의</a:t>
            </a:r>
            <a:r>
              <a:rPr lang="ko-KR" altLang="en-US" sz="2000" dirty="0" smtClean="0"/>
              <a:t> 간격</a:t>
            </a:r>
          </a:p>
          <a:p>
            <a:pPr>
              <a:buNone/>
            </a:pPr>
            <a:r>
              <a:rPr lang="ko-KR" altLang="en-US" sz="2000" dirty="0" smtClean="0"/>
              <a:t>   칩을 드릴의 홈을 따라 배출시키면 </a:t>
            </a:r>
            <a:r>
              <a:rPr lang="ko-KR" altLang="en-US" sz="2000" dirty="0" err="1" smtClean="0"/>
              <a:t>부시의</a:t>
            </a:r>
            <a:r>
              <a:rPr lang="ko-KR" altLang="en-US" sz="2000" dirty="0" smtClean="0"/>
              <a:t> 내면이 쉽게 마모되어 정밀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도가 떨어지므로 칩 제거 및 냉각제의 급유 관계 등을 위해 간격을 유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지해야 한다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주철과 같이 보통 공작물과 </a:t>
            </a:r>
            <a:r>
              <a:rPr lang="ko-KR" altLang="en-US" sz="2000" dirty="0" err="1" smtClean="0"/>
              <a:t>부시의</a:t>
            </a:r>
            <a:r>
              <a:rPr lang="ko-KR" altLang="en-US" sz="2000" dirty="0" smtClean="0"/>
              <a:t> 간격은 드릴지름의 </a:t>
            </a:r>
            <a:r>
              <a:rPr lang="en-US" altLang="ko-KR" sz="2000" dirty="0" smtClean="0"/>
              <a:t>1/2</a:t>
            </a:r>
            <a:r>
              <a:rPr lang="ko-KR" altLang="en-US" sz="2000" dirty="0" smtClean="0"/>
              <a:t>정도이며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부시안지름의</a:t>
            </a:r>
            <a:r>
              <a:rPr lang="ko-KR" altLang="en-US" sz="2000" dirty="0" smtClean="0"/>
              <a:t> 연</a:t>
            </a:r>
            <a:r>
              <a:rPr lang="en-US" altLang="ko-KR" sz="2000" dirty="0" smtClean="0"/>
              <a:t>1/2</a:t>
            </a:r>
            <a:r>
              <a:rPr lang="ko-KR" altLang="en-US" sz="2000" dirty="0" smtClean="0"/>
              <a:t>정도로 한다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ko-KR" altLang="en-US" sz="2000" dirty="0" smtClean="0"/>
              <a:t>   일반강의 유동형 칩이 </a:t>
            </a:r>
            <a:r>
              <a:rPr lang="ko-KR" altLang="en-US" sz="2000" dirty="0" err="1" smtClean="0"/>
              <a:t>속적으로</a:t>
            </a:r>
            <a:r>
              <a:rPr lang="ko-KR" altLang="en-US" sz="2000" dirty="0" smtClean="0"/>
              <a:t> 나오는 경우는 최소 간격을 드릴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지름과 </a:t>
            </a:r>
            <a:r>
              <a:rPr lang="ko-KR" altLang="en-US" sz="2000" dirty="0" err="1" smtClean="0"/>
              <a:t>동일하게하며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부시안지름의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배 정도로 한다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/>
          <a:lstStyle/>
          <a:p>
            <a:r>
              <a:rPr lang="ko-KR" altLang="en-US" dirty="0" smtClean="0"/>
              <a:t>공작물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/>
              <a:t>2. </a:t>
            </a:r>
            <a:r>
              <a:rPr lang="ko-KR" altLang="en-US" sz="2000" dirty="0" smtClean="0"/>
              <a:t>공작물 변위 발생요소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 marL="457200" indent="-457200">
              <a:buAutoNum type="arabicParenBoth"/>
            </a:pPr>
            <a:r>
              <a:rPr lang="ko-KR" altLang="en-US" sz="2000" dirty="0" smtClean="0"/>
              <a:t>공작물의 고정</a:t>
            </a:r>
            <a:endParaRPr lang="en-US" altLang="ko-KR" sz="2000" dirty="0" smtClean="0"/>
          </a:p>
          <a:p>
            <a:pPr marL="457200" indent="-457200">
              <a:buAutoNum type="arabicParenBoth"/>
            </a:pPr>
            <a:r>
              <a:rPr lang="ko-KR" altLang="en-US" sz="2000" dirty="0" smtClean="0"/>
              <a:t>공작물의 </a:t>
            </a:r>
            <a:r>
              <a:rPr lang="ko-KR" altLang="en-US" sz="2000" dirty="0" err="1" smtClean="0"/>
              <a:t>절삭력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공구력</a:t>
            </a:r>
            <a:r>
              <a:rPr lang="en-US" altLang="ko-KR" sz="2000" dirty="0" smtClean="0"/>
              <a:t>)</a:t>
            </a:r>
          </a:p>
          <a:p>
            <a:pPr marL="457200" indent="-457200">
              <a:buAutoNum type="arabicParenBoth"/>
            </a:pPr>
            <a:r>
              <a:rPr lang="ko-KR" altLang="en-US" sz="2000" dirty="0" smtClean="0"/>
              <a:t>공작물의 위치편차</a:t>
            </a:r>
            <a:endParaRPr lang="en-US" altLang="ko-KR" sz="2000" dirty="0" smtClean="0"/>
          </a:p>
          <a:p>
            <a:pPr marL="457200" indent="-457200">
              <a:buAutoNum type="arabicParenBoth"/>
            </a:pPr>
            <a:r>
              <a:rPr lang="ko-KR" altLang="en-US" sz="2000" dirty="0" smtClean="0"/>
              <a:t>재질의 치수변화</a:t>
            </a:r>
            <a:endParaRPr lang="en-US" altLang="ko-KR" sz="2000" dirty="0" smtClean="0"/>
          </a:p>
          <a:p>
            <a:pPr marL="457200" indent="-457200">
              <a:buAutoNum type="arabicParenBoth"/>
            </a:pPr>
            <a:r>
              <a:rPr lang="ko-KR" altLang="en-US" sz="2000" dirty="0" smtClean="0"/>
              <a:t>먼지 또는 칩</a:t>
            </a:r>
            <a:endParaRPr lang="en-US" altLang="ko-KR" sz="2000" dirty="0" smtClean="0"/>
          </a:p>
          <a:p>
            <a:pPr marL="457200" indent="-457200">
              <a:buAutoNum type="arabicParenBoth"/>
            </a:pPr>
            <a:r>
              <a:rPr lang="ko-KR" altLang="en-US" sz="2000" dirty="0" smtClean="0"/>
              <a:t>절삭공구의 마모</a:t>
            </a:r>
            <a:endParaRPr lang="en-US" altLang="ko-KR" sz="2000" dirty="0" smtClean="0"/>
          </a:p>
          <a:p>
            <a:pPr marL="457200" indent="-457200">
              <a:buAutoNum type="arabicParenBoth"/>
            </a:pPr>
            <a:r>
              <a:rPr lang="ko-KR" altLang="en-US" sz="2000" dirty="0" smtClean="0"/>
              <a:t>작업자의 숙련도</a:t>
            </a:r>
            <a:endParaRPr lang="en-US" altLang="ko-KR" sz="2000" dirty="0" smtClean="0"/>
          </a:p>
          <a:p>
            <a:pPr marL="457200" indent="-457200">
              <a:buAutoNum type="arabicParenBoth"/>
            </a:pPr>
            <a:r>
              <a:rPr lang="ko-KR" altLang="en-US" sz="2000" dirty="0" smtClean="0"/>
              <a:t>공작물의 중량</a:t>
            </a:r>
            <a:endParaRPr lang="en-US" altLang="ko-KR" sz="2000" dirty="0" smtClean="0"/>
          </a:p>
          <a:p>
            <a:pPr marL="457200" indent="-457200">
              <a:buAutoNum type="arabicParenBoth"/>
            </a:pPr>
            <a:r>
              <a:rPr lang="ko-KR" altLang="en-US" sz="2000" dirty="0" smtClean="0"/>
              <a:t>온도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습도 등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정밀지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8076" y="2276872"/>
            <a:ext cx="5546372" cy="413456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공작물과 </a:t>
            </a:r>
            <a:r>
              <a:rPr lang="ko-KR" altLang="en-US" sz="3200" dirty="0" err="1" smtClean="0"/>
              <a:t>부시와의</a:t>
            </a:r>
            <a:r>
              <a:rPr lang="ko-KR" altLang="en-US" sz="3200" dirty="0" smtClean="0"/>
              <a:t> 간격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4210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/>
              <a:t>5. </a:t>
            </a:r>
            <a:r>
              <a:rPr lang="ko-KR" altLang="en-US" sz="2000" dirty="0" smtClean="0"/>
              <a:t>공작물과 </a:t>
            </a:r>
            <a:r>
              <a:rPr lang="ko-KR" altLang="en-US" sz="2000" dirty="0" err="1" smtClean="0"/>
              <a:t>부시와의</a:t>
            </a:r>
            <a:r>
              <a:rPr lang="ko-KR" altLang="en-US" sz="2000" dirty="0" smtClean="0"/>
              <a:t> 간격</a:t>
            </a:r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정밀도가 요구될 때나 경사진 표면이나 곡면에 구멍을 가공할 때 등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은 부시를 가능한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 공작물과 접근시킨다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적절 한 </a:t>
            </a:r>
            <a:r>
              <a:rPr lang="ko-KR" altLang="en-US" sz="2000" dirty="0" err="1" smtClean="0"/>
              <a:t>부시의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 간격은 전체의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지그</a:t>
            </a:r>
            <a:r>
              <a:rPr lang="ko-KR" altLang="en-US" sz="2000" dirty="0" smtClean="0"/>
              <a:t> 기능 면에서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 중요한 사항이다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SB10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8640"/>
            <a:ext cx="5296014" cy="666936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051720" y="3501008"/>
            <a:ext cx="158417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220072" y="3501008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660232" y="4005064"/>
            <a:ext cx="2160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948264" y="3573016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끼워맞춤_기준_0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6"/>
            <a:ext cx="7488832" cy="4877961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IT_기본공차_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8535833" cy="511256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80410_170714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98" y="849904"/>
            <a:ext cx="7554042" cy="574744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치수공차와_끼워맞춤_방식_1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55128" cy="6858000"/>
          </a:xfrm>
        </p:spPr>
      </p:pic>
      <p:pic>
        <p:nvPicPr>
          <p:cNvPr id="5" name="그림 4" descr="치수공차와_끼워맞춤_방식_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0"/>
            <a:ext cx="41315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표준공차등급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426" y="1600200"/>
            <a:ext cx="6555147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90417_1426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08" y="404664"/>
            <a:ext cx="8560610" cy="5721499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" name="내용 개체 틀 7" descr="일반공차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29" y="1600200"/>
            <a:ext cx="644634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공작물 관리의 이론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 smtClean="0"/>
              <a:t>평형이론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    공작물 관리에서는 정지상태에서 평형이 유지되어야 한다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여기에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</a:t>
            </a:r>
            <a:r>
              <a:rPr lang="ko-KR" altLang="en-US" sz="2000" dirty="0" smtClean="0"/>
              <a:t>는 두 가지 형의 평형이 있다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하나는 직선 평형</a:t>
            </a:r>
            <a:r>
              <a:rPr lang="en-US" altLang="ko-KR" sz="2000" dirty="0" smtClean="0"/>
              <a:t>(linear equilibrium)</a:t>
            </a:r>
            <a:r>
              <a:rPr lang="ko-KR" altLang="en-US" sz="2000" dirty="0" smtClean="0"/>
              <a:t>과 회전 평형</a:t>
            </a:r>
            <a:r>
              <a:rPr lang="en-US" altLang="ko-KR" sz="2000" dirty="0" smtClean="0"/>
              <a:t>(rotational equilibrium)</a:t>
            </a:r>
            <a:r>
              <a:rPr lang="ko-KR" altLang="en-US" sz="2000" dirty="0" smtClean="0"/>
              <a:t>을 들 수 있다</a:t>
            </a:r>
            <a:r>
              <a:rPr lang="en-US" altLang="ko-KR" sz="2000" dirty="0" smtClean="0"/>
              <a:t>.</a:t>
            </a:r>
          </a:p>
          <a:p>
            <a:pPr marL="457200" indent="-457200">
              <a:buNone/>
            </a:pPr>
            <a:endParaRPr lang="en-US" altLang="ko-KR" sz="2000" dirty="0" smtClean="0"/>
          </a:p>
          <a:p>
            <a:pPr marL="457200" indent="-457200">
              <a:buAutoNum type="arabicParenBoth"/>
            </a:pPr>
            <a:r>
              <a:rPr lang="ko-KR" altLang="en-US" sz="2000" dirty="0" smtClean="0"/>
              <a:t>직선평형</a:t>
            </a:r>
            <a:endParaRPr lang="en-US" altLang="ko-KR" sz="2000" dirty="0" smtClean="0"/>
          </a:p>
          <a:p>
            <a:pPr marL="457200" indent="-457200">
              <a:buNone/>
            </a:pP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1691680" y="4005064"/>
            <a:ext cx="12961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43354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F</a:t>
            </a:r>
            <a:endParaRPr lang="ko-KR" altLang="en-US" sz="2400" b="1" dirty="0"/>
          </a:p>
        </p:txBody>
      </p:sp>
      <p:sp>
        <p:nvSpPr>
          <p:cNvPr id="6" name="오른쪽 화살표 5"/>
          <p:cNvSpPr/>
          <p:nvPr/>
        </p:nvSpPr>
        <p:spPr>
          <a:xfrm>
            <a:off x="1187624" y="4365104"/>
            <a:ext cx="36004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3203848" y="4365104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75856" y="47251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직선운</a:t>
            </a:r>
            <a:r>
              <a:rPr lang="ko-KR" altLang="en-US"/>
              <a:t>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5435932"/>
            <a:ext cx="201622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평형이 </a:t>
            </a:r>
            <a:r>
              <a:rPr lang="ko-KR" altLang="en-US" dirty="0" err="1" smtClean="0"/>
              <a:t>아닌상태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724128" y="4005064"/>
            <a:ext cx="12961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860032" y="42210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F</a:t>
            </a:r>
            <a:endParaRPr lang="ko-KR" altLang="en-US" sz="2400" b="1" dirty="0"/>
          </a:p>
        </p:txBody>
      </p:sp>
      <p:sp>
        <p:nvSpPr>
          <p:cNvPr id="12" name="오른쪽 화살표 11"/>
          <p:cNvSpPr/>
          <p:nvPr/>
        </p:nvSpPr>
        <p:spPr>
          <a:xfrm>
            <a:off x="5220072" y="4365104"/>
            <a:ext cx="36004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 rot="10800000">
            <a:off x="7236296" y="4365104"/>
            <a:ext cx="360040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4288" y="46531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반대방향의 힘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5435932"/>
            <a:ext cx="122413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평형상태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7704" y="43651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물체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12160" y="44371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물체</a:t>
            </a:r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공작물 관리의 이론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altLang="ko-KR" sz="2000" dirty="0" smtClean="0"/>
              <a:t>(2)  </a:t>
            </a:r>
            <a:r>
              <a:rPr lang="ko-KR" altLang="en-US" sz="2000" dirty="0" smtClean="0"/>
              <a:t>회전평형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물체의 직선 운동은 힘이 중심에 가해져야 한다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작용하는 힘이 중심을 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벗어나면 회전하려는 경향이 생기고 평형을 유지하기 위해서는 같은 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크기의 모멘트가 반대 방향으로 가해져야 한다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크기가 같고 반대 방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향인 모멘트가 서로 반작용하여 물체의 평형 상태를 유지하는 것을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회전 평형이라 한다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직선 평형은 힘의 균형에서 이루어지고 회전 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평형은 모 </a:t>
            </a:r>
            <a:r>
              <a:rPr lang="ko-KR" altLang="en-US" sz="2000" dirty="0" err="1" smtClean="0"/>
              <a:t>멘트의</a:t>
            </a:r>
            <a:r>
              <a:rPr lang="ko-KR" altLang="en-US" sz="2000" dirty="0" smtClean="0"/>
              <a:t> 평형에서 이루어진다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1691680" y="4005064"/>
            <a:ext cx="12961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9592" y="479715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F</a:t>
            </a:r>
            <a:endParaRPr lang="ko-KR" altLang="en-US" sz="2400" b="1" dirty="0"/>
          </a:p>
        </p:txBody>
      </p:sp>
      <p:sp>
        <p:nvSpPr>
          <p:cNvPr id="6" name="오른쪽 화살표 5"/>
          <p:cNvSpPr/>
          <p:nvPr/>
        </p:nvSpPr>
        <p:spPr>
          <a:xfrm>
            <a:off x="1187624" y="4797152"/>
            <a:ext cx="360040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31840" y="407707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X</a:t>
            </a:r>
            <a:r>
              <a:rPr lang="ko-KR" altLang="en-US" dirty="0" smtClean="0"/>
              <a:t>를 중심으로 회전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5435932"/>
            <a:ext cx="201622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평형이 </a:t>
            </a:r>
            <a:r>
              <a:rPr lang="ko-KR" altLang="en-US" dirty="0" err="1" smtClean="0"/>
              <a:t>아닌상태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724128" y="4509120"/>
            <a:ext cx="12961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44008" y="494116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F</a:t>
            </a:r>
            <a:endParaRPr lang="ko-KR" altLang="en-US" sz="2400" b="1" dirty="0"/>
          </a:p>
        </p:txBody>
      </p:sp>
      <p:sp>
        <p:nvSpPr>
          <p:cNvPr id="12" name="오른쪽 화살표 11"/>
          <p:cNvSpPr/>
          <p:nvPr/>
        </p:nvSpPr>
        <p:spPr>
          <a:xfrm>
            <a:off x="4932040" y="4941168"/>
            <a:ext cx="360040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 rot="5400000">
            <a:off x="6840252" y="411307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4288" y="50851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X</a:t>
            </a:r>
            <a:r>
              <a:rPr lang="ko-KR" altLang="en-US" dirty="0" smtClean="0"/>
              <a:t>를 중심으로 회전 </a:t>
            </a:r>
            <a:r>
              <a:rPr lang="ko-KR" altLang="en-US" dirty="0" err="1" smtClean="0"/>
              <a:t>안함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5949280"/>
            <a:ext cx="23042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평형상태   </a:t>
            </a:r>
            <a:r>
              <a:rPr lang="en-US" altLang="ko-KR" dirty="0" err="1" smtClean="0"/>
              <a:t>FxR</a:t>
            </a:r>
            <a:r>
              <a:rPr lang="en-US" altLang="ko-KR" dirty="0" smtClean="0"/>
              <a:t>=</a:t>
            </a:r>
            <a:r>
              <a:rPr lang="en-US" altLang="ko-KR" dirty="0" err="1" smtClean="0"/>
              <a:t>fxr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48691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물체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2" y="43651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물체</a:t>
            </a: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123728" y="40770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X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56176" y="45811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X</a:t>
            </a:r>
            <a:endParaRPr lang="ko-KR" altLang="en-US" dirty="0"/>
          </a:p>
        </p:txBody>
      </p:sp>
      <p:sp>
        <p:nvSpPr>
          <p:cNvPr id="23" name="위로 구부러진 화살표 22"/>
          <p:cNvSpPr/>
          <p:nvPr/>
        </p:nvSpPr>
        <p:spPr>
          <a:xfrm rot="18174526">
            <a:off x="2909988" y="4833344"/>
            <a:ext cx="755793" cy="449955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7" name="직선 연결선 26"/>
          <p:cNvCxnSpPr/>
          <p:nvPr/>
        </p:nvCxnSpPr>
        <p:spPr>
          <a:xfrm flipH="1">
            <a:off x="1187624" y="4293096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flipH="1">
            <a:off x="1259632" y="5013176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구부러진 연결선 37"/>
          <p:cNvCxnSpPr>
            <a:endCxn id="6" idx="1"/>
          </p:cNvCxnSpPr>
          <p:nvPr/>
        </p:nvCxnSpPr>
        <p:spPr>
          <a:xfrm rot="5400000">
            <a:off x="827584" y="4653136"/>
            <a:ext cx="720080" cy="12700"/>
          </a:xfrm>
          <a:prstGeom prst="curvedConnector4">
            <a:avLst>
              <a:gd name="adj1" fmla="val 35000"/>
              <a:gd name="adj2" fmla="val 10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H="1">
            <a:off x="5220072" y="4797152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H="1">
            <a:off x="5292080" y="5157192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6300192" y="3789040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6948264" y="3789040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92080" y="47971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</a:t>
            </a:r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444208" y="38610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</a:t>
            </a:r>
            <a:endParaRPr lang="ko-KR" alt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804248" y="37170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공작물 관리의 이론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pPr marL="457200" indent="-457200">
              <a:buAutoNum type="arabicParenBoth" startAt="3"/>
            </a:pPr>
            <a:r>
              <a:rPr lang="ko-KR" altLang="en-US" sz="2000" dirty="0" smtClean="0"/>
              <a:t>평형 이론의 응용 </a:t>
            </a:r>
          </a:p>
          <a:p>
            <a:pPr marL="457200" indent="-457200">
              <a:buNone/>
            </a:pPr>
            <a:r>
              <a:rPr lang="ko-KR" altLang="en-US" sz="2000" dirty="0" smtClean="0"/>
              <a:t>   공정설계자의 평형 유지를 위한 결정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공정설계 기사는 위치 </a:t>
            </a:r>
            <a:r>
              <a:rPr lang="ko-KR" altLang="en-US" sz="2000" dirty="0" err="1" smtClean="0"/>
              <a:t>결정구와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고정력의</a:t>
            </a:r>
            <a:r>
              <a:rPr lang="ko-KR" altLang="en-US" sz="2000" dirty="0" smtClean="0"/>
              <a:t> 적절한 배치에 의해 평형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을 유지하도록 설계해야 한다</a:t>
            </a:r>
            <a:r>
              <a:rPr lang="en-US" altLang="ko-KR" sz="2000" dirty="0" smtClean="0"/>
              <a:t>.</a:t>
            </a:r>
          </a:p>
          <a:p>
            <a:pPr marL="457200" indent="-45720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err="1" smtClean="0"/>
              <a:t>고정력은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클램핑</a:t>
            </a:r>
            <a:r>
              <a:rPr lang="ko-KR" altLang="en-US" sz="2000" dirty="0" smtClean="0"/>
              <a:t> 기구에 의해 </a:t>
            </a:r>
            <a:r>
              <a:rPr lang="ko-KR" altLang="en-US" sz="2000" dirty="0" err="1" smtClean="0"/>
              <a:t>얻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어진다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크기가 같고 방향이 반대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인 힘이나 모멘트 역시 고정된 위치 결정구에 의해 </a:t>
            </a:r>
            <a:r>
              <a:rPr lang="ko-KR" altLang="en-US" sz="2000" dirty="0" err="1" smtClean="0"/>
              <a:t>얻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어지며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치공구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설계자가 설계하는 것이다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1691680" y="4221088"/>
            <a:ext cx="12961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443711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/>
              <a:t>고정력</a:t>
            </a:r>
            <a:endParaRPr lang="ko-KR" altLang="en-US" sz="1200" b="1" dirty="0"/>
          </a:p>
        </p:txBody>
      </p:sp>
      <p:sp>
        <p:nvSpPr>
          <p:cNvPr id="6" name="오른쪽 화살표 5"/>
          <p:cNvSpPr/>
          <p:nvPr/>
        </p:nvSpPr>
        <p:spPr>
          <a:xfrm>
            <a:off x="1187624" y="4581128"/>
            <a:ext cx="360040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987824" y="49411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위치결정구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5651956"/>
            <a:ext cx="1368152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직선평형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724128" y="4509120"/>
            <a:ext cx="12961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292080" y="5085184"/>
            <a:ext cx="360040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20272" y="40770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위치결정구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5949280"/>
            <a:ext cx="1728192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회전평형상태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68144" y="48691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공작물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45811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공작물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56176" y="45811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X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16016" y="48691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/>
              <a:t>고정력</a:t>
            </a:r>
            <a:endParaRPr lang="ko-KR" altLang="en-US" sz="1200" b="1" dirty="0"/>
          </a:p>
        </p:txBody>
      </p:sp>
      <p:sp>
        <p:nvSpPr>
          <p:cNvPr id="32" name="이등변 삼각형 31"/>
          <p:cNvSpPr/>
          <p:nvPr/>
        </p:nvSpPr>
        <p:spPr>
          <a:xfrm rot="10800000">
            <a:off x="6660232" y="4077072"/>
            <a:ext cx="288032" cy="28803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이등변 삼각형 32"/>
          <p:cNvSpPr/>
          <p:nvPr/>
        </p:nvSpPr>
        <p:spPr>
          <a:xfrm rot="16200000">
            <a:off x="3131840" y="4581128"/>
            <a:ext cx="288032" cy="28803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정위치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501008"/>
            <a:ext cx="6964278" cy="298283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ko-KR" altLang="en-US" dirty="0" smtClean="0"/>
              <a:t>위치 결정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2. </a:t>
            </a:r>
            <a:r>
              <a:rPr lang="ko-KR" altLang="en-US" sz="2000" dirty="0" smtClean="0"/>
              <a:t>위치 결정의 개념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</a:t>
            </a:r>
            <a:r>
              <a:rPr lang="ko-KR" altLang="en-US" sz="2000" dirty="0" smtClean="0"/>
              <a:t>공작물의 움직임으로 제한하여 평형 상태로 만드는 것이 위치 결정의 기본 개념이다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평형 상태로 만들기 위해서 하나의 위치 </a:t>
            </a:r>
            <a:r>
              <a:rPr lang="ko-KR" altLang="en-US" sz="2000" dirty="0" err="1" smtClean="0"/>
              <a:t>결정구는</a:t>
            </a:r>
            <a:r>
              <a:rPr lang="ko-KR" altLang="en-US" sz="2000" dirty="0" smtClean="0"/>
              <a:t> 한 방향의 움직임만을 제한 할 수 있으며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위치 결정 시에는 적어 도 </a:t>
            </a:r>
            <a:r>
              <a:rPr lang="en-US" altLang="ko-KR" sz="2000" dirty="0" smtClean="0"/>
              <a:t>6</a:t>
            </a:r>
            <a:r>
              <a:rPr lang="ko-KR" altLang="en-US" sz="2000" dirty="0" smtClean="0"/>
              <a:t>방향의 움직임이 제한되어야 한다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나머지 움직임은 </a:t>
            </a:r>
            <a:r>
              <a:rPr lang="ko-KR" altLang="en-US" sz="2000" dirty="0" err="1" smtClean="0"/>
              <a:t>클램프에</a:t>
            </a:r>
            <a:r>
              <a:rPr lang="ko-KR" altLang="en-US" sz="2000" dirty="0" smtClean="0"/>
              <a:t> 의해서 제한된다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위치 결정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1). 3-2-1 </a:t>
            </a:r>
            <a:r>
              <a:rPr lang="ko-KR" altLang="en-US" sz="2000" dirty="0" smtClean="0"/>
              <a:t>위치 결정법 </a:t>
            </a:r>
          </a:p>
          <a:p>
            <a:pPr>
              <a:buNone/>
            </a:pPr>
            <a:r>
              <a:rPr lang="ko-KR" altLang="en-US" sz="2000" dirty="0" smtClean="0"/>
              <a:t>    정육면체의 공작물에 위치 </a:t>
            </a:r>
            <a:r>
              <a:rPr lang="ko-KR" altLang="en-US" sz="2000" dirty="0" err="1" smtClean="0"/>
              <a:t>결정구를</a:t>
            </a:r>
            <a:r>
              <a:rPr lang="ko-KR" altLang="en-US" sz="2000" dirty="0" smtClean="0"/>
              <a:t> 배열하는 것</a:t>
            </a:r>
            <a:r>
              <a:rPr lang="en-US" altLang="ko-KR" sz="2000" dirty="0" smtClean="0"/>
              <a:t>,</a:t>
            </a:r>
          </a:p>
          <a:p>
            <a:pPr>
              <a:buNone/>
            </a:pPr>
            <a:r>
              <a:rPr lang="en-US" altLang="ko-KR" sz="2000" dirty="0" smtClean="0"/>
              <a:t>    </a:t>
            </a:r>
            <a:r>
              <a:rPr lang="ko-KR" altLang="en-US" sz="2000" dirty="0" smtClean="0"/>
              <a:t>육면체의 가장 이상적인 위치결정법은 </a:t>
            </a:r>
            <a:r>
              <a:rPr lang="en-US" altLang="ko-KR" sz="2000" dirty="0" smtClean="0"/>
              <a:t>3-2-1</a:t>
            </a:r>
            <a:r>
              <a:rPr lang="ko-KR" altLang="en-US" sz="2000" dirty="0" smtClean="0"/>
              <a:t>위치결정 방법이다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    </a:t>
            </a:r>
            <a:r>
              <a:rPr lang="ko-KR" altLang="en-US" sz="2000" dirty="0" smtClean="0"/>
              <a:t>가장 넓은 표면에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개의 위치 </a:t>
            </a:r>
            <a:r>
              <a:rPr lang="ko-KR" altLang="en-US" sz="2000" dirty="0" err="1" smtClean="0"/>
              <a:t>결정구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넓은 측면에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좁은 측면에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개의 위치 </a:t>
            </a:r>
            <a:r>
              <a:rPr lang="ko-KR" altLang="en-US" sz="2000" dirty="0" err="1" smtClean="0"/>
              <a:t>결정구를</a:t>
            </a:r>
            <a:r>
              <a:rPr lang="ko-KR" altLang="en-US" sz="2000" dirty="0" smtClean="0"/>
              <a:t> 설치하는 것을 말한다</a:t>
            </a:r>
            <a:endParaRPr lang="ko-KR" altLang="en-US" sz="2000" dirty="0"/>
          </a:p>
        </p:txBody>
      </p:sp>
      <p:pic>
        <p:nvPicPr>
          <p:cNvPr id="4" name="그림 3" descr="위치결정-3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356992"/>
            <a:ext cx="6217725" cy="32204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위치결정-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7891446" cy="407707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위치 결정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2). 4-2-1 </a:t>
            </a:r>
            <a:r>
              <a:rPr lang="ko-KR" altLang="en-US" sz="2000" dirty="0" smtClean="0"/>
              <a:t>위치 결정법 </a:t>
            </a:r>
          </a:p>
          <a:p>
            <a:pPr>
              <a:buNone/>
            </a:pPr>
            <a:r>
              <a:rPr lang="ko-KR" altLang="en-US" sz="2000" dirty="0" smtClean="0"/>
              <a:t>    밑면에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번째의 </a:t>
            </a:r>
            <a:r>
              <a:rPr lang="ko-KR" altLang="en-US" sz="2000" dirty="0" err="1" smtClean="0"/>
              <a:t>위치결정구를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추가함으로서</a:t>
            </a:r>
            <a:r>
              <a:rPr lang="ko-KR" altLang="en-US" sz="2000" dirty="0" smtClean="0"/>
              <a:t> 지지된 면적은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각형이 되어 안정도 유지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2554</Words>
  <Application>Microsoft Office PowerPoint</Application>
  <PresentationFormat>화면 슬라이드 쇼(4:3)</PresentationFormat>
  <Paragraphs>283</Paragraphs>
  <Slides>38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1" baseType="lpstr">
      <vt:lpstr>맑은 고딕</vt:lpstr>
      <vt:lpstr>Arial</vt:lpstr>
      <vt:lpstr>Office 테마</vt:lpstr>
      <vt:lpstr>공작물의 관리</vt:lpstr>
      <vt:lpstr>공작물 관리</vt:lpstr>
      <vt:lpstr>공작물 관리</vt:lpstr>
      <vt:lpstr>공작물 관리의 이론</vt:lpstr>
      <vt:lpstr>공작물 관리의 이론</vt:lpstr>
      <vt:lpstr>공작물 관리의 이론</vt:lpstr>
      <vt:lpstr>위치 결정</vt:lpstr>
      <vt:lpstr>위치 결정</vt:lpstr>
      <vt:lpstr>위치 결정</vt:lpstr>
      <vt:lpstr>위치 결정</vt:lpstr>
      <vt:lpstr>위치 결정</vt:lpstr>
      <vt:lpstr>드릴지그 설계</vt:lpstr>
      <vt:lpstr>드릴지그 설계</vt:lpstr>
      <vt:lpstr>드릴지그 설계</vt:lpstr>
      <vt:lpstr>드릴지그 설계 실습</vt:lpstr>
      <vt:lpstr>PowerPoint 프레젠테이션</vt:lpstr>
      <vt:lpstr>PowerPoint 프레젠테이션</vt:lpstr>
      <vt:lpstr>PowerPoint 프레젠테이션</vt:lpstr>
      <vt:lpstr>드릴지그부시</vt:lpstr>
      <vt:lpstr>드릴부시의 기능</vt:lpstr>
      <vt:lpstr>부시의 종류와 사용법</vt:lpstr>
      <vt:lpstr>부시의 종류와 사용법</vt:lpstr>
      <vt:lpstr>부시의 종류와 사용법</vt:lpstr>
      <vt:lpstr>부시의 종류와 사용법</vt:lpstr>
      <vt:lpstr>부시의 종류와 사용법</vt:lpstr>
      <vt:lpstr>부시의 재료 및 경도</vt:lpstr>
      <vt:lpstr>드릴부시의 설치방법</vt:lpstr>
      <vt:lpstr>지그 플레이트(JIG PLATE)</vt:lpstr>
      <vt:lpstr>공작물과 부시와의 간격</vt:lpstr>
      <vt:lpstr>공작물과 부시와의 간격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공작물의 관리</dc:title>
  <dc:creator>Registered User</dc:creator>
  <cp:lastModifiedBy>Windows 사용자</cp:lastModifiedBy>
  <cp:revision>105</cp:revision>
  <dcterms:created xsi:type="dcterms:W3CDTF">2019-04-02T08:04:24Z</dcterms:created>
  <dcterms:modified xsi:type="dcterms:W3CDTF">2019-04-22T05:56:38Z</dcterms:modified>
</cp:coreProperties>
</file>