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56" r:id="rId2"/>
    <p:sldId id="257" r:id="rId3"/>
    <p:sldId id="273" r:id="rId4"/>
    <p:sldId id="275" r:id="rId5"/>
    <p:sldId id="276" r:id="rId6"/>
    <p:sldId id="278" r:id="rId7"/>
    <p:sldId id="277" r:id="rId8"/>
    <p:sldId id="279" r:id="rId9"/>
    <p:sldId id="280" r:id="rId10"/>
    <p:sldId id="283" r:id="rId11"/>
    <p:sldId id="282" r:id="rId12"/>
    <p:sldId id="281" r:id="rId13"/>
    <p:sldId id="286" r:id="rId14"/>
    <p:sldId id="285" r:id="rId15"/>
    <p:sldId id="284" r:id="rId16"/>
    <p:sldId id="287" r:id="rId17"/>
    <p:sldId id="292" r:id="rId18"/>
    <p:sldId id="291" r:id="rId19"/>
    <p:sldId id="290" r:id="rId20"/>
    <p:sldId id="289" r:id="rId21"/>
    <p:sldId id="288" r:id="rId22"/>
    <p:sldId id="293" r:id="rId23"/>
    <p:sldId id="296" r:id="rId24"/>
    <p:sldId id="297" r:id="rId25"/>
    <p:sldId id="300" r:id="rId26"/>
    <p:sldId id="299" r:id="rId27"/>
    <p:sldId id="298" r:id="rId28"/>
    <p:sldId id="301" r:id="rId29"/>
    <p:sldId id="302" r:id="rId30"/>
    <p:sldId id="266" r:id="rId31"/>
    <p:sldId id="267" r:id="rId32"/>
    <p:sldId id="268" r:id="rId33"/>
    <p:sldId id="263" r:id="rId34"/>
    <p:sldId id="269" r:id="rId35"/>
    <p:sldId id="303" r:id="rId36"/>
    <p:sldId id="270" r:id="rId37"/>
    <p:sldId id="304" r:id="rId38"/>
    <p:sldId id="305" r:id="rId39"/>
    <p:sldId id="306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0A14-F7B0-4C6F-8CDF-DF3AB32C9181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9C5B2-41DA-45DD-8403-FA67D2126B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398627&amp;ref=y" TargetMode="External"/><Relationship Id="rId7" Type="http://schemas.openxmlformats.org/officeDocument/2006/relationships/hyperlink" Target="https://terms.naver.com/entry.nhn?docId=396616&amp;ref=y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erms.naver.com/entry.nhn?docId=393506&amp;ref=y" TargetMode="External"/><Relationship Id="rId5" Type="http://schemas.openxmlformats.org/officeDocument/2006/relationships/hyperlink" Target="https://terms.naver.com/entry.nhn?docId=398243&amp;ref=y" TargetMode="External"/><Relationship Id="rId4" Type="http://schemas.openxmlformats.org/officeDocument/2006/relationships/hyperlink" Target="https://terms.naver.com/entry.nhn?docId=396999&amp;ref=y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프런지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웨브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9C5B2-41DA-45DD-8403-FA67D2126B9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특수 </a:t>
            </a:r>
            <a:r>
              <a:rPr lang="ko-KR" alt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키이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일종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축의 둘레에 같은 간격으로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4~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수십 줄의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키이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(key)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모양의 요철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凹凸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붙인 것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축과 맞물리는 바퀴에 삽입하여 토크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(torque)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큰 회전을 전달하는 데 사용된다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회전 중에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축방향으로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약간의 이동이 허용된다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자동차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공작기계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증기터빈과 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발전기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 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결합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등에 사용된다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스플라인의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요철 모양을 기어와 같은 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나사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상으로 해서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유동없이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반영구적으로 결합시킨 것을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세레이션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(serration)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이라고 하며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보다 큰 토크의 전달에 사용된다</a:t>
            </a:r>
            <a:endParaRPr lang="en-US" altLang="ko-K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9C5B2-41DA-45DD-8403-FA67D2126B9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ko-KR" dirty="0" smtClean="0"/>
              <a:t>공작물의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설치는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수작업</a:t>
            </a:r>
            <a:r>
              <a:rPr lang="en-US" altLang="ko-KR" dirty="0" smtClean="0"/>
              <a:t>(handling)</a:t>
            </a:r>
            <a:r>
              <a:rPr lang="ko-KR" altLang="ko-KR" dirty="0" smtClean="0"/>
              <a:t>과</a:t>
            </a:r>
            <a:r>
              <a:rPr lang="en-US" altLang="ko-KR" dirty="0" smtClean="0"/>
              <a:t> </a:t>
            </a:r>
            <a:r>
              <a:rPr lang="ko-KR" altLang="ko-KR" dirty="0" smtClean="0"/>
              <a:t>이를</a:t>
            </a:r>
            <a:r>
              <a:rPr lang="en-US" altLang="ko-KR" dirty="0" smtClean="0"/>
              <a:t> </a:t>
            </a:r>
            <a:r>
              <a:rPr lang="ko-KR" altLang="ko-KR" dirty="0" smtClean="0"/>
              <a:t>위한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공간을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고려하여야</a:t>
            </a:r>
            <a:r>
              <a:rPr lang="en-US" altLang="ko-KR" dirty="0" smtClean="0"/>
              <a:t> </a:t>
            </a:r>
            <a:r>
              <a:rPr lang="ko-KR" altLang="ko-KR" dirty="0" smtClean="0"/>
              <a:t>한다</a:t>
            </a:r>
            <a:r>
              <a:rPr lang="en-US" altLang="ko-KR" dirty="0" smtClean="0"/>
              <a:t>. </a:t>
            </a:r>
            <a:r>
              <a:rPr lang="ko-KR" altLang="ko-KR" dirty="0" smtClean="0"/>
              <a:t>수작업에서는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공작물</a:t>
            </a:r>
          </a:p>
          <a:p>
            <a:pPr>
              <a:buNone/>
            </a:pPr>
            <a:r>
              <a:rPr lang="ko-KR" altLang="ko-KR" dirty="0" smtClean="0"/>
              <a:t>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무게와</a:t>
            </a:r>
            <a:r>
              <a:rPr lang="en-US" altLang="ko-KR" dirty="0" smtClean="0"/>
              <a:t> </a:t>
            </a:r>
            <a:r>
              <a:rPr lang="ko-KR" altLang="ko-KR" dirty="0" smtClean="0"/>
              <a:t>균형</a:t>
            </a:r>
            <a:r>
              <a:rPr lang="en-US" altLang="ko-KR" dirty="0" smtClean="0"/>
              <a:t>(</a:t>
            </a:r>
            <a:r>
              <a:rPr lang="ko-KR" altLang="ko-KR" dirty="0" smtClean="0"/>
              <a:t>공작물의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형태와</a:t>
            </a:r>
            <a:r>
              <a:rPr lang="en-US" altLang="ko-KR" dirty="0" smtClean="0"/>
              <a:t> </a:t>
            </a:r>
            <a:r>
              <a:rPr lang="ko-KR" altLang="ko-KR" dirty="0" smtClean="0"/>
              <a:t>무게중심의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위치</a:t>
            </a:r>
            <a:r>
              <a:rPr lang="en-US" altLang="ko-KR" dirty="0" smtClean="0"/>
              <a:t>)</a:t>
            </a:r>
            <a:r>
              <a:rPr lang="ko-KR" altLang="ko-KR" dirty="0" smtClean="0"/>
              <a:t>에</a:t>
            </a:r>
            <a:r>
              <a:rPr lang="en-US" altLang="ko-KR" dirty="0" smtClean="0"/>
              <a:t> </a:t>
            </a:r>
            <a:r>
              <a:rPr lang="ko-KR" altLang="ko-KR" dirty="0" smtClean="0"/>
              <a:t>따라</a:t>
            </a:r>
            <a:r>
              <a:rPr lang="en-US" altLang="ko-KR" dirty="0" smtClean="0"/>
              <a:t> </a:t>
            </a:r>
            <a:r>
              <a:rPr lang="ko-KR" altLang="ko-KR" dirty="0" err="1" smtClean="0"/>
              <a:t>한손을</a:t>
            </a:r>
            <a:r>
              <a:rPr lang="en-US" altLang="ko-KR" dirty="0" smtClean="0"/>
              <a:t> </a:t>
            </a:r>
            <a:r>
              <a:rPr lang="ko-KR" altLang="ko-KR" dirty="0" smtClean="0"/>
              <a:t>이용하도록</a:t>
            </a:r>
            <a:r>
              <a:rPr lang="en-US" altLang="ko-KR" dirty="0" smtClean="0"/>
              <a:t> </a:t>
            </a:r>
            <a:r>
              <a:rPr lang="ko-KR" altLang="ko-KR" dirty="0" smtClean="0"/>
              <a:t>또는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양손</a:t>
            </a:r>
            <a:r>
              <a:rPr lang="en-US" altLang="ko-KR" dirty="0" smtClean="0"/>
              <a:t> </a:t>
            </a:r>
            <a:r>
              <a:rPr lang="ko-KR" altLang="ko-KR" dirty="0" smtClean="0"/>
              <a:t>모두</a:t>
            </a:r>
          </a:p>
          <a:p>
            <a:pPr>
              <a:buNone/>
            </a:pPr>
            <a:r>
              <a:rPr lang="ko-KR" altLang="ko-KR" dirty="0" err="1" smtClean="0"/>
              <a:t>를</a:t>
            </a:r>
            <a:r>
              <a:rPr lang="en-US" altLang="ko-KR" dirty="0" smtClean="0"/>
              <a:t> </a:t>
            </a:r>
            <a:r>
              <a:rPr lang="ko-KR" altLang="ko-KR" dirty="0" smtClean="0"/>
              <a:t>이용하도록</a:t>
            </a:r>
            <a:r>
              <a:rPr lang="en-US" altLang="ko-KR" dirty="0" smtClean="0"/>
              <a:t> </a:t>
            </a:r>
            <a:r>
              <a:rPr lang="ko-KR" altLang="ko-KR" dirty="0" smtClean="0"/>
              <a:t>달리</a:t>
            </a:r>
            <a:r>
              <a:rPr lang="en-US" altLang="ko-KR" dirty="0" smtClean="0"/>
              <a:t> </a:t>
            </a:r>
            <a:r>
              <a:rPr lang="ko-KR" altLang="ko-KR" dirty="0" smtClean="0"/>
              <a:t>설계되며</a:t>
            </a:r>
            <a:r>
              <a:rPr lang="en-US" altLang="ko-KR" dirty="0" smtClean="0"/>
              <a:t> </a:t>
            </a:r>
            <a:r>
              <a:rPr lang="ko-KR" altLang="ko-KR" dirty="0" smtClean="0"/>
              <a:t>때에</a:t>
            </a:r>
            <a:r>
              <a:rPr lang="en-US" altLang="ko-KR" dirty="0" smtClean="0"/>
              <a:t> </a:t>
            </a:r>
            <a:r>
              <a:rPr lang="ko-KR" altLang="ko-KR" dirty="0" smtClean="0"/>
              <a:t>따라</a:t>
            </a:r>
            <a:r>
              <a:rPr lang="en-US" altLang="ko-KR" dirty="0" smtClean="0"/>
              <a:t> </a:t>
            </a:r>
            <a:r>
              <a:rPr lang="ko-KR" altLang="ko-KR" dirty="0" err="1" smtClean="0"/>
              <a:t>호이스트</a:t>
            </a:r>
            <a:r>
              <a:rPr lang="en-US" altLang="ko-KR" dirty="0" smtClean="0"/>
              <a:t>(hoist), </a:t>
            </a:r>
            <a:r>
              <a:rPr lang="ko-KR" altLang="ko-KR" dirty="0" smtClean="0"/>
              <a:t>크레인</a:t>
            </a:r>
            <a:r>
              <a:rPr lang="en-US" altLang="ko-KR" dirty="0" smtClean="0"/>
              <a:t>(crane), </a:t>
            </a:r>
            <a:r>
              <a:rPr lang="ko-KR" altLang="ko-KR" dirty="0" smtClean="0"/>
              <a:t>컨베이어</a:t>
            </a:r>
            <a:r>
              <a:rPr lang="en-US" altLang="ko-KR" dirty="0" smtClean="0"/>
              <a:t>conveyor) </a:t>
            </a:r>
            <a:r>
              <a:rPr lang="ko-KR" altLang="ko-KR" dirty="0" smtClean="0"/>
              <a:t>등</a:t>
            </a:r>
          </a:p>
          <a:p>
            <a:pPr>
              <a:buNone/>
            </a:pPr>
            <a:r>
              <a:rPr lang="ko-KR" altLang="ko-KR" dirty="0" smtClean="0"/>
              <a:t>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사용여부도</a:t>
            </a:r>
            <a:r>
              <a:rPr lang="en-US" altLang="ko-KR" dirty="0" smtClean="0"/>
              <a:t> </a:t>
            </a:r>
            <a:r>
              <a:rPr lang="ko-KR" altLang="ko-KR" dirty="0" smtClean="0"/>
              <a:t>결정된다</a:t>
            </a:r>
            <a:r>
              <a:rPr lang="en-US" altLang="ko-KR" dirty="0" smtClean="0"/>
              <a:t>. </a:t>
            </a:r>
            <a:r>
              <a:rPr lang="ko-KR" altLang="ko-KR" dirty="0" smtClean="0"/>
              <a:t>균형이</a:t>
            </a:r>
            <a:r>
              <a:rPr lang="en-US" altLang="ko-KR" dirty="0" smtClean="0"/>
              <a:t> </a:t>
            </a:r>
            <a:r>
              <a:rPr lang="ko-KR" altLang="ko-KR" dirty="0" smtClean="0"/>
              <a:t>잘</a:t>
            </a:r>
            <a:r>
              <a:rPr lang="en-US" altLang="ko-KR" dirty="0" smtClean="0"/>
              <a:t> </a:t>
            </a:r>
            <a:r>
              <a:rPr lang="ko-KR" altLang="ko-KR" dirty="0" smtClean="0"/>
              <a:t>잡힌</a:t>
            </a:r>
            <a:r>
              <a:rPr lang="en-US" altLang="ko-KR" dirty="0" smtClean="0"/>
              <a:t> </a:t>
            </a:r>
            <a:r>
              <a:rPr lang="ko-KR" altLang="ko-KR" dirty="0" smtClean="0"/>
              <a:t>가공물은</a:t>
            </a:r>
            <a:r>
              <a:rPr lang="en-US" altLang="ko-KR" dirty="0" smtClean="0"/>
              <a:t> </a:t>
            </a:r>
            <a:r>
              <a:rPr lang="ko-KR" altLang="ko-KR" dirty="0" smtClean="0"/>
              <a:t>단순히</a:t>
            </a:r>
            <a:r>
              <a:rPr lang="en-US" altLang="ko-KR" dirty="0" smtClean="0"/>
              <a:t> </a:t>
            </a:r>
            <a:r>
              <a:rPr lang="ko-KR" altLang="ko-KR" dirty="0" smtClean="0"/>
              <a:t>들어</a:t>
            </a:r>
            <a:r>
              <a:rPr lang="en-US" altLang="ko-KR" dirty="0" smtClean="0"/>
              <a:t> </a:t>
            </a:r>
            <a:r>
              <a:rPr lang="ko-KR" altLang="ko-KR" dirty="0" smtClean="0"/>
              <a:t>올리고</a:t>
            </a:r>
            <a:r>
              <a:rPr lang="en-US" altLang="ko-KR" dirty="0" smtClean="0"/>
              <a:t> </a:t>
            </a:r>
            <a:r>
              <a:rPr lang="ko-KR" altLang="ko-KR" dirty="0" smtClean="0"/>
              <a:t>내리는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동작만이</a:t>
            </a:r>
            <a:r>
              <a:rPr lang="en-US" altLang="ko-KR" dirty="0" smtClean="0"/>
              <a:t> </a:t>
            </a:r>
            <a:r>
              <a:rPr lang="ko-KR" altLang="ko-KR" dirty="0" smtClean="0"/>
              <a:t>필요</a:t>
            </a:r>
          </a:p>
          <a:p>
            <a:pPr>
              <a:buNone/>
            </a:pPr>
            <a:r>
              <a:rPr lang="ko-KR" altLang="ko-KR" dirty="0" smtClean="0"/>
              <a:t>하므로</a:t>
            </a:r>
            <a:r>
              <a:rPr lang="en-US" altLang="ko-KR" dirty="0" smtClean="0"/>
              <a:t> </a:t>
            </a:r>
            <a:r>
              <a:rPr lang="ko-KR" altLang="ko-KR" dirty="0" smtClean="0"/>
              <a:t>취급이</a:t>
            </a:r>
            <a:r>
              <a:rPr lang="en-US" altLang="ko-KR" dirty="0" smtClean="0"/>
              <a:t> </a:t>
            </a:r>
            <a:r>
              <a:rPr lang="ko-KR" altLang="ko-KR" dirty="0" smtClean="0"/>
              <a:t>편리하나</a:t>
            </a:r>
            <a:r>
              <a:rPr lang="en-US" altLang="ko-KR" dirty="0" smtClean="0"/>
              <a:t> </a:t>
            </a:r>
            <a:r>
              <a:rPr lang="ko-KR" altLang="ko-KR" dirty="0" smtClean="0"/>
              <a:t>균형이</a:t>
            </a:r>
            <a:r>
              <a:rPr lang="en-US" altLang="ko-KR" dirty="0" smtClean="0"/>
              <a:t> </a:t>
            </a:r>
            <a:r>
              <a:rPr lang="ko-KR" altLang="ko-KR" dirty="0" smtClean="0"/>
              <a:t>안</a:t>
            </a:r>
            <a:r>
              <a:rPr lang="en-US" altLang="ko-KR" dirty="0" smtClean="0"/>
              <a:t> </a:t>
            </a:r>
            <a:r>
              <a:rPr lang="ko-KR" altLang="ko-KR" dirty="0" smtClean="0"/>
              <a:t>잡힌</a:t>
            </a:r>
            <a:r>
              <a:rPr lang="en-US" altLang="ko-KR" dirty="0" smtClean="0"/>
              <a:t>(</a:t>
            </a:r>
            <a:r>
              <a:rPr lang="ko-KR" altLang="ko-KR" dirty="0" smtClean="0"/>
              <a:t>무게중심의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불일치</a:t>
            </a:r>
            <a:r>
              <a:rPr lang="en-US" altLang="ko-KR" dirty="0" smtClean="0"/>
              <a:t>, </a:t>
            </a:r>
            <a:r>
              <a:rPr lang="ko-KR" altLang="ko-KR" dirty="0" smtClean="0"/>
              <a:t>형태의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불균형</a:t>
            </a:r>
            <a:r>
              <a:rPr lang="en-US" altLang="ko-KR" dirty="0" smtClean="0"/>
              <a:t>) </a:t>
            </a:r>
            <a:r>
              <a:rPr lang="ko-KR" altLang="ko-KR" dirty="0" smtClean="0"/>
              <a:t>공작물은</a:t>
            </a:r>
            <a:r>
              <a:rPr lang="en-US" altLang="ko-KR" dirty="0" smtClean="0"/>
              <a:t> </a:t>
            </a:r>
            <a:r>
              <a:rPr lang="ko-KR" altLang="ko-KR" dirty="0" smtClean="0"/>
              <a:t>평형을</a:t>
            </a:r>
          </a:p>
          <a:p>
            <a:pPr>
              <a:buNone/>
            </a:pPr>
            <a:r>
              <a:rPr lang="ko-KR" altLang="ko-KR" dirty="0" smtClean="0"/>
              <a:t>유지시키기</a:t>
            </a:r>
            <a:r>
              <a:rPr lang="en-US" altLang="ko-KR" dirty="0" smtClean="0"/>
              <a:t> </a:t>
            </a:r>
            <a:r>
              <a:rPr lang="ko-KR" altLang="ko-KR" dirty="0" smtClean="0"/>
              <a:t>어렵게</a:t>
            </a:r>
            <a:r>
              <a:rPr lang="en-US" altLang="ko-KR" dirty="0" smtClean="0"/>
              <a:t> </a:t>
            </a:r>
            <a:r>
              <a:rPr lang="ko-KR" altLang="ko-KR" dirty="0" smtClean="0"/>
              <a:t>되므로</a:t>
            </a:r>
            <a:r>
              <a:rPr lang="en-US" altLang="ko-KR" dirty="0" smtClean="0"/>
              <a:t> </a:t>
            </a:r>
            <a:r>
              <a:rPr lang="ko-KR" altLang="ko-KR" dirty="0" err="1" smtClean="0"/>
              <a:t>설치시</a:t>
            </a:r>
            <a:r>
              <a:rPr lang="en-US" altLang="ko-KR" dirty="0" smtClean="0"/>
              <a:t> </a:t>
            </a:r>
            <a:r>
              <a:rPr lang="ko-KR" altLang="ko-KR" dirty="0" smtClean="0"/>
              <a:t>일의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능률이</a:t>
            </a:r>
            <a:r>
              <a:rPr lang="en-US" altLang="ko-KR" dirty="0" smtClean="0"/>
              <a:t> </a:t>
            </a:r>
            <a:r>
              <a:rPr lang="ko-KR" altLang="ko-KR" dirty="0" smtClean="0"/>
              <a:t>저하된다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>
              <a:buNone/>
            </a:pPr>
            <a:r>
              <a:rPr lang="ko-KR" altLang="ko-KR" dirty="0" err="1" smtClean="0"/>
              <a:t>치공구는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공작물을</a:t>
            </a:r>
            <a:r>
              <a:rPr lang="en-US" altLang="ko-KR" dirty="0" smtClean="0"/>
              <a:t> </a:t>
            </a:r>
            <a:r>
              <a:rPr lang="ko-KR" altLang="ko-KR" dirty="0" smtClean="0"/>
              <a:t>확실히</a:t>
            </a:r>
            <a:r>
              <a:rPr lang="en-US" altLang="ko-KR" dirty="0" smtClean="0"/>
              <a:t> </a:t>
            </a:r>
            <a:r>
              <a:rPr lang="ko-KR" altLang="ko-KR" dirty="0" err="1" smtClean="0"/>
              <a:t>네스트</a:t>
            </a:r>
            <a:r>
              <a:rPr lang="en-US" altLang="ko-KR" dirty="0" smtClean="0"/>
              <a:t>(nest)</a:t>
            </a:r>
            <a:r>
              <a:rPr lang="ko-KR" altLang="ko-KR" dirty="0" smtClean="0"/>
              <a:t>시킨다는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생각으로만</a:t>
            </a:r>
            <a:r>
              <a:rPr lang="en-US" altLang="ko-KR" dirty="0" smtClean="0"/>
              <a:t> </a:t>
            </a:r>
            <a:r>
              <a:rPr lang="ko-KR" altLang="ko-KR" dirty="0" smtClean="0"/>
              <a:t>설계하여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공작물의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취급을</a:t>
            </a:r>
            <a:r>
              <a:rPr lang="en-US" altLang="ko-KR" dirty="0" smtClean="0"/>
              <a:t> </a:t>
            </a:r>
            <a:r>
              <a:rPr lang="ko-KR" altLang="ko-KR" dirty="0" smtClean="0"/>
              <a:t>위한</a:t>
            </a:r>
          </a:p>
          <a:p>
            <a:pPr>
              <a:buNone/>
            </a:pPr>
            <a:r>
              <a:rPr lang="ko-KR" altLang="ko-KR" dirty="0" smtClean="0"/>
              <a:t>공간의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여유를</a:t>
            </a:r>
            <a:r>
              <a:rPr lang="en-US" altLang="ko-KR" dirty="0" smtClean="0"/>
              <a:t> </a:t>
            </a:r>
            <a:r>
              <a:rPr lang="ko-KR" altLang="ko-KR" dirty="0" smtClean="0"/>
              <a:t>부족하게</a:t>
            </a:r>
            <a:r>
              <a:rPr lang="en-US" altLang="ko-KR" dirty="0" smtClean="0"/>
              <a:t> </a:t>
            </a:r>
            <a:r>
              <a:rPr lang="ko-KR" altLang="ko-KR" dirty="0" smtClean="0"/>
              <a:t>설계하는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실책을</a:t>
            </a:r>
            <a:r>
              <a:rPr lang="en-US" altLang="ko-KR" dirty="0" smtClean="0"/>
              <a:t> </a:t>
            </a:r>
            <a:r>
              <a:rPr lang="ko-KR" altLang="ko-KR" dirty="0" smtClean="0"/>
              <a:t>범하는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경우가</a:t>
            </a:r>
            <a:r>
              <a:rPr lang="en-US" altLang="ko-KR" dirty="0" smtClean="0"/>
              <a:t> </a:t>
            </a:r>
            <a:r>
              <a:rPr lang="ko-KR" altLang="ko-KR" dirty="0" smtClean="0"/>
              <a:t>많다</a:t>
            </a:r>
            <a:r>
              <a:rPr lang="en-US" altLang="ko-KR" dirty="0" smtClean="0"/>
              <a:t>. </a:t>
            </a:r>
            <a:r>
              <a:rPr lang="ko-KR" altLang="ko-KR" dirty="0" err="1" smtClean="0"/>
              <a:t>치공구는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공작물의</a:t>
            </a:r>
            <a:r>
              <a:rPr lang="en-US" altLang="ko-KR" dirty="0" smtClean="0"/>
              <a:t> </a:t>
            </a:r>
            <a:r>
              <a:rPr lang="ko-KR" altLang="ko-KR" dirty="0" err="1" smtClean="0"/>
              <a:t>네스트</a:t>
            </a:r>
            <a:r>
              <a:rPr lang="en-US" altLang="ko-KR" dirty="0" smtClean="0"/>
              <a:t> </a:t>
            </a:r>
            <a:r>
              <a:rPr lang="ko-KR" altLang="ko-KR" dirty="0" smtClean="0"/>
              <a:t>역할</a:t>
            </a:r>
          </a:p>
          <a:p>
            <a:pPr>
              <a:buNone/>
            </a:pPr>
            <a:r>
              <a:rPr lang="ko-KR" altLang="ko-KR" dirty="0" smtClean="0"/>
              <a:t>도</a:t>
            </a:r>
            <a:r>
              <a:rPr lang="en-US" altLang="ko-KR" dirty="0" smtClean="0"/>
              <a:t> </a:t>
            </a:r>
            <a:r>
              <a:rPr lang="ko-KR" altLang="ko-KR" dirty="0" smtClean="0"/>
              <a:t>중요하지만</a:t>
            </a:r>
            <a:r>
              <a:rPr lang="en-US" altLang="ko-KR" dirty="0" smtClean="0"/>
              <a:t> </a:t>
            </a:r>
            <a:r>
              <a:rPr lang="ko-KR" altLang="ko-KR" dirty="0" smtClean="0"/>
              <a:t>작업자가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공작물을</a:t>
            </a:r>
            <a:r>
              <a:rPr lang="en-US" altLang="ko-KR" dirty="0" smtClean="0"/>
              <a:t> </a:t>
            </a:r>
            <a:r>
              <a:rPr lang="ko-KR" altLang="ko-KR" dirty="0" smtClean="0"/>
              <a:t>손쉽게</a:t>
            </a:r>
            <a:r>
              <a:rPr lang="en-US" altLang="ko-KR" dirty="0" smtClean="0"/>
              <a:t> </a:t>
            </a:r>
            <a:r>
              <a:rPr lang="ko-KR" altLang="ko-KR" dirty="0" smtClean="0"/>
              <a:t>다루기</a:t>
            </a:r>
            <a:r>
              <a:rPr lang="en-US" altLang="ko-KR" dirty="0" smtClean="0"/>
              <a:t> </a:t>
            </a:r>
            <a:r>
              <a:rPr lang="ko-KR" altLang="ko-KR" dirty="0" smtClean="0"/>
              <a:t>위한</a:t>
            </a:r>
            <a:r>
              <a:rPr lang="en-US" altLang="ko-KR" dirty="0" smtClean="0"/>
              <a:t> </a:t>
            </a:r>
            <a:r>
              <a:rPr lang="ko-KR" altLang="ko-KR" dirty="0" smtClean="0"/>
              <a:t>적절한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공간이</a:t>
            </a:r>
            <a:r>
              <a:rPr lang="en-US" altLang="ko-KR" dirty="0" smtClean="0"/>
              <a:t> </a:t>
            </a:r>
            <a:r>
              <a:rPr lang="ko-KR" altLang="ko-KR" dirty="0" smtClean="0"/>
              <a:t>필요하다</a:t>
            </a:r>
            <a:r>
              <a:rPr lang="en-US" altLang="ko-KR" dirty="0" smtClean="0"/>
              <a:t>. </a:t>
            </a:r>
            <a:r>
              <a:rPr lang="ko-KR" altLang="ko-KR" dirty="0" smtClean="0"/>
              <a:t>공간의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크기는</a:t>
            </a:r>
          </a:p>
          <a:p>
            <a:pPr>
              <a:buNone/>
            </a:pPr>
            <a:r>
              <a:rPr lang="ko-KR" altLang="ko-KR" dirty="0" smtClean="0"/>
              <a:t>공작물에</a:t>
            </a:r>
            <a:r>
              <a:rPr lang="en-US" altLang="ko-KR" dirty="0" smtClean="0"/>
              <a:t> </a:t>
            </a:r>
            <a:r>
              <a:rPr lang="ko-KR" altLang="ko-KR" dirty="0" smtClean="0"/>
              <a:t>따라</a:t>
            </a:r>
            <a:r>
              <a:rPr lang="en-US" altLang="ko-KR" dirty="0" smtClean="0"/>
              <a:t> </a:t>
            </a:r>
            <a:r>
              <a:rPr lang="ko-KR" altLang="ko-KR" dirty="0" smtClean="0"/>
              <a:t>달리</a:t>
            </a:r>
            <a:r>
              <a:rPr lang="en-US" altLang="ko-KR" dirty="0" smtClean="0"/>
              <a:t> </a:t>
            </a:r>
            <a:r>
              <a:rPr lang="ko-KR" altLang="ko-KR" dirty="0" smtClean="0"/>
              <a:t>선택되는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작업방법</a:t>
            </a:r>
            <a:r>
              <a:rPr lang="en-US" altLang="ko-KR" dirty="0" smtClean="0"/>
              <a:t>(</a:t>
            </a:r>
            <a:r>
              <a:rPr lang="ko-KR" altLang="ko-KR" dirty="0" smtClean="0"/>
              <a:t>한</a:t>
            </a:r>
            <a:r>
              <a:rPr lang="en-US" altLang="ko-KR" dirty="0" smtClean="0"/>
              <a:t> </a:t>
            </a:r>
            <a:r>
              <a:rPr lang="ko-KR" altLang="ko-KR" dirty="0" smtClean="0"/>
              <a:t>손</a:t>
            </a:r>
            <a:r>
              <a:rPr lang="en-US" altLang="ko-KR" dirty="0" smtClean="0"/>
              <a:t> </a:t>
            </a:r>
            <a:r>
              <a:rPr lang="ko-KR" altLang="ko-KR" dirty="0" smtClean="0"/>
              <a:t>이용</a:t>
            </a:r>
            <a:r>
              <a:rPr lang="en-US" altLang="ko-KR" dirty="0" smtClean="0"/>
              <a:t>, </a:t>
            </a:r>
            <a:r>
              <a:rPr lang="ko-KR" altLang="ko-KR" dirty="0" smtClean="0"/>
              <a:t>양</a:t>
            </a:r>
            <a:r>
              <a:rPr lang="en-US" altLang="ko-KR" dirty="0" smtClean="0"/>
              <a:t> </a:t>
            </a:r>
            <a:r>
              <a:rPr lang="ko-KR" altLang="ko-KR" dirty="0" smtClean="0"/>
              <a:t>손</a:t>
            </a:r>
            <a:r>
              <a:rPr lang="en-US" altLang="ko-KR" dirty="0" smtClean="0"/>
              <a:t> </a:t>
            </a:r>
            <a:r>
              <a:rPr lang="ko-KR" altLang="ko-KR" dirty="0" smtClean="0"/>
              <a:t>이용</a:t>
            </a:r>
            <a:r>
              <a:rPr lang="en-US" altLang="ko-KR" dirty="0" smtClean="0"/>
              <a:t>, </a:t>
            </a:r>
            <a:r>
              <a:rPr lang="ko-KR" altLang="ko-KR" dirty="0" smtClean="0"/>
              <a:t>기구</a:t>
            </a:r>
            <a:r>
              <a:rPr lang="en-US" altLang="ko-KR" dirty="0" smtClean="0"/>
              <a:t>(</a:t>
            </a:r>
            <a:r>
              <a:rPr lang="ko-KR" altLang="ko-KR" dirty="0" smtClean="0"/>
              <a:t>機構</a:t>
            </a:r>
            <a:r>
              <a:rPr lang="en-US" altLang="ko-KR" dirty="0" smtClean="0"/>
              <a:t>)</a:t>
            </a:r>
            <a:r>
              <a:rPr lang="ko-KR" altLang="ko-KR" dirty="0" smtClean="0"/>
              <a:t>이용에</a:t>
            </a:r>
            <a:r>
              <a:rPr lang="en-US" altLang="ko-KR" dirty="0" smtClean="0"/>
              <a:t> </a:t>
            </a:r>
            <a:r>
              <a:rPr lang="ko-KR" altLang="ko-KR" dirty="0" smtClean="0"/>
              <a:t>맞추어</a:t>
            </a:r>
            <a:r>
              <a:rPr lang="en-US" altLang="ko-KR" dirty="0" smtClean="0"/>
              <a:t> </a:t>
            </a:r>
            <a:r>
              <a:rPr lang="ko-KR" altLang="ko-KR" dirty="0" smtClean="0"/>
              <a:t>설정</a:t>
            </a:r>
          </a:p>
          <a:p>
            <a:pPr>
              <a:buNone/>
            </a:pPr>
            <a:r>
              <a:rPr lang="ko-KR" altLang="ko-KR" dirty="0" smtClean="0"/>
              <a:t>되며</a:t>
            </a:r>
            <a:r>
              <a:rPr lang="en-US" altLang="ko-KR" dirty="0" smtClean="0"/>
              <a:t> </a:t>
            </a:r>
            <a:r>
              <a:rPr lang="ko-KR" altLang="ko-KR" dirty="0" smtClean="0"/>
              <a:t>기구이용을</a:t>
            </a:r>
            <a:r>
              <a:rPr lang="en-US" altLang="ko-KR" dirty="0" smtClean="0"/>
              <a:t> </a:t>
            </a:r>
            <a:r>
              <a:rPr lang="ko-KR" altLang="ko-KR" dirty="0" smtClean="0"/>
              <a:t>할</a:t>
            </a:r>
            <a:r>
              <a:rPr lang="en-US" altLang="ko-KR" dirty="0" smtClean="0"/>
              <a:t> </a:t>
            </a:r>
            <a:r>
              <a:rPr lang="ko-KR" altLang="ko-KR" dirty="0" smtClean="0"/>
              <a:t>때에는</a:t>
            </a:r>
            <a:r>
              <a:rPr lang="en-US" altLang="ko-KR" dirty="0" smtClean="0"/>
              <a:t> </a:t>
            </a:r>
            <a:r>
              <a:rPr lang="ko-KR" altLang="ko-KR" dirty="0" err="1" smtClean="0"/>
              <a:t>호이스트나</a:t>
            </a:r>
            <a:r>
              <a:rPr lang="en-US" altLang="ko-KR" dirty="0" smtClean="0"/>
              <a:t> </a:t>
            </a:r>
            <a:r>
              <a:rPr lang="ko-KR" altLang="ko-KR" dirty="0" smtClean="0"/>
              <a:t>크레인의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케이블</a:t>
            </a:r>
            <a:r>
              <a:rPr lang="en-US" altLang="ko-KR" dirty="0" smtClean="0"/>
              <a:t>(cable) </a:t>
            </a:r>
            <a:r>
              <a:rPr lang="ko-KR" altLang="ko-KR" dirty="0" smtClean="0"/>
              <a:t>운동방향에</a:t>
            </a:r>
            <a:r>
              <a:rPr lang="en-US" altLang="ko-KR" dirty="0" smtClean="0"/>
              <a:t> </a:t>
            </a:r>
            <a:r>
              <a:rPr lang="ko-KR" altLang="ko-KR" dirty="0" smtClean="0"/>
              <a:t>따른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공간이</a:t>
            </a:r>
            <a:r>
              <a:rPr lang="en-US" altLang="ko-KR" dirty="0" smtClean="0"/>
              <a:t> </a:t>
            </a:r>
            <a:r>
              <a:rPr lang="ko-KR" altLang="ko-KR" dirty="0" smtClean="0"/>
              <a:t>주어져</a:t>
            </a:r>
          </a:p>
          <a:p>
            <a:pPr>
              <a:buNone/>
            </a:pPr>
            <a:r>
              <a:rPr lang="ko-KR" altLang="ko-KR" dirty="0" smtClean="0"/>
              <a:t>야</a:t>
            </a:r>
            <a:r>
              <a:rPr lang="en-US" altLang="ko-KR" dirty="0" smtClean="0"/>
              <a:t> </a:t>
            </a:r>
            <a:r>
              <a:rPr lang="ko-KR" altLang="ko-KR" dirty="0" smtClean="0"/>
              <a:t>한다</a:t>
            </a:r>
            <a:r>
              <a:rPr lang="en-US" altLang="ko-KR" dirty="0" smtClean="0"/>
              <a:t>. </a:t>
            </a:r>
            <a:r>
              <a:rPr lang="ko-KR" altLang="ko-KR" dirty="0" smtClean="0"/>
              <a:t>이러한</a:t>
            </a:r>
            <a:r>
              <a:rPr lang="en-US" altLang="ko-KR" dirty="0" smtClean="0"/>
              <a:t> </a:t>
            </a:r>
            <a:r>
              <a:rPr lang="ko-KR" altLang="ko-KR" dirty="0" smtClean="0"/>
              <a:t>작업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공간</a:t>
            </a:r>
            <a:r>
              <a:rPr lang="en-US" altLang="ko-KR" dirty="0" smtClean="0"/>
              <a:t>(</a:t>
            </a:r>
            <a:r>
              <a:rPr lang="ko-KR" altLang="ko-KR" dirty="0" smtClean="0"/>
              <a:t>作業</a:t>
            </a:r>
            <a:r>
              <a:rPr lang="en-US" altLang="ko-KR" dirty="0" smtClean="0"/>
              <a:t> </a:t>
            </a:r>
            <a:r>
              <a:rPr lang="ko-KR" altLang="ko-KR" dirty="0" smtClean="0"/>
              <a:t>空間</a:t>
            </a:r>
            <a:r>
              <a:rPr lang="en-US" altLang="ko-KR" dirty="0" smtClean="0"/>
              <a:t>)</a:t>
            </a:r>
            <a:r>
              <a:rPr lang="ko-KR" altLang="ko-KR" dirty="0" smtClean="0"/>
              <a:t>의</a:t>
            </a:r>
            <a:r>
              <a:rPr lang="en-US" altLang="ko-KR" dirty="0" smtClean="0"/>
              <a:t> </a:t>
            </a:r>
            <a:r>
              <a:rPr lang="ko-KR" altLang="ko-KR" dirty="0" smtClean="0"/>
              <a:t>설계는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실제</a:t>
            </a:r>
            <a:r>
              <a:rPr lang="en-US" altLang="ko-KR" dirty="0" smtClean="0"/>
              <a:t> </a:t>
            </a:r>
            <a:r>
              <a:rPr lang="ko-KR" altLang="ko-KR" dirty="0" smtClean="0"/>
              <a:t>작업능률에</a:t>
            </a:r>
            <a:r>
              <a:rPr lang="en-US" altLang="ko-KR" dirty="0" smtClean="0"/>
              <a:t> </a:t>
            </a:r>
            <a:r>
              <a:rPr lang="ko-KR" altLang="ko-KR" dirty="0" smtClean="0"/>
              <a:t>많은</a:t>
            </a:r>
            <a:r>
              <a:rPr lang="en-US" altLang="ko-KR" dirty="0" smtClean="0"/>
              <a:t> </a:t>
            </a:r>
            <a:r>
              <a:rPr lang="ko-KR" altLang="ko-KR" dirty="0" smtClean="0"/>
              <a:t>영향을</a:t>
            </a:r>
            <a:r>
              <a:rPr lang="en-US" altLang="ko-KR" dirty="0" smtClean="0"/>
              <a:t> </a:t>
            </a:r>
            <a:r>
              <a:rPr lang="ko-KR" altLang="ko-KR" dirty="0" smtClean="0"/>
              <a:t>미치며</a:t>
            </a:r>
            <a:r>
              <a:rPr lang="en-US" altLang="ko-KR" dirty="0" smtClean="0"/>
              <a:t> “</a:t>
            </a:r>
            <a:r>
              <a:rPr lang="ko-KR" altLang="ko-KR" dirty="0" smtClean="0"/>
              <a:t>공간은</a:t>
            </a:r>
          </a:p>
          <a:p>
            <a:pPr>
              <a:buNone/>
            </a:pPr>
            <a:r>
              <a:rPr lang="ko-KR" altLang="ko-KR" dirty="0" smtClean="0"/>
              <a:t>실재보다</a:t>
            </a:r>
            <a:r>
              <a:rPr lang="en-US" altLang="ko-KR" dirty="0" smtClean="0"/>
              <a:t> </a:t>
            </a:r>
            <a:r>
              <a:rPr lang="ko-KR" altLang="ko-KR" dirty="0" smtClean="0"/>
              <a:t>도면에서</a:t>
            </a:r>
            <a:r>
              <a:rPr lang="en-US" altLang="ko-KR" dirty="0" smtClean="0"/>
              <a:t> </a:t>
            </a:r>
            <a:r>
              <a:rPr lang="ko-KR" altLang="ko-KR" dirty="0" smtClean="0"/>
              <a:t>더</a:t>
            </a:r>
            <a:r>
              <a:rPr lang="en-US" altLang="ko-KR" dirty="0" smtClean="0"/>
              <a:t> </a:t>
            </a:r>
            <a:r>
              <a:rPr lang="ko-KR" altLang="ko-KR" dirty="0" smtClean="0"/>
              <a:t>크게</a:t>
            </a:r>
            <a:r>
              <a:rPr lang="en-US" altLang="ko-KR" dirty="0" smtClean="0"/>
              <a:t> </a:t>
            </a:r>
            <a:r>
              <a:rPr lang="ko-KR" altLang="ko-KR" dirty="0" smtClean="0"/>
              <a:t>보인다</a:t>
            </a:r>
            <a:r>
              <a:rPr lang="en-US" altLang="ko-KR" dirty="0" smtClean="0"/>
              <a:t>.”</a:t>
            </a:r>
            <a:r>
              <a:rPr lang="ko-KR" altLang="ko-KR" dirty="0" smtClean="0"/>
              <a:t>라는</a:t>
            </a:r>
            <a:r>
              <a:rPr lang="en-US" altLang="ko-KR" dirty="0" smtClean="0"/>
              <a:t> </a:t>
            </a:r>
            <a:r>
              <a:rPr lang="ko-KR" altLang="ko-KR" dirty="0" smtClean="0"/>
              <a:t>일반적인</a:t>
            </a:r>
            <a:r>
              <a:rPr lang="en-US" altLang="ko-KR" dirty="0" smtClean="0"/>
              <a:t> </a:t>
            </a:r>
            <a:r>
              <a:rPr lang="ko-KR" altLang="ko-KR" dirty="0" smtClean="0"/>
              <a:t>경험을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고려하여</a:t>
            </a:r>
            <a:r>
              <a:rPr lang="en-US" altLang="ko-KR" dirty="0" smtClean="0"/>
              <a:t> </a:t>
            </a:r>
            <a:r>
              <a:rPr lang="ko-KR" altLang="ko-KR" dirty="0" smtClean="0"/>
              <a:t>정확한</a:t>
            </a:r>
            <a:r>
              <a:rPr lang="en-US" altLang="ko-KR" dirty="0" smtClean="0"/>
              <a:t> </a:t>
            </a:r>
            <a:r>
              <a:rPr lang="ko-KR" altLang="ko-KR" dirty="0" smtClean="0"/>
              <a:t>공간설계</a:t>
            </a:r>
            <a:r>
              <a:rPr lang="en-US" altLang="ko-KR" dirty="0" smtClean="0"/>
              <a:t>(</a:t>
            </a:r>
            <a:r>
              <a:rPr lang="ko-KR" altLang="ko-KR" dirty="0" err="1" smtClean="0"/>
              <a:t>空間設</a:t>
            </a:r>
            <a:endParaRPr lang="ko-KR" altLang="ko-KR" dirty="0" smtClean="0"/>
          </a:p>
          <a:p>
            <a:pPr>
              <a:buNone/>
            </a:pPr>
            <a:r>
              <a:rPr lang="ko-KR" altLang="ko-KR" dirty="0" smtClean="0"/>
              <a:t>計</a:t>
            </a:r>
            <a:r>
              <a:rPr lang="en-US" altLang="ko-KR" dirty="0" smtClean="0"/>
              <a:t>)</a:t>
            </a:r>
            <a:r>
              <a:rPr lang="ko-KR" altLang="ko-KR" dirty="0" smtClean="0"/>
              <a:t>가</a:t>
            </a:r>
            <a:r>
              <a:rPr lang="en-US" altLang="ko-KR" dirty="0" smtClean="0"/>
              <a:t> </a:t>
            </a:r>
            <a:r>
              <a:rPr lang="ko-KR" altLang="ko-KR" dirty="0" smtClean="0"/>
              <a:t>이루어지도록</a:t>
            </a:r>
            <a:r>
              <a:rPr lang="en-US" altLang="ko-KR" dirty="0" smtClean="0"/>
              <a:t> </a:t>
            </a:r>
            <a:r>
              <a:rPr lang="ko-KR" altLang="ko-KR" dirty="0" smtClean="0"/>
              <a:t>한다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9C5B2-41DA-45DD-8403-FA67D2126B9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DBB3ECD-7435-40CB-9CAC-14739595EF9F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치공구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4048" y="5805264"/>
            <a:ext cx="3701606" cy="720080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 smtClean="0"/>
              <a:t>국제대학교 기계공학과</a:t>
            </a:r>
            <a:endParaRPr lang="en-US" altLang="ko-KR" sz="2000" dirty="0" smtClean="0"/>
          </a:p>
          <a:p>
            <a:r>
              <a:rPr lang="ko-KR" altLang="en-US" sz="2000" dirty="0" smtClean="0"/>
              <a:t>교수 양승복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923112" cy="809180"/>
          </a:xfrm>
        </p:spPr>
        <p:txBody>
          <a:bodyPr>
            <a:normAutofit fontScale="90000"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샌드위치형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55679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4. </a:t>
            </a:r>
            <a:r>
              <a:rPr lang="ko-KR" altLang="en-US" sz="2000" dirty="0" err="1" smtClean="0"/>
              <a:t>샌드위치형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(Sandwich jig)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공작물이 얇거나 연질 의 재료인 경우 가공 중 발생할 수 있는 변형을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</a:t>
            </a:r>
            <a:r>
              <a:rPr lang="ko-KR" altLang="en-US" sz="2000" dirty="0" smtClean="0"/>
              <a:t> 방지하기 위하여 활용된다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5" name="그림 4" descr="분류-센드위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68960"/>
            <a:ext cx="4288155" cy="3244205"/>
          </a:xfrm>
          <a:prstGeom prst="rect">
            <a:avLst/>
          </a:prstGeom>
        </p:spPr>
      </p:pic>
      <p:pic>
        <p:nvPicPr>
          <p:cNvPr id="6" name="그림 5" descr="분류-센드위치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4419600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링형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5. </a:t>
            </a:r>
            <a:r>
              <a:rPr lang="ko-KR" altLang="en-US" sz="2000" dirty="0" err="1" smtClean="0"/>
              <a:t>링형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(Ring jig)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원판 </a:t>
            </a:r>
            <a:r>
              <a:rPr lang="ko-KR" altLang="en-US" sz="2000" dirty="0" err="1" smtClean="0"/>
              <a:t>템플레이트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지그를</a:t>
            </a:r>
            <a:r>
              <a:rPr lang="ko-KR" altLang="en-US" sz="2000" dirty="0" smtClean="0"/>
              <a:t> 수정 보안한 판형 </a:t>
            </a:r>
            <a:r>
              <a:rPr lang="ko-KR" altLang="en-US" sz="2000" dirty="0" err="1" smtClean="0"/>
              <a:t>지그의</a:t>
            </a:r>
            <a:r>
              <a:rPr lang="ko-KR" altLang="en-US" sz="2000" dirty="0" smtClean="0"/>
              <a:t> 일종으로 </a:t>
            </a:r>
            <a:r>
              <a:rPr lang="ko-KR" altLang="en-US" sz="2000" dirty="0" err="1" smtClean="0"/>
              <a:t>링형의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</a:t>
            </a:r>
            <a:r>
              <a:rPr lang="ko-KR" altLang="en-US" sz="2000" dirty="0" smtClean="0"/>
              <a:t> 공작물을 가공할 때 주로 사용</a:t>
            </a:r>
            <a:endParaRPr lang="ko-KR" altLang="en-US" sz="2000" dirty="0"/>
          </a:p>
        </p:txBody>
      </p:sp>
      <p:pic>
        <p:nvPicPr>
          <p:cNvPr id="4" name="그림 3" descr="분류-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27088"/>
            <a:ext cx="5472608" cy="41733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 fontScale="90000"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바깥지름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6. </a:t>
            </a:r>
            <a:r>
              <a:rPr lang="ko-KR" altLang="en-US" sz="2000" dirty="0" smtClean="0"/>
              <a:t>바깥지름 </a:t>
            </a:r>
            <a:r>
              <a:rPr lang="ko-KR" altLang="en-US" sz="2000" dirty="0" err="1" smtClean="0"/>
              <a:t>지그</a:t>
            </a:r>
            <a:r>
              <a:rPr lang="en-US" altLang="ko-KR" sz="2000" dirty="0" smtClean="0"/>
              <a:t>(Diameter jig)</a:t>
            </a:r>
          </a:p>
          <a:p>
            <a:pPr marL="457200" indent="-457200"/>
            <a:r>
              <a:rPr lang="ko-KR" altLang="en-US" sz="2000" dirty="0" smtClean="0"/>
              <a:t>    판형 </a:t>
            </a:r>
            <a:r>
              <a:rPr lang="ko-KR" altLang="en-US" sz="2000" dirty="0" err="1" smtClean="0"/>
              <a:t>지그의</a:t>
            </a:r>
            <a:r>
              <a:rPr lang="ko-KR" altLang="en-US" sz="2000" dirty="0" smtClean="0"/>
              <a:t> 일종으로 축</a:t>
            </a:r>
            <a:r>
              <a:rPr lang="en-US" altLang="ko-KR" sz="2000" dirty="0" smtClean="0"/>
              <a:t>(shaft), </a:t>
            </a:r>
            <a:r>
              <a:rPr lang="ko-KR" altLang="en-US" sz="2000" dirty="0" smtClean="0"/>
              <a:t>핀 모양의 원형모양의 공작물을 드릴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작업 시 주로 사용되며 </a:t>
            </a:r>
            <a:r>
              <a:rPr lang="en-US" altLang="ko-KR" sz="2000" dirty="0" smtClean="0"/>
              <a:t>V</a:t>
            </a:r>
            <a:r>
              <a:rPr lang="ko-KR" altLang="en-US" sz="2000" dirty="0" smtClean="0"/>
              <a:t>블록에 의한 위치결정과 </a:t>
            </a:r>
            <a:r>
              <a:rPr lang="ko-KR" altLang="en-US" sz="2000" dirty="0" err="1" smtClean="0"/>
              <a:t>토글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클램프에</a:t>
            </a:r>
            <a:r>
              <a:rPr lang="ko-KR" altLang="en-US" sz="2000" dirty="0" smtClean="0"/>
              <a:t> 의한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장</a:t>
            </a:r>
            <a:r>
              <a:rPr lang="en-US" altLang="ko-KR" sz="2000" dirty="0" smtClean="0"/>
              <a:t>·</a:t>
            </a:r>
            <a:r>
              <a:rPr lang="ko-KR" altLang="en-US" sz="2000" dirty="0" err="1" smtClean="0"/>
              <a:t>탈착이</a:t>
            </a:r>
            <a:r>
              <a:rPr lang="ko-KR" altLang="en-US" sz="2000" dirty="0" smtClean="0"/>
              <a:t> 비교적 용이하다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5" name="그림 4" descr="분류-바깥지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08920"/>
            <a:ext cx="5616624" cy="39723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 fontScale="90000"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바이스형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7. </a:t>
            </a:r>
            <a:r>
              <a:rPr lang="ko-KR" altLang="en-US" sz="2000" dirty="0" err="1" smtClean="0"/>
              <a:t>바이스형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(Vise jig)</a:t>
            </a:r>
          </a:p>
          <a:p>
            <a:pPr marL="457200" indent="-457200"/>
            <a:r>
              <a:rPr lang="ko-KR" altLang="en-US" sz="2000" dirty="0" smtClean="0"/>
              <a:t>    </a:t>
            </a:r>
            <a:r>
              <a:rPr lang="ko-KR" altLang="en-US" sz="2000" dirty="0" err="1" smtClean="0"/>
              <a:t>바이스를</a:t>
            </a:r>
            <a:r>
              <a:rPr lang="ko-KR" altLang="en-US" sz="2000" dirty="0" smtClean="0"/>
              <a:t> 개조한 형태로서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공작물에 따라 조를 특수하게 제 작하여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사용</a:t>
            </a:r>
            <a:endParaRPr lang="ko-KR" altLang="en-US" sz="2000" dirty="0"/>
          </a:p>
        </p:txBody>
      </p:sp>
      <p:pic>
        <p:nvPicPr>
          <p:cNvPr id="4" name="그림 3" descr="분류-바이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529433"/>
            <a:ext cx="4314825" cy="2771775"/>
          </a:xfrm>
          <a:prstGeom prst="rect">
            <a:avLst/>
          </a:prstGeom>
        </p:spPr>
      </p:pic>
      <p:pic>
        <p:nvPicPr>
          <p:cNvPr id="5" name="그림 4" descr="분류-바이스-죠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148" y="3893836"/>
            <a:ext cx="5208356" cy="29195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 fontScale="90000"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앵글 플레이트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8. </a:t>
            </a:r>
            <a:r>
              <a:rPr lang="ko-KR" altLang="en-US" sz="2000" dirty="0" smtClean="0"/>
              <a:t>앵글 플레이트 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Angleplate</a:t>
            </a:r>
            <a:r>
              <a:rPr lang="en-US" altLang="ko-KR" sz="2000" dirty="0" smtClean="0"/>
              <a:t> jig)</a:t>
            </a:r>
          </a:p>
          <a:p>
            <a:pPr marL="457200" indent="-457200"/>
            <a:r>
              <a:rPr lang="ko-KR" altLang="en-US" sz="2000" dirty="0" smtClean="0"/>
              <a:t>    공작물의 가공이 일정한 각도로 이루어지거나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공작물의 측면을 가공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할 경우 활용된다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풀리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칼라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기어 등의 부품은 이 형식의 </a:t>
            </a:r>
            <a:r>
              <a:rPr lang="ko-KR" altLang="en-US" sz="2000" dirty="0" err="1" smtClean="0"/>
              <a:t>지그를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사용된다</a:t>
            </a:r>
            <a:r>
              <a:rPr lang="en-US" altLang="ko-KR" sz="2000" dirty="0" smtClean="0"/>
              <a:t>. 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본체는 </a:t>
            </a:r>
            <a:r>
              <a:rPr lang="ko-KR" altLang="en-US" sz="2000" dirty="0" err="1" smtClean="0"/>
              <a:t>보강대를</a:t>
            </a:r>
            <a:r>
              <a:rPr lang="ko-KR" altLang="en-US" sz="2000" dirty="0" smtClean="0"/>
              <a:t> 이용한 </a:t>
            </a:r>
            <a:r>
              <a:rPr lang="ko-KR" altLang="en-US" sz="2000" dirty="0" err="1" smtClean="0"/>
              <a:t>용접형으로</a:t>
            </a:r>
            <a:r>
              <a:rPr lang="ko-KR" altLang="en-US" sz="2000" dirty="0" smtClean="0"/>
              <a:t> 안전성을 주며</a:t>
            </a:r>
            <a:r>
              <a:rPr lang="en-US" altLang="ko-KR" sz="2000" dirty="0" smtClean="0"/>
              <a:t>, 90</a:t>
            </a:r>
            <a:r>
              <a:rPr lang="ko-KR" altLang="en-US" sz="2000" dirty="0" smtClean="0"/>
              <a:t>。이외의 변형 된 형태가 </a:t>
            </a:r>
            <a:r>
              <a:rPr lang="ko-KR" altLang="en-US" sz="2000" dirty="0" err="1" smtClean="0"/>
              <a:t>모디파이드</a:t>
            </a:r>
            <a:r>
              <a:rPr lang="ko-KR" altLang="en-US" sz="2000" dirty="0" smtClean="0"/>
              <a:t> 앵글 플레이트 </a:t>
            </a:r>
            <a:r>
              <a:rPr lang="ko-KR" altLang="en-US" sz="2000" dirty="0" err="1" smtClean="0"/>
              <a:t>지그</a:t>
            </a:r>
            <a:endParaRPr lang="ko-KR" altLang="en-US" sz="2000" dirty="0"/>
          </a:p>
        </p:txBody>
      </p:sp>
      <p:pic>
        <p:nvPicPr>
          <p:cNvPr id="4" name="그림 3" descr="분류-앵글플레이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577" y="3068960"/>
            <a:ext cx="8031341" cy="36255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 fontScale="90000"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분할형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9. </a:t>
            </a:r>
            <a:r>
              <a:rPr lang="ko-KR" altLang="en-US" sz="2000" dirty="0" err="1" smtClean="0"/>
              <a:t>분할형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(Indexing jig)</a:t>
            </a:r>
          </a:p>
          <a:p>
            <a:pPr marL="457200" indent="-457200"/>
            <a:r>
              <a:rPr lang="ko-KR" altLang="en-US" sz="2000" dirty="0" smtClean="0"/>
              <a:t>    공작물을 일정한 거리와 각도로 분할하여 정확한 간 격으로 구멍을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</a:t>
            </a:r>
            <a:r>
              <a:rPr lang="ko-KR" altLang="en-US" sz="2000" dirty="0" smtClean="0"/>
              <a:t> 뚫거나 기계가공에서 기어와 같이 분할이 어려운 공작물 가공에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사용 되는 </a:t>
            </a:r>
            <a:r>
              <a:rPr lang="ko-KR" altLang="en-US" sz="2000" dirty="0" err="1" smtClean="0"/>
              <a:t>지그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4" name="그림 3" descr="분류-분할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80928"/>
            <a:ext cx="8493746" cy="3954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 fontScale="90000"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리프형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10. </a:t>
            </a:r>
            <a:r>
              <a:rPr lang="ko-KR" altLang="en-US" sz="2000" dirty="0" err="1" smtClean="0"/>
              <a:t>리프형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 </a:t>
            </a:r>
            <a:r>
              <a:rPr lang="ko-KR" altLang="en-US" sz="2000" dirty="0" err="1" smtClean="0"/>
              <a:t>힌지</a:t>
            </a:r>
            <a:r>
              <a:rPr lang="ko-KR" altLang="en-US" sz="2000" dirty="0" smtClean="0"/>
              <a:t> 핀</a:t>
            </a:r>
            <a:r>
              <a:rPr lang="en-US" altLang="ko-KR" sz="2000" dirty="0" smtClean="0"/>
              <a:t>(hinge pin)</a:t>
            </a:r>
            <a:r>
              <a:rPr lang="ko-KR" altLang="en-US" sz="2000" dirty="0" smtClean="0"/>
              <a:t>으로 연결된 </a:t>
            </a:r>
            <a:r>
              <a:rPr lang="ko-KR" altLang="en-US" sz="2000" dirty="0" err="1" smtClean="0"/>
              <a:t>리프를</a:t>
            </a:r>
            <a:r>
              <a:rPr lang="ko-KR" altLang="en-US" sz="2000" dirty="0" smtClean="0"/>
              <a:t> 열고 공작물을 장</a:t>
            </a:r>
            <a:r>
              <a:rPr lang="en-US" altLang="ko-KR" sz="2000" dirty="0" smtClean="0"/>
              <a:t>· </a:t>
            </a:r>
            <a:r>
              <a:rPr lang="ko-KR" altLang="en-US" sz="2000" dirty="0" err="1" smtClean="0"/>
              <a:t>탈착하는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err="1" smtClean="0"/>
              <a:t>지그로서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불규칙하고 복잡한 형태의 소형공작물에 적합하며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장</a:t>
            </a:r>
            <a:r>
              <a:rPr lang="en-US" altLang="ko-KR" sz="2000" dirty="0" smtClean="0"/>
              <a:t>·</a:t>
            </a:r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err="1" smtClean="0"/>
              <a:t>탈착이</a:t>
            </a:r>
            <a:r>
              <a:rPr lang="ko-KR" altLang="en-US" sz="2000" dirty="0" smtClean="0"/>
              <a:t> 용이하고 한번 장착으로 여러 면의 가공이 용이하다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5" name="그림 4" descr="분류-리프지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473" y="2806799"/>
            <a:ext cx="6107815" cy="3934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채널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11. </a:t>
            </a:r>
            <a:r>
              <a:rPr lang="ko-KR" altLang="en-US" sz="2000" dirty="0" smtClean="0"/>
              <a:t>채널 </a:t>
            </a:r>
            <a:r>
              <a:rPr lang="ko-KR" altLang="en-US" sz="2000" dirty="0" err="1" smtClean="0"/>
              <a:t>지그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 공작물의 두 면에 </a:t>
            </a:r>
            <a:r>
              <a:rPr lang="ko-KR" altLang="en-US" sz="2000" dirty="0" err="1" smtClean="0"/>
              <a:t>지그를</a:t>
            </a:r>
            <a:r>
              <a:rPr lang="ko-KR" altLang="en-US" sz="2000" dirty="0" smtClean="0"/>
              <a:t> 설치하여 제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표면을 단순히 가 공을 할 때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사용된다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5" name="그림 4" descr="분류-체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92" y="2620516"/>
            <a:ext cx="8805388" cy="39048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박스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12. </a:t>
            </a:r>
            <a:r>
              <a:rPr lang="ko-KR" altLang="en-US" sz="2000" dirty="0" smtClean="0"/>
              <a:t>박스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(Box or Tumble jig)</a:t>
            </a:r>
          </a:p>
          <a:p>
            <a:pPr marL="457200" indent="-457200"/>
            <a:r>
              <a:rPr lang="ko-KR" altLang="en-US" sz="2000" dirty="0" smtClean="0"/>
              <a:t>    공작물이 한 번 장착되면 </a:t>
            </a:r>
            <a:r>
              <a:rPr lang="ko-KR" altLang="en-US" sz="2000" dirty="0" err="1" smtClean="0"/>
              <a:t>지그를</a:t>
            </a:r>
            <a:r>
              <a:rPr lang="ko-KR" altLang="en-US" sz="2000" dirty="0" smtClean="0"/>
              <a:t> 회전시켜 가며 여러 면에서 가공할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수 있고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공작물의 위치 결정이 정밀하고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견고하게 </a:t>
            </a:r>
            <a:r>
              <a:rPr lang="ko-KR" altLang="en-US" sz="2000" dirty="0" err="1" smtClean="0"/>
              <a:t>클램핑</a:t>
            </a:r>
            <a:r>
              <a:rPr lang="ko-KR" altLang="en-US" sz="2000" dirty="0" smtClean="0"/>
              <a:t> 할 수 </a:t>
            </a:r>
            <a:r>
              <a:rPr lang="ko-KR" altLang="en-US" sz="2000" dirty="0" err="1" smtClean="0"/>
              <a:t>있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는 장점이 있다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4" name="그림 3" descr="분류-박스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64135"/>
            <a:ext cx="8252218" cy="39052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707088" cy="809180"/>
          </a:xfrm>
        </p:spPr>
        <p:txBody>
          <a:bodyPr>
            <a:normAutofit fontScale="90000"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트러니언형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13. </a:t>
            </a:r>
            <a:r>
              <a:rPr lang="ko-KR" altLang="en-US" sz="2000" dirty="0" err="1" smtClean="0"/>
              <a:t>트러니언형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Trunnion</a:t>
            </a:r>
            <a:r>
              <a:rPr lang="en-US" altLang="ko-KR" sz="2000" dirty="0" smtClean="0"/>
              <a:t> jig)</a:t>
            </a:r>
          </a:p>
          <a:p>
            <a:pPr marL="457200" indent="-457200"/>
            <a:r>
              <a:rPr lang="ko-KR" altLang="en-US" sz="2000" dirty="0" smtClean="0"/>
              <a:t>    일종의 샌드위치 또는 </a:t>
            </a:r>
            <a:r>
              <a:rPr lang="ko-KR" altLang="en-US" sz="2000" dirty="0" err="1" smtClean="0"/>
              <a:t>상자형의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트라이언에</a:t>
            </a:r>
            <a:r>
              <a:rPr lang="ko-KR" altLang="en-US" sz="2000" dirty="0" smtClean="0"/>
              <a:t> 올려서 공작물을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분할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각도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하 여가며 가공하게 되는 </a:t>
            </a:r>
            <a:r>
              <a:rPr lang="ko-KR" altLang="en-US" sz="2000" dirty="0" err="1" smtClean="0"/>
              <a:t>지그로서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주로 대형의 공작물이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나 불규칙한 형상에 사용</a:t>
            </a:r>
            <a:endParaRPr lang="ko-KR" altLang="en-US" sz="2000" dirty="0"/>
          </a:p>
        </p:txBody>
      </p:sp>
      <p:pic>
        <p:nvPicPr>
          <p:cNvPr id="4" name="그림 3" descr="분류-트라이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23" y="2787740"/>
            <a:ext cx="7281061" cy="4070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2890664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분류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539552" y="1412776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dirty="0" smtClean="0"/>
              <a:t>작업용도 및 내용에 따른 분류 </a:t>
            </a:r>
          </a:p>
          <a:p>
            <a:pPr marL="342900" indent="-342900">
              <a:buAutoNum type="arabicPeriod"/>
            </a:pPr>
            <a:endParaRPr lang="en-US" altLang="ko-KR" sz="2000" dirty="0" smtClean="0"/>
          </a:p>
          <a:p>
            <a:r>
              <a:rPr lang="en-US" altLang="ko-KR" sz="2000" dirty="0" smtClean="0"/>
              <a:t>① </a:t>
            </a:r>
            <a:r>
              <a:rPr lang="ko-KR" altLang="en-US" sz="2000" dirty="0" smtClean="0"/>
              <a:t>기계가공용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</a:p>
          <a:p>
            <a:r>
              <a:rPr lang="en-US" altLang="ko-KR" sz="2000" dirty="0" smtClean="0"/>
              <a:t>     </a:t>
            </a:r>
            <a:r>
              <a:rPr lang="ko-KR" altLang="en-US" sz="2000" dirty="0" smtClean="0"/>
              <a:t>드릴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밀링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선반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연삭</a:t>
            </a:r>
            <a:r>
              <a:rPr lang="en-US" altLang="ko-KR" sz="2000" dirty="0" smtClean="0"/>
              <a:t>, MCT, CNC, </a:t>
            </a:r>
            <a:r>
              <a:rPr lang="ko-KR" altLang="en-US" sz="2000" dirty="0" smtClean="0"/>
              <a:t>보링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기어절삭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브로</a:t>
            </a:r>
            <a:r>
              <a:rPr lang="ko-KR" altLang="en-US" sz="2000" dirty="0" smtClean="0"/>
              <a:t> 치</a:t>
            </a:r>
            <a:r>
              <a:rPr lang="en-US" altLang="ko-KR" sz="2000" dirty="0" smtClean="0"/>
              <a:t>,</a:t>
            </a:r>
          </a:p>
          <a:p>
            <a:r>
              <a:rPr lang="en-US" altLang="ko-KR" sz="2000" dirty="0" smtClean="0"/>
              <a:t>     </a:t>
            </a:r>
            <a:r>
              <a:rPr lang="ko-KR" altLang="en-US" sz="2000" dirty="0" err="1" smtClean="0"/>
              <a:t>래핑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평삭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방전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레이저 등 </a:t>
            </a:r>
          </a:p>
          <a:p>
            <a:r>
              <a:rPr lang="ko-KR" altLang="en-US" sz="2000" dirty="0" smtClean="0"/>
              <a:t>② 조립용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</a:p>
          <a:p>
            <a:r>
              <a:rPr lang="en-US" altLang="ko-KR" sz="2000" dirty="0" smtClean="0"/>
              <a:t>     </a:t>
            </a:r>
            <a:r>
              <a:rPr lang="ko-KR" altLang="en-US" sz="2000" dirty="0" smtClean="0"/>
              <a:t>나사체결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리벳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접착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기능조정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프레스압입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조정검사</a:t>
            </a:r>
            <a:r>
              <a:rPr lang="en-US" altLang="ko-KR" sz="2000" dirty="0" smtClean="0"/>
              <a:t>, </a:t>
            </a:r>
          </a:p>
          <a:p>
            <a:r>
              <a:rPr lang="en-US" altLang="ko-KR" sz="2000" dirty="0" smtClean="0"/>
              <a:t>     </a:t>
            </a:r>
            <a:r>
              <a:rPr lang="ko-KR" altLang="en-US" sz="2000" dirty="0" smtClean="0"/>
              <a:t>센터구멍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등을위한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치공구</a:t>
            </a:r>
            <a:endParaRPr lang="ko-KR" altLang="en-US" sz="2000" dirty="0" smtClean="0"/>
          </a:p>
          <a:p>
            <a:r>
              <a:rPr lang="ko-KR" altLang="en-US" sz="2000" dirty="0" smtClean="0"/>
              <a:t>③ 용접용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</a:p>
          <a:p>
            <a:r>
              <a:rPr lang="en-US" altLang="ko-KR" sz="2000" dirty="0" smtClean="0"/>
              <a:t>     </a:t>
            </a:r>
            <a:r>
              <a:rPr lang="ko-KR" altLang="en-US" sz="2000" dirty="0" smtClean="0"/>
              <a:t>위치결정용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자세유지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구속용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회전포지션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안내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비틀림방지</a:t>
            </a:r>
            <a:endParaRPr lang="en-US" altLang="ko-KR" sz="2000" dirty="0" smtClean="0"/>
          </a:p>
          <a:p>
            <a:r>
              <a:rPr lang="en-US" altLang="ko-KR" sz="2000" dirty="0" smtClean="0"/>
              <a:t>    </a:t>
            </a:r>
            <a:r>
              <a:rPr lang="ko-KR" altLang="en-US" sz="2000" dirty="0" smtClean="0"/>
              <a:t> 등을</a:t>
            </a:r>
            <a:r>
              <a:rPr lang="en-US" altLang="ko-KR" sz="2000" dirty="0" smtClean="0"/>
              <a:t>  </a:t>
            </a:r>
            <a:r>
              <a:rPr lang="ko-KR" altLang="en-US" sz="2000" dirty="0" err="1" smtClean="0"/>
              <a:t>위한치공구</a:t>
            </a:r>
            <a:r>
              <a:rPr lang="ko-KR" altLang="en-US" sz="2000" dirty="0" smtClean="0"/>
              <a:t> </a:t>
            </a:r>
          </a:p>
          <a:p>
            <a:r>
              <a:rPr lang="ko-KR" altLang="en-US" sz="2000" dirty="0" smtClean="0"/>
              <a:t>④ 검사용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 </a:t>
            </a:r>
          </a:p>
          <a:p>
            <a:r>
              <a:rPr lang="en-US" altLang="ko-KR" sz="2000" dirty="0" smtClean="0"/>
              <a:t>     </a:t>
            </a:r>
            <a:r>
              <a:rPr lang="ko-KR" altLang="en-US" sz="2000" dirty="0" smtClean="0"/>
              <a:t>측정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형상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압력시험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재료시험 등을 위한 </a:t>
            </a:r>
            <a:r>
              <a:rPr lang="ko-KR" altLang="en-US" sz="2000" dirty="0" err="1" smtClean="0"/>
              <a:t>치공구</a:t>
            </a:r>
            <a:endParaRPr lang="en-US" altLang="ko-KR" sz="2000" dirty="0" smtClean="0"/>
          </a:p>
          <a:p>
            <a:r>
              <a:rPr lang="ko-KR" altLang="en-US" sz="2000" dirty="0" smtClean="0"/>
              <a:t>⑤ 기타 </a:t>
            </a:r>
            <a:r>
              <a:rPr lang="en-US" altLang="ko-KR" sz="2000" dirty="0" smtClean="0"/>
              <a:t>:</a:t>
            </a:r>
          </a:p>
          <a:p>
            <a:r>
              <a:rPr lang="en-US" altLang="ko-KR" sz="2000" dirty="0" smtClean="0"/>
              <a:t>     </a:t>
            </a:r>
            <a:r>
              <a:rPr lang="ko-KR" altLang="en-US" sz="2000" dirty="0" smtClean="0"/>
              <a:t>자동차 생산라인의 엔진 </a:t>
            </a:r>
            <a:r>
              <a:rPr lang="ko-KR" altLang="en-US" sz="2000" dirty="0" err="1" smtClean="0"/>
              <a:t>조립지그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자동차 </a:t>
            </a:r>
            <a:r>
              <a:rPr lang="ko-KR" altLang="en-US" sz="2000" dirty="0" err="1" smtClean="0"/>
              <a:t>용접지그</a:t>
            </a:r>
            <a:r>
              <a:rPr lang="en-US" altLang="ko-KR" sz="2000" dirty="0" smtClean="0"/>
              <a:t>,</a:t>
            </a:r>
          </a:p>
          <a:p>
            <a:r>
              <a:rPr lang="en-US" altLang="ko-KR" sz="2000" dirty="0" smtClean="0"/>
              <a:t>     </a:t>
            </a:r>
            <a:r>
              <a:rPr lang="ko-KR" altLang="en-US" sz="2000" dirty="0" smtClean="0"/>
              <a:t>자동차도장 및 </a:t>
            </a:r>
            <a:r>
              <a:rPr lang="ko-KR" altLang="en-US" sz="2000" dirty="0" err="1" smtClean="0"/>
              <a:t>열처리지그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레이아웃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등 다양하게 나눌</a:t>
            </a:r>
            <a:endParaRPr lang="en-US" altLang="ko-KR" sz="2000" dirty="0" smtClean="0"/>
          </a:p>
          <a:p>
            <a:r>
              <a:rPr lang="en-US" altLang="ko-KR" sz="2000" dirty="0" smtClean="0"/>
              <a:t>    </a:t>
            </a:r>
            <a:r>
              <a:rPr lang="ko-KR" altLang="en-US" sz="2000" dirty="0" smtClean="0"/>
              <a:t> 수 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923112" cy="809180"/>
          </a:xfrm>
        </p:spPr>
        <p:txBody>
          <a:bodyPr>
            <a:normAutofit fontScale="90000"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멀티스테이션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14. </a:t>
            </a:r>
            <a:r>
              <a:rPr lang="ko-KR" altLang="en-US" sz="2000" dirty="0" smtClean="0"/>
              <a:t>멀티스테이션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Multistation</a:t>
            </a:r>
            <a:r>
              <a:rPr lang="en-US" altLang="ko-KR" sz="2000" dirty="0" smtClean="0"/>
              <a:t> jig)</a:t>
            </a:r>
            <a:r>
              <a:rPr lang="ko-KR" altLang="en-US" sz="2000" dirty="0" smtClean="0"/>
              <a:t> 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</a:t>
            </a:r>
            <a:r>
              <a:rPr lang="ko-KR" altLang="en-US" sz="2000" dirty="0" smtClean="0"/>
              <a:t>  특수 하게 설계된 </a:t>
            </a:r>
            <a:r>
              <a:rPr lang="ko-KR" altLang="en-US" sz="2000" dirty="0" err="1" smtClean="0"/>
              <a:t>드릴링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머신의</a:t>
            </a:r>
            <a:r>
              <a:rPr lang="ko-KR" altLang="en-US" sz="2000" dirty="0" smtClean="0"/>
              <a:t> 회전테이블 위에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 여러 종류의 작업을 할 수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smtClean="0"/>
              <a:t>있는 </a:t>
            </a:r>
            <a:r>
              <a:rPr lang="ko-KR" altLang="en-US" sz="2000" dirty="0" err="1" smtClean="0"/>
              <a:t>지그가</a:t>
            </a:r>
            <a:r>
              <a:rPr lang="ko-KR" altLang="en-US" sz="2000" dirty="0" smtClean="0"/>
              <a:t> 설치되어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smtClean="0"/>
              <a:t>연속적으로 가공이 이루어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smtClean="0"/>
              <a:t>지도록 되어 있으므로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 생산능률을 향 </a:t>
            </a:r>
            <a:r>
              <a:rPr lang="ko-KR" altLang="en-US" sz="2000" dirty="0" err="1" smtClean="0"/>
              <a:t>상시킬</a:t>
            </a:r>
            <a:r>
              <a:rPr lang="ko-KR" altLang="en-US" sz="2000" dirty="0" smtClean="0"/>
              <a:t> 수 있다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smtClean="0"/>
              <a:t>이 지그의 특징은 공작물을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err="1" smtClean="0"/>
              <a:t>지그에</a:t>
            </a:r>
            <a:r>
              <a:rPr lang="ko-KR" altLang="en-US" sz="2000" dirty="0" smtClean="0"/>
              <a:t> 위치 결정시키는 방법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smtClean="0"/>
              <a:t>으로 한 개의 공작물은 </a:t>
            </a:r>
            <a:r>
              <a:rPr lang="ko-KR" altLang="en-US" sz="2000" dirty="0" err="1" smtClean="0"/>
              <a:t>드릴링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smtClean="0"/>
              <a:t>다른 공작물은 </a:t>
            </a:r>
            <a:r>
              <a:rPr lang="ko-KR" altLang="en-US" sz="2000" dirty="0" err="1" smtClean="0"/>
              <a:t>리밍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또 다른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 공작물은 카운터 </a:t>
            </a:r>
            <a:r>
              <a:rPr lang="ko-KR" altLang="en-US" sz="2000" dirty="0" err="1" smtClean="0"/>
              <a:t>보링되며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smtClean="0"/>
              <a:t>최종적으로는 완성 가공된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smtClean="0"/>
              <a:t>공작물을 탈 착하고 새로운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smtClean="0"/>
              <a:t>공작물을 장착할 수 있는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</a:t>
            </a:r>
            <a:r>
              <a:rPr lang="ko-KR" altLang="en-US" sz="2000" dirty="0" smtClean="0"/>
              <a:t>것이다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4" name="그림 3" descr="분류-멀티스테이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961406"/>
            <a:ext cx="4650469" cy="48965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펌프 </a:t>
            </a:r>
            <a:r>
              <a:rPr lang="ko-KR" altLang="en-US" sz="3200" dirty="0" err="1" smtClean="0"/>
              <a:t>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15. </a:t>
            </a:r>
            <a:r>
              <a:rPr lang="ko-KR" altLang="en-US" sz="2000" dirty="0" smtClean="0"/>
              <a:t>펌프 </a:t>
            </a:r>
            <a:r>
              <a:rPr lang="ko-KR" altLang="en-US" sz="2000" dirty="0" err="1" smtClean="0"/>
              <a:t>지그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펌프 </a:t>
            </a:r>
            <a:r>
              <a:rPr lang="ko-KR" altLang="en-US" sz="2000" dirty="0" err="1" smtClean="0"/>
              <a:t>지그</a:t>
            </a:r>
            <a:r>
              <a:rPr lang="en-US" altLang="ko-KR" sz="2000" dirty="0" smtClean="0"/>
              <a:t>(Pump Jig)</a:t>
            </a:r>
            <a:r>
              <a:rPr lang="ko-KR" altLang="en-US" sz="2000" dirty="0" smtClean="0"/>
              <a:t>는 사용자의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용도에 맞도록 상품화되어 있다</a:t>
            </a:r>
            <a:r>
              <a:rPr lang="en-US" altLang="ko-KR" sz="2000" dirty="0" smtClean="0"/>
              <a:t>. </a:t>
            </a:r>
          </a:p>
          <a:p>
            <a:pPr marL="457200" indent="-457200"/>
            <a:r>
              <a:rPr lang="en-US" altLang="ko-KR" sz="2000" dirty="0" smtClean="0"/>
              <a:t>   </a:t>
            </a:r>
            <a:r>
              <a:rPr lang="ko-KR" altLang="en-US" sz="2000" dirty="0" smtClean="0"/>
              <a:t>레버로 작동되는 </a:t>
            </a:r>
            <a:r>
              <a:rPr lang="ko-KR" altLang="en-US" sz="2000" dirty="0" err="1" smtClean="0"/>
              <a:t>지그판은</a:t>
            </a:r>
            <a:r>
              <a:rPr lang="ko-KR" altLang="en-US" sz="2000" dirty="0" smtClean="0"/>
              <a:t> 장착과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장탈을</a:t>
            </a:r>
            <a:r>
              <a:rPr lang="ko-KR" altLang="en-US" sz="2000" dirty="0" smtClean="0"/>
              <a:t> 용이 하게 한다</a:t>
            </a:r>
            <a:r>
              <a:rPr lang="en-US" altLang="ko-KR" sz="2000" dirty="0" smtClean="0"/>
              <a:t>.</a:t>
            </a:r>
          </a:p>
          <a:p>
            <a:pPr marL="457200" indent="-457200"/>
            <a:r>
              <a:rPr lang="en-US" altLang="ko-KR" sz="2000" dirty="0" smtClean="0"/>
              <a:t>   </a:t>
            </a:r>
            <a:r>
              <a:rPr lang="ko-KR" altLang="en-US" sz="2000" dirty="0" smtClean="0"/>
              <a:t>이 지그는 기성품으로 사용자의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</a:t>
            </a:r>
            <a:r>
              <a:rPr lang="ko-KR" altLang="en-US" sz="2000" dirty="0" smtClean="0"/>
              <a:t> 용도에 따라 약간의 변형만으로도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</a:t>
            </a:r>
            <a:r>
              <a:rPr lang="ko-KR" altLang="en-US" sz="2000" dirty="0" smtClean="0"/>
              <a:t> 사용할 수 있으므로 많은 시간을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</a:t>
            </a:r>
            <a:r>
              <a:rPr lang="ko-KR" altLang="en-US" sz="2000" dirty="0" smtClean="0"/>
              <a:t> 절약할 수 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4" name="그림 3" descr="분류-펌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188" y="1955214"/>
            <a:ext cx="4521308" cy="47861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고정구의 형태별 종류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2000" dirty="0" err="1" smtClean="0"/>
              <a:t>지그와</a:t>
            </a:r>
            <a:r>
              <a:rPr lang="ko-KR" altLang="en-US" sz="2000" dirty="0" smtClean="0"/>
              <a:t> 고정구는 </a:t>
            </a:r>
            <a:r>
              <a:rPr lang="ko-KR" altLang="en-US" sz="2000" dirty="0" err="1" smtClean="0"/>
              <a:t>위치결정구와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클램핑</a:t>
            </a:r>
            <a:r>
              <a:rPr lang="ko-KR" altLang="en-US" sz="2000" dirty="0" smtClean="0"/>
              <a:t> 장치 에 관한 한 근본적으로 동일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하다</a:t>
            </a:r>
            <a:r>
              <a:rPr lang="en-US" altLang="ko-KR" sz="2000" dirty="0" smtClean="0"/>
              <a:t>.  </a:t>
            </a:r>
            <a:r>
              <a:rPr lang="ko-KR" altLang="en-US" sz="2000" dirty="0" err="1" smtClean="0"/>
              <a:t>절삭력이</a:t>
            </a:r>
            <a:r>
              <a:rPr lang="ko-KR" altLang="en-US" sz="2000" dirty="0" smtClean="0"/>
              <a:t> 증가되기 때문에 같은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요소라 </a:t>
            </a:r>
            <a:r>
              <a:rPr lang="ko-KR" altLang="en-US" sz="2000" dirty="0" err="1" smtClean="0"/>
              <a:t>하더</a:t>
            </a:r>
            <a:r>
              <a:rPr lang="ko-KR" altLang="en-US" sz="2000" dirty="0" smtClean="0"/>
              <a:t> 라도 </a:t>
            </a:r>
            <a:r>
              <a:rPr lang="ko-KR" altLang="en-US" sz="2000" dirty="0" err="1" smtClean="0"/>
              <a:t>지그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보다는 더욱 견고하게 만들어져야 한다</a:t>
            </a:r>
            <a:r>
              <a:rPr lang="en-US" altLang="ko-KR" sz="2000" dirty="0" smtClean="0"/>
              <a:t>.</a:t>
            </a:r>
          </a:p>
          <a:p>
            <a:pPr marL="457200" indent="-457200"/>
            <a:endParaRPr lang="en-US" altLang="ko-KR" sz="2000" dirty="0" smtClean="0"/>
          </a:p>
          <a:p>
            <a:pPr marL="457200" indent="-457200">
              <a:buAutoNum type="arabicPeriod"/>
            </a:pPr>
            <a:r>
              <a:rPr lang="ko-KR" altLang="en-US" sz="2000" dirty="0" smtClean="0"/>
              <a:t>플레이트 고정구</a:t>
            </a:r>
            <a:r>
              <a:rPr lang="en-US" altLang="ko-KR" sz="2000" dirty="0" smtClean="0"/>
              <a:t>(Plate Fixture)</a:t>
            </a:r>
          </a:p>
          <a:p>
            <a:pPr marL="457200" indent="-457200">
              <a:buAutoNum type="arabicPeriod"/>
            </a:pP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2. </a:t>
            </a:r>
            <a:r>
              <a:rPr lang="ko-KR" altLang="en-US" sz="2000" dirty="0" smtClean="0"/>
              <a:t>앵글 플레이트 고정구</a:t>
            </a:r>
            <a:r>
              <a:rPr lang="en-US" altLang="ko-KR" sz="2000" dirty="0" smtClean="0"/>
              <a:t>(Angle Plate Fixture</a:t>
            </a:r>
          </a:p>
          <a:p>
            <a:pPr marL="457200" indent="-457200"/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3. </a:t>
            </a:r>
            <a:r>
              <a:rPr lang="ko-KR" altLang="en-US" sz="2000" dirty="0" err="1" smtClean="0"/>
              <a:t>바이스조</a:t>
            </a:r>
            <a:r>
              <a:rPr lang="ko-KR" altLang="en-US" sz="2000" dirty="0" smtClean="0"/>
              <a:t> 고정구 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ViseJaw</a:t>
            </a:r>
            <a:r>
              <a:rPr lang="en-US" altLang="ko-KR" sz="2000" dirty="0" smtClean="0"/>
              <a:t> Fixture)</a:t>
            </a:r>
          </a:p>
          <a:p>
            <a:pPr marL="457200" indent="-457200">
              <a:buAutoNum type="arabicPeriod"/>
            </a:pP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4. </a:t>
            </a:r>
            <a:r>
              <a:rPr lang="ko-KR" altLang="en-US" sz="2000" dirty="0" smtClean="0"/>
              <a:t>분할 고정구</a:t>
            </a:r>
            <a:endParaRPr lang="en-US" altLang="ko-KR" sz="2000" dirty="0" smtClean="0"/>
          </a:p>
          <a:p>
            <a:pPr marL="457200" indent="-457200"/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5. </a:t>
            </a:r>
            <a:r>
              <a:rPr lang="ko-KR" altLang="en-US" sz="2000" dirty="0" smtClean="0"/>
              <a:t>멀티스테이션 고정구</a:t>
            </a:r>
            <a:endParaRPr lang="en-US" altLang="ko-KR" sz="2000" dirty="0" smtClean="0"/>
          </a:p>
          <a:p>
            <a:pPr marL="457200" indent="-457200"/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6. </a:t>
            </a:r>
            <a:r>
              <a:rPr lang="ko-KR" altLang="en-US" sz="2000" dirty="0" err="1" smtClean="0"/>
              <a:t>총형</a:t>
            </a:r>
            <a:r>
              <a:rPr lang="ko-KR" altLang="en-US" sz="2000" dirty="0" smtClean="0"/>
              <a:t> 고정구</a:t>
            </a:r>
            <a:endParaRPr lang="en-US" altLang="ko-KR" sz="2000" dirty="0" smtClean="0"/>
          </a:p>
          <a:p>
            <a:pPr marL="457200" indent="-457200"/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7. </a:t>
            </a:r>
            <a:r>
              <a:rPr lang="ko-KR" altLang="en-US" sz="2000" dirty="0" err="1" smtClean="0"/>
              <a:t>모듈러</a:t>
            </a:r>
            <a:r>
              <a:rPr lang="ko-KR" altLang="en-US" sz="2000" dirty="0" smtClean="0"/>
              <a:t> 고정구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고정구의 형태별 종류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 smtClean="0"/>
              <a:t>플레이트 고정구</a:t>
            </a:r>
            <a:r>
              <a:rPr lang="en-US" altLang="ko-KR" sz="2000" dirty="0" smtClean="0"/>
              <a:t>(Plate Fixture)</a:t>
            </a:r>
          </a:p>
          <a:p>
            <a:pPr marL="457200" indent="-457200"/>
            <a:r>
              <a:rPr lang="en-US" altLang="ko-KR" sz="2000" dirty="0" smtClean="0"/>
              <a:t>      </a:t>
            </a:r>
            <a:r>
              <a:rPr lang="ko-KR" altLang="en-US" sz="2000" dirty="0" smtClean="0"/>
              <a:t>고정구 중에서 가장 많이 사용되며 가장 단순한 형태이다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기본적인 고정 구는 플레이트 또는 </a:t>
            </a:r>
            <a:r>
              <a:rPr lang="en-US" altLang="ko-KR" sz="2000" dirty="0" smtClean="0"/>
              <a:t>V</a:t>
            </a:r>
            <a:r>
              <a:rPr lang="ko-KR" altLang="en-US" sz="2000" dirty="0" err="1" smtClean="0"/>
              <a:t>블럭에</a:t>
            </a:r>
            <a:r>
              <a:rPr lang="ko-KR" altLang="en-US" sz="2000" dirty="0" smtClean="0"/>
              <a:t> 공작물을 기준설정과 위치결정 시키고 </a:t>
            </a:r>
            <a:r>
              <a:rPr lang="ko-KR" altLang="en-US" sz="2000" dirty="0" err="1" smtClean="0"/>
              <a:t>클램프</a:t>
            </a:r>
            <a:r>
              <a:rPr lang="ko-KR" altLang="en-US" sz="2000" dirty="0" smtClean="0"/>
              <a:t> 시킬 수 있도록 만들어진 형태이다</a:t>
            </a:r>
            <a:r>
              <a:rPr lang="en-US" altLang="ko-KR" sz="2000" dirty="0" smtClean="0"/>
              <a:t>.  </a:t>
            </a:r>
          </a:p>
          <a:p>
            <a:pPr marL="457200" indent="-457200"/>
            <a:r>
              <a:rPr lang="ko-KR" altLang="en-US" sz="2000" dirty="0" smtClean="0"/>
              <a:t>      공작기계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용접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검사 등에 가장 많이 활용되는 형태이다</a:t>
            </a:r>
            <a:r>
              <a:rPr lang="en-US" altLang="ko-KR" sz="2000" dirty="0" smtClean="0"/>
              <a:t>.</a:t>
            </a:r>
          </a:p>
          <a:p>
            <a:pPr marL="457200" indent="-457200"/>
            <a:r>
              <a:rPr lang="en-US" altLang="ko-KR" sz="2000" dirty="0" smtClean="0"/>
              <a:t>      </a:t>
            </a:r>
            <a:r>
              <a:rPr lang="ko-KR" altLang="en-US" sz="2000" dirty="0" smtClean="0"/>
              <a:t>고정구의 사 </a:t>
            </a:r>
            <a:r>
              <a:rPr lang="ko-KR" altLang="en-US" sz="2000" dirty="0" err="1" smtClean="0"/>
              <a:t>용목적은</a:t>
            </a:r>
            <a:r>
              <a:rPr lang="ko-KR" altLang="en-US" sz="2000" dirty="0" smtClean="0"/>
              <a:t> 공작물의 위치결정과 강력한 고정에 있다</a:t>
            </a:r>
            <a:endParaRPr lang="en-US" altLang="ko-KR" sz="2000" dirty="0" smtClean="0"/>
          </a:p>
        </p:txBody>
      </p:sp>
      <p:pic>
        <p:nvPicPr>
          <p:cNvPr id="4" name="그림 3" descr="고정구-프레이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56993"/>
            <a:ext cx="5589146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고정구의 형태별 종류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2. </a:t>
            </a:r>
            <a:r>
              <a:rPr lang="ko-KR" altLang="en-US" sz="2000" dirty="0" smtClean="0"/>
              <a:t>앵글 플레이트 고정구</a:t>
            </a:r>
            <a:r>
              <a:rPr lang="en-US" altLang="ko-KR" sz="2000" dirty="0" smtClean="0"/>
              <a:t>(Angle Plate Fixture</a:t>
            </a:r>
          </a:p>
          <a:p>
            <a:pPr marL="457200" indent="-457200"/>
            <a:r>
              <a:rPr lang="ko-KR" altLang="en-US" sz="2000" dirty="0" smtClean="0"/>
              <a:t>    플레이트 고정구에 수직 판을 직각으로 설치한 것으로 </a:t>
            </a:r>
            <a:r>
              <a:rPr lang="ko-KR" altLang="en-US" sz="2000" dirty="0" err="1" smtClean="0"/>
              <a:t>밀링고정구와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err="1" smtClean="0"/>
              <a:t>면판에</a:t>
            </a:r>
            <a:r>
              <a:rPr lang="ko-KR" altLang="en-US" sz="2000" dirty="0" smtClean="0"/>
              <a:t> 의한 선반고정구가 많이 사용되고 있다</a:t>
            </a:r>
            <a:r>
              <a:rPr lang="en-US" altLang="ko-KR" sz="2000" dirty="0" smtClean="0"/>
              <a:t>. </a:t>
            </a:r>
          </a:p>
        </p:txBody>
      </p:sp>
      <p:pic>
        <p:nvPicPr>
          <p:cNvPr id="4" name="그림 3" descr="고정구-앵글프레이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8421143" cy="31186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고정구의 형태별 종류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3. </a:t>
            </a:r>
            <a:r>
              <a:rPr lang="ko-KR" altLang="en-US" sz="2000" dirty="0" err="1" smtClean="0"/>
              <a:t>바이스조</a:t>
            </a:r>
            <a:r>
              <a:rPr lang="ko-KR" altLang="en-US" sz="2000" dirty="0" smtClean="0"/>
              <a:t> 고정구 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ViseJaw</a:t>
            </a:r>
            <a:r>
              <a:rPr lang="en-US" altLang="ko-KR" sz="2000" dirty="0" smtClean="0"/>
              <a:t> Fixture)</a:t>
            </a:r>
          </a:p>
          <a:p>
            <a:pPr marL="457200" indent="-457200"/>
            <a:r>
              <a:rPr lang="ko-KR" altLang="en-US" sz="2000" dirty="0" smtClean="0"/>
              <a:t>    표준 </a:t>
            </a:r>
            <a:r>
              <a:rPr lang="ko-KR" altLang="en-US" sz="2000" dirty="0" err="1" smtClean="0"/>
              <a:t>바이스의</a:t>
            </a:r>
            <a:r>
              <a:rPr lang="ko-KR" altLang="en-US" sz="2000" dirty="0" smtClean="0"/>
              <a:t> 조 부분을 공작물의 형태에 맞도록 </a:t>
            </a:r>
            <a:r>
              <a:rPr lang="ko-KR" altLang="en-US" sz="2000" dirty="0" err="1" smtClean="0"/>
              <a:t>개조한것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457200" indent="-457200"/>
            <a:endParaRPr lang="en-US" altLang="ko-KR" sz="2000" dirty="0" smtClean="0"/>
          </a:p>
        </p:txBody>
      </p:sp>
      <p:pic>
        <p:nvPicPr>
          <p:cNvPr id="4" name="그림 3" descr="고정구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620" y="2452687"/>
            <a:ext cx="8676945" cy="37846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고정구의 형태별 종류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4. </a:t>
            </a:r>
            <a:r>
              <a:rPr lang="ko-KR" altLang="en-US" sz="2000" dirty="0" smtClean="0"/>
              <a:t>분할 고정구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 분할 </a:t>
            </a:r>
            <a:r>
              <a:rPr lang="ko-KR" altLang="en-US" sz="2000" dirty="0" err="1" smtClean="0"/>
              <a:t>지그와</a:t>
            </a:r>
            <a:r>
              <a:rPr lang="ko-KR" altLang="en-US" sz="2000" dirty="0" smtClean="0"/>
              <a:t> 매우 유사하다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이 고정구는 일정한 간격으로 기계 가공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해야 할 공작물의 가공에 사용</a:t>
            </a:r>
            <a:endParaRPr lang="ko-KR" altLang="en-US" sz="2000" dirty="0"/>
          </a:p>
        </p:txBody>
      </p:sp>
      <p:pic>
        <p:nvPicPr>
          <p:cNvPr id="4" name="그림 3" descr="고정구-분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36912"/>
            <a:ext cx="5732930" cy="3881562"/>
          </a:xfrm>
          <a:prstGeom prst="rect">
            <a:avLst/>
          </a:prstGeom>
        </p:spPr>
      </p:pic>
      <p:pic>
        <p:nvPicPr>
          <p:cNvPr id="5" name="그림 4" descr="고정구-분할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36912"/>
            <a:ext cx="3081648" cy="1296144"/>
          </a:xfrm>
          <a:prstGeom prst="rect">
            <a:avLst/>
          </a:prstGeom>
        </p:spPr>
      </p:pic>
      <p:pic>
        <p:nvPicPr>
          <p:cNvPr id="6" name="그림 5" descr="고정구-분할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149080"/>
            <a:ext cx="3034623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고정구의 형태별 종류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5. </a:t>
            </a:r>
            <a:r>
              <a:rPr lang="ko-KR" altLang="en-US" sz="2000" dirty="0" smtClean="0"/>
              <a:t>멀티스테이션 고정구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 멀티스테이션 고정구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Multistation</a:t>
            </a:r>
            <a:r>
              <a:rPr lang="en-US" altLang="ko-KR" sz="2000" dirty="0" smtClean="0"/>
              <a:t> Fixture)</a:t>
            </a:r>
            <a:r>
              <a:rPr lang="ko-KR" altLang="en-US" sz="2000" dirty="0" smtClean="0"/>
              <a:t>는 가공 사이클이 계속되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어야 할 경우에 생산 속도와 생산량의 향상을 위하여 사용된다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4" name="그림 3" descr="고정구-멀티스테이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208" y="2547937"/>
            <a:ext cx="6186071" cy="41314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고정구의 형태별 종류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6. </a:t>
            </a:r>
            <a:r>
              <a:rPr lang="ko-KR" altLang="en-US" sz="2000" dirty="0" err="1" smtClean="0"/>
              <a:t>총형</a:t>
            </a:r>
            <a:r>
              <a:rPr lang="ko-KR" altLang="en-US" sz="2000" dirty="0" smtClean="0"/>
              <a:t> 고정구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 이 고정구는 공작기계 자체로는 절삭할 수 없는 윤곽을 절삭할 수 있도록 절삭공구 </a:t>
            </a:r>
            <a:r>
              <a:rPr lang="ko-KR" altLang="en-US" sz="2000" dirty="0" err="1" smtClean="0"/>
              <a:t>를</a:t>
            </a:r>
            <a:r>
              <a:rPr lang="ko-KR" altLang="en-US" sz="2000" dirty="0" smtClean="0"/>
              <a:t> 안내하는 데 사용된다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5" name="그림 4" descr="고정구-총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8364"/>
            <a:ext cx="3600400" cy="415760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고정구의 형태별 종류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7. </a:t>
            </a:r>
            <a:r>
              <a:rPr lang="ko-KR" altLang="en-US" sz="2000" dirty="0" err="1" smtClean="0"/>
              <a:t>모듈러</a:t>
            </a:r>
            <a:r>
              <a:rPr lang="ko-KR" altLang="en-US" sz="2000" dirty="0" smtClean="0"/>
              <a:t> 고정구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</a:t>
            </a:r>
            <a:r>
              <a:rPr lang="ko-KR" altLang="en-US" sz="2000" dirty="0" err="1" smtClean="0"/>
              <a:t>모듈러</a:t>
            </a:r>
            <a:r>
              <a:rPr lang="ko-KR" altLang="en-US" sz="2000" dirty="0" smtClean="0"/>
              <a:t> 고정구는 공작물의 품종이 다양하고 소량생산에 적합</a:t>
            </a:r>
            <a:r>
              <a:rPr lang="en-US" altLang="ko-KR" sz="2000" dirty="0" smtClean="0"/>
              <a:t>.</a:t>
            </a:r>
          </a:p>
          <a:p>
            <a:pPr marL="457200" indent="-457200"/>
            <a:r>
              <a:rPr lang="en-US" altLang="ko-KR" sz="2000" dirty="0" smtClean="0"/>
              <a:t>   </a:t>
            </a:r>
            <a:r>
              <a:rPr lang="ko-KR" altLang="en-US" sz="2000" dirty="0" smtClean="0"/>
              <a:t>부품이 조립될 수 있는 본체와 각종 </a:t>
            </a:r>
            <a:r>
              <a:rPr lang="ko-KR" altLang="en-US" sz="2000" dirty="0" err="1" smtClean="0"/>
              <a:t>치공구부품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볼트 등으로 구성</a:t>
            </a:r>
            <a:r>
              <a:rPr lang="en-US" altLang="ko-KR" sz="2000" dirty="0" smtClean="0"/>
              <a:t>.</a:t>
            </a:r>
          </a:p>
          <a:p>
            <a:pPr marL="457200" indent="-457200"/>
            <a:r>
              <a:rPr lang="en-US" altLang="ko-KR" sz="2000" dirty="0" smtClean="0"/>
              <a:t>   </a:t>
            </a:r>
            <a:r>
              <a:rPr lang="ko-KR" altLang="en-US" sz="2000" dirty="0" smtClean="0"/>
              <a:t>활용 범위는 자동화 생산용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밀링</a:t>
            </a:r>
            <a:r>
              <a:rPr lang="ko-KR" altLang="en-US" sz="2000" dirty="0" smtClean="0"/>
              <a:t> 고정구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선반 고정구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보링 고정구</a:t>
            </a:r>
            <a:r>
              <a:rPr lang="en-US" altLang="ko-KR" sz="2000" dirty="0" smtClean="0"/>
              <a:t>,  </a:t>
            </a:r>
          </a:p>
          <a:p>
            <a:pPr marL="457200" indent="-457200"/>
            <a:r>
              <a:rPr lang="en-US" altLang="ko-KR" sz="2000" dirty="0" smtClean="0"/>
              <a:t>   </a:t>
            </a:r>
            <a:r>
              <a:rPr lang="ko-KR" altLang="en-US" sz="2000" dirty="0" smtClean="0"/>
              <a:t>검사</a:t>
            </a:r>
            <a:r>
              <a:rPr lang="en-US" altLang="ko-KR" sz="2000" dirty="0" smtClean="0"/>
              <a:t>(3</a:t>
            </a:r>
            <a:r>
              <a:rPr lang="ko-KR" altLang="en-US" sz="2000" dirty="0" smtClean="0"/>
              <a:t>차원측정 등</a:t>
            </a:r>
            <a:r>
              <a:rPr lang="en-US" altLang="ko-KR" sz="2000" dirty="0" smtClean="0"/>
              <a:t>) 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등에 사용되며 복합용 </a:t>
            </a:r>
            <a:r>
              <a:rPr lang="ko-KR" altLang="en-US" sz="2000" dirty="0" err="1" smtClean="0"/>
              <a:t>머시닝센터에서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</a:t>
            </a:r>
            <a:r>
              <a:rPr lang="ko-KR" altLang="en-US" sz="2000" dirty="0" smtClean="0"/>
              <a:t>많이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사용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6" name="그림 5" descr="고정구-모듈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068960"/>
            <a:ext cx="6104689" cy="36602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2890664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분류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539552" y="141277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000" dirty="0" smtClean="0"/>
              <a:t>2. </a:t>
            </a:r>
            <a:r>
              <a:rPr lang="ko-KR" altLang="en-US" sz="2000" dirty="0" smtClean="0"/>
              <a:t>모양상의 분류 </a:t>
            </a:r>
          </a:p>
          <a:p>
            <a:pPr marL="342900" indent="-342900"/>
            <a:r>
              <a:rPr lang="ko-KR" altLang="en-US" sz="2000" dirty="0" smtClean="0"/>
              <a:t>    형상이나 형식으로부터 </a:t>
            </a:r>
            <a:r>
              <a:rPr lang="ko-KR" altLang="en-US" sz="2000" dirty="0" err="1" smtClean="0"/>
              <a:t>플레이트형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앵글플레이트형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개방형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박스형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척형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바이스형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분할형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연속형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모방형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교대형</a:t>
            </a:r>
            <a:endParaRPr lang="en-US" altLang="ko-KR" sz="2000" dirty="0" smtClean="0"/>
          </a:p>
          <a:p>
            <a:pPr marL="342900" indent="-342900"/>
            <a:endParaRPr lang="en-US" altLang="ko-KR" sz="2000" dirty="0" smtClean="0"/>
          </a:p>
          <a:p>
            <a:pPr marL="342900" indent="-342900"/>
            <a:r>
              <a:rPr lang="en-US" altLang="ko-KR" sz="2000" dirty="0" smtClean="0"/>
              <a:t>3. </a:t>
            </a:r>
            <a:r>
              <a:rPr lang="ko-KR" altLang="en-US" sz="2000" dirty="0" smtClean="0"/>
              <a:t>기구상의 분류 </a:t>
            </a:r>
          </a:p>
          <a:p>
            <a:pPr marL="342900" indent="-342900"/>
            <a:r>
              <a:rPr lang="ko-KR" altLang="en-US" sz="2000" dirty="0" smtClean="0"/>
              <a:t>    고정구는 공작물의 위치를 결정한 후 이것을 고정시키기 위한 </a:t>
            </a:r>
            <a:endParaRPr lang="en-US" altLang="ko-KR" sz="2000" dirty="0" smtClean="0"/>
          </a:p>
          <a:p>
            <a:pPr marL="342900" indent="-342900"/>
            <a:r>
              <a:rPr lang="en-US" altLang="ko-KR" sz="2000" dirty="0" smtClean="0"/>
              <a:t>    </a:t>
            </a:r>
            <a:r>
              <a:rPr lang="ko-KR" altLang="en-US" sz="2000" dirty="0" err="1" smtClean="0"/>
              <a:t>클램프</a:t>
            </a:r>
            <a:r>
              <a:rPr lang="ko-KR" altLang="en-US" sz="2000" dirty="0" smtClean="0"/>
              <a:t> 기구에 따라 서 다음과 같이 분류된다</a:t>
            </a:r>
            <a:r>
              <a:rPr lang="en-US" altLang="ko-KR" sz="2000" dirty="0" smtClean="0"/>
              <a:t>. </a:t>
            </a:r>
          </a:p>
          <a:p>
            <a:pPr marL="342900" indent="-342900"/>
            <a:r>
              <a:rPr lang="en-US" altLang="ko-KR" sz="2000" dirty="0" smtClean="0"/>
              <a:t>   (1) </a:t>
            </a:r>
            <a:r>
              <a:rPr lang="ko-KR" altLang="en-US" sz="2000" dirty="0" smtClean="0"/>
              <a:t>나사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슬라이드 </a:t>
            </a:r>
            <a:r>
              <a:rPr lang="ko-KR" altLang="en-US" sz="2000" dirty="0" err="1" smtClean="0"/>
              <a:t>스트랩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클램프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의한 것 </a:t>
            </a:r>
          </a:p>
          <a:p>
            <a:pPr marL="342900" indent="-342900"/>
            <a:r>
              <a:rPr lang="en-US" altLang="ko-KR" sz="2000" dirty="0" smtClean="0"/>
              <a:t>   (2) </a:t>
            </a:r>
            <a:r>
              <a:rPr lang="ko-KR" altLang="en-US" sz="2000" dirty="0" smtClean="0"/>
              <a:t>캠에 의한 것 </a:t>
            </a:r>
          </a:p>
          <a:p>
            <a:pPr marL="342900" indent="-342900"/>
            <a:r>
              <a:rPr lang="en-US" altLang="ko-KR" sz="2000" dirty="0" smtClean="0"/>
              <a:t>   (3) </a:t>
            </a:r>
            <a:r>
              <a:rPr lang="ko-KR" altLang="en-US" sz="2000" dirty="0" err="1" smtClean="0"/>
              <a:t>편심</a:t>
            </a:r>
            <a:r>
              <a:rPr lang="ko-KR" altLang="en-US" sz="2000" dirty="0" smtClean="0"/>
              <a:t> 축에 의한 것 </a:t>
            </a:r>
          </a:p>
          <a:p>
            <a:pPr marL="342900" indent="-342900"/>
            <a:r>
              <a:rPr lang="en-US" altLang="ko-KR" sz="2000" dirty="0" smtClean="0"/>
              <a:t>   (4) </a:t>
            </a:r>
            <a:r>
              <a:rPr lang="ko-KR" altLang="en-US" sz="2000" dirty="0" err="1" smtClean="0"/>
              <a:t>래치에</a:t>
            </a:r>
            <a:r>
              <a:rPr lang="ko-KR" altLang="en-US" sz="2000" dirty="0" smtClean="0"/>
              <a:t> 의한 것 </a:t>
            </a:r>
          </a:p>
          <a:p>
            <a:pPr marL="342900" indent="-342900"/>
            <a:r>
              <a:rPr lang="en-US" altLang="ko-KR" sz="2000" dirty="0" smtClean="0"/>
              <a:t>   (5) </a:t>
            </a:r>
            <a:r>
              <a:rPr lang="ko-KR" altLang="en-US" sz="2000" dirty="0" err="1" smtClean="0"/>
              <a:t>웨지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쐐기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의한 것</a:t>
            </a:r>
            <a:endParaRPr lang="en-US" altLang="ko-KR" sz="2000" dirty="0" smtClean="0"/>
          </a:p>
          <a:p>
            <a:pPr marL="342900" indent="-342900"/>
            <a:r>
              <a:rPr lang="en-US" altLang="ko-KR" sz="2000" dirty="0" smtClean="0"/>
              <a:t>   (6) </a:t>
            </a:r>
            <a:r>
              <a:rPr lang="ko-KR" altLang="en-US" sz="2000" dirty="0" smtClean="0"/>
              <a:t>유압에 의한 것 </a:t>
            </a:r>
          </a:p>
          <a:p>
            <a:pPr marL="342900" indent="-342900"/>
            <a:r>
              <a:rPr lang="en-US" altLang="ko-KR" sz="2000" dirty="0" smtClean="0"/>
              <a:t>   (7) </a:t>
            </a:r>
            <a:r>
              <a:rPr lang="ko-KR" altLang="en-US" sz="2000" dirty="0" err="1" smtClean="0"/>
              <a:t>공압에</a:t>
            </a:r>
            <a:r>
              <a:rPr lang="ko-KR" altLang="en-US" sz="2000" dirty="0" smtClean="0"/>
              <a:t> 의한 것 </a:t>
            </a:r>
          </a:p>
          <a:p>
            <a:pPr marL="342900" indent="-342900"/>
            <a:r>
              <a:rPr lang="en-US" altLang="ko-KR" sz="2000" dirty="0" smtClean="0"/>
              <a:t>   (8) </a:t>
            </a:r>
            <a:r>
              <a:rPr lang="ko-KR" altLang="en-US" sz="2000" dirty="0" err="1" smtClean="0"/>
              <a:t>마그네틱에</a:t>
            </a:r>
            <a:r>
              <a:rPr lang="ko-KR" altLang="en-US" sz="2000" dirty="0" smtClean="0"/>
              <a:t> 의한 것 </a:t>
            </a:r>
            <a:endParaRPr lang="en-US" altLang="ko-KR" sz="2000" dirty="0" smtClean="0"/>
          </a:p>
          <a:p>
            <a:pPr marL="342900" indent="-342900"/>
            <a:r>
              <a:rPr lang="ko-KR" altLang="en-US" sz="2000" dirty="0" smtClean="0"/>
              <a:t>고정구의 사용은 가공 조건에 따라 한 가지 또는 여러 가지를 조합하여 사용한다</a:t>
            </a:r>
          </a:p>
          <a:p>
            <a:pPr marL="342900" indent="-342900"/>
            <a:endParaRPr lang="en-US" altLang="ko-KR" sz="2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ko-KR" b="1" dirty="0" smtClean="0"/>
              <a:t>공작물의</a:t>
            </a:r>
            <a:r>
              <a:rPr lang="en-US" altLang="ko-KR" b="1" dirty="0" smtClean="0"/>
              <a:t> </a:t>
            </a:r>
            <a:r>
              <a:rPr lang="ko-KR" altLang="ko-KR" b="1" dirty="0" err="1" smtClean="0"/>
              <a:t>착탈과</a:t>
            </a:r>
            <a:r>
              <a:rPr lang="en-US" altLang="ko-KR" b="1" dirty="0" smtClean="0"/>
              <a:t> </a:t>
            </a:r>
            <a:r>
              <a:rPr lang="ko-KR" altLang="ko-KR" b="1" dirty="0" smtClean="0"/>
              <a:t>위치결정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1520" y="1500174"/>
            <a:ext cx="8463884" cy="4625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b="1" dirty="0" smtClean="0"/>
              <a:t>1. </a:t>
            </a:r>
            <a:r>
              <a:rPr lang="ko-KR" altLang="ko-KR" sz="2400" b="1" dirty="0" smtClean="0"/>
              <a:t>장착과</a:t>
            </a:r>
            <a:r>
              <a:rPr lang="en-US" altLang="ko-KR" sz="2400" b="1" dirty="0" smtClean="0"/>
              <a:t> </a:t>
            </a:r>
            <a:r>
              <a:rPr lang="ko-KR" altLang="ko-KR" sz="2400" b="1" dirty="0" smtClean="0"/>
              <a:t>장탈</a:t>
            </a:r>
            <a:endParaRPr lang="ko-KR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err="1" smtClean="0"/>
              <a:t>치공구는</a:t>
            </a:r>
            <a:r>
              <a:rPr lang="ko-KR" altLang="en-US" sz="2400" dirty="0" smtClean="0"/>
              <a:t> 공작 물을 ‘장착’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청소과정 포함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과 ‘기계가공’한 후 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‘장탈’ 하는 세 단계로 작업이 이루어진 다</a:t>
            </a:r>
            <a:r>
              <a:rPr lang="en-US" altLang="ko-KR" sz="2400" dirty="0" smtClean="0"/>
              <a:t>. 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장착</a:t>
            </a:r>
            <a:r>
              <a:rPr lang="en-US" altLang="ko-KR" sz="2400" dirty="0" smtClean="0"/>
              <a:t>(loading)</a:t>
            </a:r>
            <a:r>
              <a:rPr lang="ko-KR" altLang="en-US" sz="2400" dirty="0" smtClean="0"/>
              <a:t>이란 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공작물을 치공구에 위치결정 하고 </a:t>
            </a:r>
            <a:r>
              <a:rPr lang="ko-KR" altLang="en-US" sz="2400" dirty="0" err="1" smtClean="0"/>
              <a:t>클램핑</a:t>
            </a:r>
            <a:r>
              <a:rPr lang="en-US" altLang="ko-KR" sz="2400" dirty="0" smtClean="0"/>
              <a:t>(clamping) </a:t>
            </a:r>
            <a:r>
              <a:rPr lang="ko-KR" altLang="en-US" sz="2400" dirty="0" smtClean="0"/>
              <a:t>하는 것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장탈 </a:t>
            </a:r>
            <a:r>
              <a:rPr lang="en-US" altLang="ko-KR" sz="2400" dirty="0" smtClean="0"/>
              <a:t>(unloading)</a:t>
            </a:r>
            <a:r>
              <a:rPr lang="ko-KR" altLang="en-US" sz="2400" dirty="0" smtClean="0"/>
              <a:t>이란 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가공이 끝난 공작물을 치공구에서 </a:t>
            </a:r>
            <a:r>
              <a:rPr lang="ko-KR" altLang="en-US" sz="2400" dirty="0" err="1" smtClean="0"/>
              <a:t>클램프를</a:t>
            </a:r>
            <a:r>
              <a:rPr lang="ko-KR" altLang="en-US" sz="2400" dirty="0" smtClean="0"/>
              <a:t> 풀고 꺼내는 것</a:t>
            </a:r>
            <a:r>
              <a:rPr lang="en-US" altLang="ko-KR" sz="2400" dirty="0" smtClean="0"/>
              <a:t>. </a:t>
            </a:r>
          </a:p>
          <a:p>
            <a:pPr>
              <a:buNone/>
            </a:pPr>
            <a:endParaRPr lang="en-US" altLang="ko-KR" sz="24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b="1" dirty="0" smtClean="0"/>
              <a:t>공작물의</a:t>
            </a:r>
            <a:r>
              <a:rPr lang="en-US" altLang="ko-KR" b="1" dirty="0" smtClean="0"/>
              <a:t> </a:t>
            </a:r>
            <a:r>
              <a:rPr lang="ko-KR" altLang="ko-KR" b="1" dirty="0" err="1" smtClean="0"/>
              <a:t>착탈과</a:t>
            </a:r>
            <a:r>
              <a:rPr lang="en-US" altLang="ko-KR" b="1" dirty="0" smtClean="0"/>
              <a:t> </a:t>
            </a:r>
            <a:r>
              <a:rPr lang="ko-KR" altLang="ko-KR" b="1" dirty="0" smtClean="0"/>
              <a:t>위치결정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공작물의 위치결정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위치결정은 위치 </a:t>
            </a:r>
            <a:r>
              <a:rPr lang="ko-KR" altLang="en-US" dirty="0" err="1" smtClean="0"/>
              <a:t>결정구에</a:t>
            </a:r>
            <a:r>
              <a:rPr lang="ko-KR" altLang="en-US" dirty="0" smtClean="0"/>
              <a:t> 공작물을 정확히 접촉시키는 것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칩이나 오물에 의한 접촉 불량을 주의해야 하며 </a:t>
            </a:r>
            <a:r>
              <a:rPr lang="ko-KR" altLang="en-US" dirty="0" err="1" smtClean="0"/>
              <a:t>버</a:t>
            </a:r>
            <a:r>
              <a:rPr lang="en-US" altLang="ko-KR" dirty="0" smtClean="0"/>
              <a:t>(burr)</a:t>
            </a:r>
            <a:r>
              <a:rPr lang="ko-KR" altLang="en-US" dirty="0" smtClean="0"/>
              <a:t>나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err="1" smtClean="0"/>
              <a:t>재밍</a:t>
            </a:r>
            <a:r>
              <a:rPr lang="en-US" altLang="ko-KR" dirty="0" smtClean="0"/>
              <a:t>(jamming), </a:t>
            </a:r>
            <a:r>
              <a:rPr lang="ko-KR" altLang="en-US" dirty="0" smtClean="0"/>
              <a:t>마찰로 불확실한 접촉이 발생하기도 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err="1" smtClean="0"/>
              <a:t>치공구설계자는</a:t>
            </a:r>
            <a:r>
              <a:rPr lang="ko-KR" altLang="en-US" dirty="0" smtClean="0"/>
              <a:t> 칩의 처리와 위치결정구가 눈에 잘 보이게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하여야 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위치결정방법은 아래와 같이 연속적인 단계로 이루어진다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(1) </a:t>
            </a:r>
            <a:r>
              <a:rPr lang="ko-KR" altLang="en-US" dirty="0" smtClean="0"/>
              <a:t>공작물을 </a:t>
            </a:r>
            <a:r>
              <a:rPr lang="ko-KR" altLang="en-US" dirty="0" err="1" smtClean="0"/>
              <a:t>치공구의</a:t>
            </a:r>
            <a:r>
              <a:rPr lang="ko-KR" altLang="en-US" dirty="0" smtClean="0"/>
              <a:t> 기준면에 올려놓는다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(2) </a:t>
            </a:r>
            <a:r>
              <a:rPr lang="ko-KR" altLang="en-US" dirty="0" err="1" smtClean="0"/>
              <a:t>측면위치결정구와</a:t>
            </a:r>
            <a:r>
              <a:rPr lang="ko-KR" altLang="en-US" dirty="0" smtClean="0"/>
              <a:t> 접촉하도록 공작물을 위치시킨다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(3) </a:t>
            </a:r>
            <a:r>
              <a:rPr lang="ko-KR" altLang="en-US" dirty="0" smtClean="0"/>
              <a:t>끝 면 </a:t>
            </a:r>
            <a:r>
              <a:rPr lang="ko-KR" altLang="en-US" dirty="0" err="1" smtClean="0"/>
              <a:t>위치결정구와</a:t>
            </a:r>
            <a:r>
              <a:rPr lang="ko-KR" altLang="en-US" dirty="0" smtClean="0"/>
              <a:t> 접촉하도록 공작물을 위치시키는 것이다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(4) </a:t>
            </a:r>
            <a:r>
              <a:rPr lang="ko-KR" altLang="en-US" dirty="0" err="1" smtClean="0"/>
              <a:t>클램프를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위치결정점</a:t>
            </a:r>
            <a:r>
              <a:rPr lang="ko-KR" altLang="en-US" dirty="0" smtClean="0"/>
              <a:t> 반대쪽에 적용시킨다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b="1" dirty="0" smtClean="0"/>
              <a:t>공작물의</a:t>
            </a:r>
            <a:r>
              <a:rPr lang="en-US" altLang="ko-KR" b="1" dirty="0" smtClean="0"/>
              <a:t> </a:t>
            </a:r>
            <a:r>
              <a:rPr lang="ko-KR" altLang="ko-KR" b="1" dirty="0" err="1" smtClean="0"/>
              <a:t>착탈과</a:t>
            </a:r>
            <a:r>
              <a:rPr lang="en-US" altLang="ko-KR" b="1" dirty="0" smtClean="0"/>
              <a:t> </a:t>
            </a:r>
            <a:r>
              <a:rPr lang="ko-KR" altLang="ko-KR" b="1" dirty="0" smtClean="0"/>
              <a:t>위치결정</a:t>
            </a:r>
            <a:endParaRPr lang="ko-KR" altLang="en-US" dirty="0"/>
          </a:p>
        </p:txBody>
      </p:sp>
      <p:pic>
        <p:nvPicPr>
          <p:cNvPr id="4" name="내용 개체 틀 3" descr="공작물의위치결정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650987"/>
            <a:ext cx="4910437" cy="4207013"/>
          </a:xfrm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3. </a:t>
            </a:r>
            <a:r>
              <a:rPr lang="ko-KR" altLang="en-US" sz="2000" dirty="0" smtClean="0"/>
              <a:t>공작물의 대칭 </a:t>
            </a:r>
          </a:p>
          <a:p>
            <a:r>
              <a:rPr lang="ko-KR" altLang="en-US" sz="2000" dirty="0" smtClean="0"/>
              <a:t>장착의 올바른 장착 위치는 공작물 형상이 대칭과 비대칭에 따라 달라진다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공작물은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가지의 다른 위치로 </a:t>
            </a:r>
            <a:r>
              <a:rPr lang="ko-KR" altLang="en-US" sz="2000" dirty="0" err="1" smtClean="0"/>
              <a:t>치공구에</a:t>
            </a:r>
            <a:r>
              <a:rPr lang="ko-KR" altLang="en-US" sz="2000" dirty="0" smtClean="0"/>
              <a:t> 설치되 수 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공작물에 </a:t>
            </a:r>
            <a:r>
              <a:rPr lang="en-US" altLang="ko-KR" sz="2000" dirty="0" smtClean="0"/>
              <a:t>X, Y, Z</a:t>
            </a:r>
            <a:r>
              <a:rPr lang="ko-KR" altLang="en-US" sz="2000" dirty="0" smtClean="0"/>
              <a:t>축 방향으로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개의 대칭면이 있으면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가지의 어느 위치로 장착하더라도</a:t>
            </a:r>
            <a:endParaRPr lang="en-US" altLang="ko-KR" sz="2000" dirty="0" smtClean="0"/>
          </a:p>
          <a:p>
            <a:r>
              <a:rPr lang="ko-KR" altLang="en-US" sz="2000" dirty="0" smtClean="0"/>
              <a:t>모두 올바른 위치가 된다</a:t>
            </a:r>
            <a:r>
              <a:rPr lang="en-US" altLang="ko-KR" sz="2000" dirty="0" smtClean="0"/>
              <a:t>. 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비대칭일 경우에는 공작물의 </a:t>
            </a:r>
            <a:endParaRPr lang="en-US" altLang="ko-KR" sz="2000" dirty="0" smtClean="0"/>
          </a:p>
          <a:p>
            <a:r>
              <a:rPr lang="ko-KR" altLang="en-US" sz="2000" dirty="0" smtClean="0"/>
              <a:t>방향성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方向性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이 문제가 된다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비대칭 부품을 고정구에 설치할 </a:t>
            </a:r>
            <a:endParaRPr lang="en-US" altLang="ko-KR" sz="2000" dirty="0" smtClean="0"/>
          </a:p>
          <a:p>
            <a:r>
              <a:rPr lang="ko-KR" altLang="en-US" sz="2000" dirty="0" err="1" smtClean="0"/>
              <a:t>때공작물을</a:t>
            </a:r>
            <a:r>
              <a:rPr lang="ko-KR" altLang="en-US" sz="2000" dirty="0" smtClean="0"/>
              <a:t> 완전히 </a:t>
            </a:r>
            <a:r>
              <a:rPr lang="ko-KR" altLang="en-US" sz="2000" dirty="0" err="1" smtClean="0"/>
              <a:t>네스트하는</a:t>
            </a:r>
            <a:endParaRPr lang="en-US" altLang="ko-KR" sz="2000" dirty="0" smtClean="0"/>
          </a:p>
          <a:p>
            <a:r>
              <a:rPr lang="ko-KR" altLang="en-US" sz="2000" dirty="0" err="1" smtClean="0"/>
              <a:t>방오법</a:t>
            </a:r>
            <a:r>
              <a:rPr lang="en-US" altLang="ko-KR" sz="2000" dirty="0" smtClean="0"/>
              <a:t>(fool proofing)</a:t>
            </a:r>
            <a:r>
              <a:rPr lang="ko-KR" altLang="en-US" sz="2000" dirty="0" smtClean="0"/>
              <a:t>이 </a:t>
            </a:r>
            <a:endParaRPr lang="en-US" altLang="ko-KR" sz="2000" dirty="0" smtClean="0"/>
          </a:p>
          <a:p>
            <a:r>
              <a:rPr lang="ko-KR" altLang="en-US" sz="2000" dirty="0" smtClean="0"/>
              <a:t>이용된다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b="1" dirty="0" smtClean="0"/>
              <a:t>공작물의</a:t>
            </a:r>
            <a:r>
              <a:rPr lang="en-US" altLang="ko-KR" b="1" dirty="0" smtClean="0"/>
              <a:t> </a:t>
            </a:r>
            <a:r>
              <a:rPr lang="ko-KR" altLang="ko-KR" b="1" dirty="0" err="1" smtClean="0"/>
              <a:t>착탈과</a:t>
            </a:r>
            <a:r>
              <a:rPr lang="en-US" altLang="ko-KR" b="1" dirty="0" smtClean="0"/>
              <a:t> </a:t>
            </a:r>
            <a:r>
              <a:rPr lang="ko-KR" altLang="ko-KR" b="1" dirty="0" smtClean="0"/>
              <a:t>위치결정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032" y="1340768"/>
            <a:ext cx="8712968" cy="27209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4. </a:t>
            </a:r>
            <a:r>
              <a:rPr lang="ko-KR" altLang="en-US" sz="2000" dirty="0" err="1" smtClean="0"/>
              <a:t>방오법</a:t>
            </a:r>
            <a:r>
              <a:rPr lang="en-US" altLang="ko-KR" sz="2000" dirty="0" smtClean="0"/>
              <a:t>(Fool proofing)</a:t>
            </a:r>
            <a:r>
              <a:rPr lang="ko-KR" altLang="en-US" sz="2000" dirty="0" smtClean="0"/>
              <a:t> </a:t>
            </a:r>
          </a:p>
          <a:p>
            <a:pPr>
              <a:buNone/>
            </a:pPr>
            <a:r>
              <a:rPr lang="ko-KR" altLang="en-US" sz="2000" dirty="0" err="1" smtClean="0"/>
              <a:t>방오법은</a:t>
            </a:r>
            <a:r>
              <a:rPr lang="ko-KR" altLang="en-US" sz="2000" dirty="0" smtClean="0"/>
              <a:t> 비대칭인 공작물을 </a:t>
            </a:r>
            <a:r>
              <a:rPr lang="ko-KR" altLang="en-US" sz="2000" dirty="0" err="1" smtClean="0"/>
              <a:t>치공구에</a:t>
            </a:r>
            <a:r>
              <a:rPr lang="ko-KR" altLang="en-US" sz="2000" dirty="0" smtClean="0"/>
              <a:t> 장착할 때 공작물의 올바른 위치를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쉽게 찾아내어 신속하게 장착시키기 위한 보조 장치이다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err="1" smtClean="0"/>
              <a:t>방오법을</a:t>
            </a:r>
            <a:r>
              <a:rPr lang="ko-KR" altLang="en-US" sz="2000" dirty="0" smtClean="0"/>
              <a:t> 적용하기 위한 방법으로는 공작물의 </a:t>
            </a:r>
            <a:r>
              <a:rPr lang="ko-KR" altLang="en-US" sz="2000" b="1" dirty="0" smtClean="0"/>
              <a:t>가공 홈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구멍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돌출부 </a:t>
            </a:r>
            <a:r>
              <a:rPr lang="ko-KR" altLang="en-US" sz="2000" dirty="0" smtClean="0"/>
              <a:t>등을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이용하여 치 공구를 설계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제작하여야 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smtClean="0"/>
              <a:t>올바른 위치일 때만이 </a:t>
            </a:r>
            <a:r>
              <a:rPr lang="ko-KR" altLang="en-US" sz="2000" dirty="0" err="1" smtClean="0"/>
              <a:t>치공구에</a:t>
            </a:r>
            <a:r>
              <a:rPr lang="ko-KR" altLang="en-US" sz="2000" dirty="0" smtClean="0"/>
              <a:t> 장착 되도록 설 </a:t>
            </a:r>
            <a:r>
              <a:rPr lang="ko-KR" altLang="en-US" sz="2000" dirty="0" err="1" smtClean="0"/>
              <a:t>계함으로써</a:t>
            </a:r>
            <a:r>
              <a:rPr lang="ko-KR" altLang="en-US" sz="2000" dirty="0" smtClean="0"/>
              <a:t> 작업시간의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단축과 위치의 잘못을 방지할 수 있다</a:t>
            </a:r>
            <a:endParaRPr lang="en-US" altLang="ko-KR" sz="2000" dirty="0" smtClean="0"/>
          </a:p>
        </p:txBody>
      </p:sp>
      <p:pic>
        <p:nvPicPr>
          <p:cNvPr id="4" name="그림 3" descr="방오법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33056"/>
            <a:ext cx="8892480" cy="27479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b="1" dirty="0" smtClean="0"/>
              <a:t>공작물의</a:t>
            </a:r>
            <a:r>
              <a:rPr lang="en-US" altLang="ko-KR" b="1" dirty="0" smtClean="0"/>
              <a:t> </a:t>
            </a:r>
            <a:r>
              <a:rPr lang="ko-KR" altLang="ko-KR" b="1" dirty="0" err="1" smtClean="0"/>
              <a:t>착탈과</a:t>
            </a:r>
            <a:r>
              <a:rPr lang="en-US" altLang="ko-KR" b="1" dirty="0" smtClean="0"/>
              <a:t> </a:t>
            </a:r>
            <a:r>
              <a:rPr lang="ko-KR" altLang="ko-KR" b="1" dirty="0" smtClean="0"/>
              <a:t>위치결정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err="1" smtClean="0"/>
              <a:t>방오핀의</a:t>
            </a:r>
            <a:r>
              <a:rPr lang="ko-KR" altLang="en-US" dirty="0" smtClean="0"/>
              <a:t> 사용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16195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방오홈의</a:t>
            </a:r>
            <a:r>
              <a:rPr lang="ko-KR" altLang="en-US" dirty="0" smtClean="0"/>
              <a:t> 사용</a:t>
            </a:r>
            <a:endParaRPr lang="ko-KR" altLang="en-US" dirty="0"/>
          </a:p>
        </p:txBody>
      </p:sp>
      <p:pic>
        <p:nvPicPr>
          <p:cNvPr id="10" name="그림 9" descr="방오법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480" y="2181224"/>
            <a:ext cx="8729810" cy="376805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b="1" dirty="0" smtClean="0"/>
              <a:t>공작물의</a:t>
            </a:r>
            <a:r>
              <a:rPr lang="en-US" altLang="ko-KR" b="1" dirty="0" smtClean="0"/>
              <a:t> </a:t>
            </a:r>
            <a:r>
              <a:rPr lang="ko-KR" altLang="ko-KR" b="1" dirty="0" err="1" smtClean="0"/>
              <a:t>착탈과</a:t>
            </a:r>
            <a:r>
              <a:rPr lang="en-US" altLang="ko-KR" b="1" dirty="0" smtClean="0"/>
              <a:t> </a:t>
            </a:r>
            <a:r>
              <a:rPr lang="ko-KR" altLang="ko-KR" b="1" dirty="0" smtClean="0"/>
              <a:t>위치결정</a:t>
            </a:r>
            <a:endParaRPr lang="ko-KR" altLang="en-US" dirty="0"/>
          </a:p>
        </p:txBody>
      </p:sp>
      <p:pic>
        <p:nvPicPr>
          <p:cNvPr id="6" name="그림 5" descr="방오법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8352928" cy="4392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5567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공동이 </a:t>
            </a:r>
            <a:r>
              <a:rPr lang="ko-KR" altLang="en-US" dirty="0" err="1" smtClean="0"/>
              <a:t>있을때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방오법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b="1" dirty="0" smtClean="0"/>
              <a:t>공작물의</a:t>
            </a:r>
            <a:r>
              <a:rPr lang="en-US" altLang="ko-KR" b="1" dirty="0" smtClean="0"/>
              <a:t> </a:t>
            </a:r>
            <a:r>
              <a:rPr lang="ko-KR" altLang="ko-KR" b="1" dirty="0" err="1" smtClean="0"/>
              <a:t>착탈과</a:t>
            </a:r>
            <a:r>
              <a:rPr lang="en-US" altLang="ko-KR" b="1" dirty="0" smtClean="0"/>
              <a:t> </a:t>
            </a:r>
            <a:r>
              <a:rPr lang="ko-KR" altLang="ko-KR" b="1" dirty="0" smtClean="0"/>
              <a:t>위치결정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5. </a:t>
            </a:r>
            <a:r>
              <a:rPr lang="ko-KR" altLang="en-US" sz="2000" dirty="0" err="1" smtClean="0"/>
              <a:t>분할법</a:t>
            </a:r>
            <a:r>
              <a:rPr lang="en-US" altLang="ko-KR" sz="2000" dirty="0" smtClean="0"/>
              <a:t>(indexing) </a:t>
            </a:r>
          </a:p>
          <a:p>
            <a:pPr>
              <a:buNone/>
            </a:pPr>
            <a:r>
              <a:rPr lang="ko-KR" altLang="en-US" sz="2000" dirty="0" smtClean="0"/>
              <a:t>분할</a:t>
            </a:r>
            <a:r>
              <a:rPr lang="en-US" altLang="ko-KR" sz="2000" dirty="0" smtClean="0"/>
              <a:t>(indexing)</a:t>
            </a:r>
            <a:r>
              <a:rPr lang="ko-KR" altLang="en-US" sz="2000" dirty="0" smtClean="0"/>
              <a:t>은 공작물을 일정한 간격으로 등분하고자 할 때 활용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smtClean="0"/>
              <a:t>공작물의 형태에 따라 크게 직선 분할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각도 분할 두 가지가 있다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smtClean="0"/>
              <a:t>직선분할은 공작물의 </a:t>
            </a:r>
            <a:r>
              <a:rPr lang="ko-KR" altLang="en-US" sz="2000" dirty="0" err="1" smtClean="0"/>
              <a:t>평면부를</a:t>
            </a:r>
            <a:r>
              <a:rPr lang="ko-KR" altLang="en-US" sz="2000" dirty="0" smtClean="0"/>
              <a:t> 이용하며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특히 정밀도가 요구되는 곳에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사용한다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smtClean="0"/>
              <a:t>각도 분할은 공작물의 원호 상에 일정한 각도로 분할할 때 주로 이용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--</a:t>
            </a:r>
            <a:r>
              <a:rPr lang="ko-KR" altLang="en-US" sz="2000" dirty="0" smtClean="0"/>
              <a:t>분할에 있어서의 주의사항</a:t>
            </a:r>
            <a:r>
              <a:rPr lang="en-US" altLang="ko-KR" sz="2000" dirty="0" smtClean="0"/>
              <a:t>-- </a:t>
            </a:r>
          </a:p>
          <a:p>
            <a:pPr>
              <a:buNone/>
            </a:pPr>
            <a:r>
              <a:rPr lang="en-US" altLang="ko-KR" sz="2000" dirty="0" smtClean="0"/>
              <a:t>(1) </a:t>
            </a:r>
            <a:r>
              <a:rPr lang="ko-KR" altLang="en-US" sz="2000" dirty="0" smtClean="0"/>
              <a:t>분할부분에 마찰에 의하여 마모가 발생하면 보정이나 교환이 가능한 구조이어야 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(2) </a:t>
            </a:r>
            <a:r>
              <a:rPr lang="ko-KR" altLang="en-US" sz="2000" dirty="0" smtClean="0"/>
              <a:t>끄덕임은 한쪽으로만 있게 한고 흔들림은 항상 한 방향에서 없애도록 한다</a:t>
            </a:r>
            <a:r>
              <a:rPr lang="en-US" altLang="ko-KR" sz="2000" dirty="0" smtClean="0"/>
              <a:t>.  </a:t>
            </a:r>
          </a:p>
          <a:p>
            <a:pPr>
              <a:buNone/>
            </a:pPr>
            <a:r>
              <a:rPr lang="en-US" altLang="ko-KR" sz="2000" dirty="0" smtClean="0"/>
              <a:t>(3) </a:t>
            </a:r>
            <a:r>
              <a:rPr lang="ko-KR" altLang="en-US" sz="2000" dirty="0" err="1" smtClean="0"/>
              <a:t>분할부는</a:t>
            </a:r>
            <a:r>
              <a:rPr lang="ko-KR" altLang="en-US" sz="2000" dirty="0" smtClean="0"/>
              <a:t> 칩이나 먼지 등에 의한 분할 오차가 발생되지 않도록 설계 보호되어야 한다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b="1" dirty="0" smtClean="0"/>
              <a:t>공작물의</a:t>
            </a:r>
            <a:r>
              <a:rPr lang="en-US" altLang="ko-KR" b="1" dirty="0" smtClean="0"/>
              <a:t> </a:t>
            </a:r>
            <a:r>
              <a:rPr lang="ko-KR" altLang="ko-KR" b="1" dirty="0" err="1" smtClean="0"/>
              <a:t>착탈과</a:t>
            </a:r>
            <a:r>
              <a:rPr lang="en-US" altLang="ko-KR" b="1" dirty="0" smtClean="0"/>
              <a:t> </a:t>
            </a:r>
            <a:r>
              <a:rPr lang="ko-KR" altLang="ko-KR" b="1" dirty="0" smtClean="0"/>
              <a:t>위치결정</a:t>
            </a:r>
            <a:endParaRPr lang="ko-KR" altLang="en-US" dirty="0"/>
          </a:p>
        </p:txBody>
      </p:sp>
      <p:pic>
        <p:nvPicPr>
          <p:cNvPr id="3" name="그림 2" descr="분할-직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84984"/>
            <a:ext cx="4230257" cy="2723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27809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직선분할 </a:t>
            </a:r>
            <a:r>
              <a:rPr lang="ko-KR" altLang="en-US" dirty="0" err="1" smtClean="0"/>
              <a:t>밀링고정구</a:t>
            </a:r>
            <a:endParaRPr lang="ko-KR" altLang="en-US" dirty="0"/>
          </a:p>
        </p:txBody>
      </p:sp>
      <p:pic>
        <p:nvPicPr>
          <p:cNvPr id="5" name="그림 4" descr="분할-직선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09762"/>
            <a:ext cx="3600400" cy="35542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b="1" dirty="0" smtClean="0"/>
              <a:t>공작물의</a:t>
            </a:r>
            <a:r>
              <a:rPr lang="en-US" altLang="ko-KR" b="1" dirty="0" smtClean="0"/>
              <a:t> </a:t>
            </a:r>
            <a:r>
              <a:rPr lang="ko-KR" altLang="ko-KR" b="1" dirty="0" err="1" smtClean="0"/>
              <a:t>착탈과</a:t>
            </a:r>
            <a:r>
              <a:rPr lang="en-US" altLang="ko-KR" b="1" dirty="0" smtClean="0"/>
              <a:t> </a:t>
            </a:r>
            <a:r>
              <a:rPr lang="ko-KR" altLang="ko-KR" b="1" dirty="0" smtClean="0"/>
              <a:t>위치결정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회전분할 </a:t>
            </a:r>
            <a:r>
              <a:rPr lang="ko-KR" altLang="en-US" dirty="0" err="1" smtClean="0"/>
              <a:t>드릴지그</a:t>
            </a:r>
            <a:endParaRPr lang="ko-KR" altLang="en-US" dirty="0"/>
          </a:p>
        </p:txBody>
      </p:sp>
      <p:pic>
        <p:nvPicPr>
          <p:cNvPr id="6" name="그림 5" descr="분할-회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914775" cy="4552950"/>
          </a:xfrm>
          <a:prstGeom prst="rect">
            <a:avLst/>
          </a:prstGeom>
        </p:spPr>
      </p:pic>
      <p:pic>
        <p:nvPicPr>
          <p:cNvPr id="8" name="그림 7" descr="분할-회전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564904"/>
            <a:ext cx="3462035" cy="378787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b="1" dirty="0" smtClean="0"/>
              <a:t>공작물의</a:t>
            </a:r>
            <a:r>
              <a:rPr lang="en-US" altLang="ko-KR" b="1" dirty="0" smtClean="0"/>
              <a:t> </a:t>
            </a:r>
            <a:r>
              <a:rPr lang="ko-KR" altLang="ko-KR" b="1" dirty="0" err="1" smtClean="0"/>
              <a:t>착탈과</a:t>
            </a:r>
            <a:r>
              <a:rPr lang="en-US" altLang="ko-KR" b="1" dirty="0" smtClean="0"/>
              <a:t> </a:t>
            </a:r>
            <a:r>
              <a:rPr lang="ko-KR" altLang="ko-KR" b="1" dirty="0" smtClean="0"/>
              <a:t>위치결정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분할핀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본체에 조립하여 사용하나 큰 힘과 정밀도를 요하는 작업에</a:t>
            </a:r>
          </a:p>
          <a:p>
            <a:r>
              <a:rPr lang="ko-KR" altLang="en-US" dirty="0" smtClean="0"/>
              <a:t>는 적당치 않으며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볼과 접촉되는 부분의 각도는 </a:t>
            </a:r>
            <a:r>
              <a:rPr lang="en-US" altLang="ko-KR" dirty="0" smtClean="0"/>
              <a:t>120°</a:t>
            </a:r>
            <a:r>
              <a:rPr lang="ko-KR" altLang="en-US" dirty="0" smtClean="0"/>
              <a:t>로 하고 경우에 따라서는 </a:t>
            </a:r>
            <a:r>
              <a:rPr lang="en-US" altLang="ko-KR" dirty="0" smtClean="0"/>
              <a:t>90 °</a:t>
            </a:r>
            <a:r>
              <a:rPr lang="ko-KR" altLang="en-US" dirty="0" smtClean="0"/>
              <a:t>로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각도가 작을 수록 정확하다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마모정도와</a:t>
            </a:r>
            <a:r>
              <a:rPr lang="ko-KR" altLang="en-US" dirty="0" smtClean="0"/>
              <a:t> 칩</a:t>
            </a:r>
            <a:r>
              <a:rPr lang="en-US" altLang="ko-KR" dirty="0" smtClean="0"/>
              <a:t>,</a:t>
            </a:r>
            <a:r>
              <a:rPr lang="ko-KR" altLang="en-US" dirty="0" smtClean="0"/>
              <a:t> 먼지의 영향 고려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그림 6" descr="분할-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72816"/>
            <a:ext cx="2736304" cy="1866549"/>
          </a:xfrm>
          <a:prstGeom prst="rect">
            <a:avLst/>
          </a:prstGeom>
        </p:spPr>
      </p:pic>
      <p:pic>
        <p:nvPicPr>
          <p:cNvPr id="9" name="그림 8" descr="분할-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861048"/>
            <a:ext cx="6761288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987008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형판지그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539552" y="1412776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 smtClean="0"/>
              <a:t>형판 </a:t>
            </a:r>
            <a:r>
              <a:rPr lang="ko-KR" altLang="en-US" sz="2000" dirty="0" err="1" smtClean="0"/>
              <a:t>지그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   형판 </a:t>
            </a:r>
            <a:r>
              <a:rPr lang="ko-KR" altLang="en-US" sz="2000" dirty="0" err="1" smtClean="0"/>
              <a:t>지그</a:t>
            </a:r>
            <a:r>
              <a:rPr lang="en-US" altLang="ko-KR" sz="2000" dirty="0" smtClean="0"/>
              <a:t>(Template jig)</a:t>
            </a:r>
            <a:r>
              <a:rPr lang="ko-KR" altLang="en-US" sz="2000" dirty="0" smtClean="0"/>
              <a:t>는 공작물의 수량이 적거나 정밀도가 요구되지 않는 경우에 활용하며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가장 경제적이고 간단하고 단순하게 생산 속도를 증가시키기 위하여 사용 할 수 있는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가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레이아웃 </a:t>
            </a:r>
            <a:r>
              <a:rPr lang="ko-KR" altLang="en-US" sz="2000" dirty="0" err="1" smtClean="0"/>
              <a:t>템플레이트</a:t>
            </a:r>
            <a:endParaRPr lang="ko-KR" altLang="en-US" sz="2000" dirty="0"/>
          </a:p>
        </p:txBody>
      </p:sp>
      <p:pic>
        <p:nvPicPr>
          <p:cNvPr id="5" name="그림 4" descr="분류-형판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068960"/>
            <a:ext cx="5832648" cy="35554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형판지그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539552" y="141277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2000" dirty="0" smtClean="0"/>
              <a:t>나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평판 </a:t>
            </a:r>
            <a:r>
              <a:rPr lang="ko-KR" altLang="en-US" sz="2000" dirty="0" err="1" smtClean="0"/>
              <a:t>템플레이트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   평면을 위치결정 핀에 의하여 구멍을 위치시키는데 사용된다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플레이트의 두께는 구멍 또는 공구 직경의 </a:t>
            </a:r>
            <a:r>
              <a:rPr lang="en-US" altLang="ko-KR" sz="2000" dirty="0" smtClean="0"/>
              <a:t>1~2</a:t>
            </a:r>
            <a:r>
              <a:rPr lang="ko-KR" altLang="en-US" sz="2000" dirty="0" smtClean="0"/>
              <a:t>배로 하면 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5" name="그림 4" descr="분류-형판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524140"/>
            <a:ext cx="6264696" cy="40290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형판지그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539552" y="141277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2000" dirty="0" smtClean="0"/>
              <a:t>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원판 </a:t>
            </a:r>
            <a:r>
              <a:rPr lang="ko-KR" altLang="en-US" sz="2000" dirty="0" err="1" smtClean="0"/>
              <a:t>템플레이트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   원통형의 공작물에 사용되며 외경 및 </a:t>
            </a:r>
            <a:r>
              <a:rPr lang="ko-KR" altLang="en-US" sz="2000" dirty="0" err="1" smtClean="0"/>
              <a:t>내경에</a:t>
            </a:r>
            <a:r>
              <a:rPr lang="ko-KR" altLang="en-US" sz="2000" dirty="0" smtClean="0"/>
              <a:t> 항상 위치결정 </a:t>
            </a:r>
            <a:r>
              <a:rPr lang="ko-KR" altLang="en-US" sz="2000" dirty="0" err="1" smtClean="0"/>
              <a:t>시키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며</a:t>
            </a:r>
            <a:r>
              <a:rPr lang="ko-KR" altLang="en-US" sz="2000" dirty="0" smtClean="0"/>
              <a:t> 일반적으로 둥근 구멍 모양일 때만 사용된다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4" name="그림 3" descr="분류-형판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6552728" cy="4281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형판지그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539552" y="141277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2000" dirty="0" smtClean="0"/>
              <a:t>라</a:t>
            </a:r>
            <a:r>
              <a:rPr lang="en-US" altLang="ko-KR" sz="2000" dirty="0" smtClean="0"/>
              <a:t>.  </a:t>
            </a:r>
            <a:r>
              <a:rPr lang="ko-KR" altLang="en-US" sz="2000" dirty="0" err="1" smtClean="0"/>
              <a:t>네스팅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템플레이트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   공작물의 형상 또는 모양에 거의 일치시켜 사용할 수 있다</a:t>
            </a:r>
            <a:r>
              <a:rPr lang="en-US" altLang="ko-KR" sz="2000" dirty="0" smtClean="0"/>
              <a:t>.</a:t>
            </a:r>
          </a:p>
          <a:p>
            <a:pPr marL="457200" indent="-457200"/>
            <a:r>
              <a:rPr lang="ko-KR" altLang="en-US" sz="2000" dirty="0" smtClean="0"/>
              <a:t>      공동의 </a:t>
            </a:r>
            <a:r>
              <a:rPr lang="ko-KR" altLang="en-US" sz="2000" dirty="0" err="1" smtClean="0"/>
              <a:t>네스트는</a:t>
            </a:r>
            <a:r>
              <a:rPr lang="ko-KR" altLang="en-US" sz="2000" dirty="0" smtClean="0"/>
              <a:t> 원형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정사각형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직사각형과 </a:t>
            </a:r>
            <a:r>
              <a:rPr lang="ko-KR" altLang="en-US" sz="2000" dirty="0" err="1" smtClean="0"/>
              <a:t>같</a:t>
            </a:r>
            <a:r>
              <a:rPr lang="ko-KR" altLang="en-US" sz="2000" dirty="0" smtClean="0"/>
              <a:t> 이 대칭적인 형상에 제한되어 사용된다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6" name="그림 5" descr="분류-형판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492896"/>
            <a:ext cx="4362450" cy="4162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판형지그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2. </a:t>
            </a:r>
            <a:r>
              <a:rPr lang="ko-KR" altLang="en-US" sz="2000" dirty="0" smtClean="0"/>
              <a:t>판형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(Plate jig)</a:t>
            </a:r>
          </a:p>
          <a:p>
            <a:pPr marL="457200" indent="-457200"/>
            <a:r>
              <a:rPr lang="ko-KR" altLang="en-US" sz="2000" dirty="0" smtClean="0"/>
              <a:t>    형판 </a:t>
            </a:r>
            <a:r>
              <a:rPr lang="ko-KR" altLang="en-US" sz="2000" dirty="0" err="1" smtClean="0"/>
              <a:t>지그와</a:t>
            </a:r>
            <a:r>
              <a:rPr lang="ko-KR" altLang="en-US" sz="2000" dirty="0" smtClean="0"/>
              <a:t> 유사하나 간단한 위치 </a:t>
            </a:r>
            <a:r>
              <a:rPr lang="ko-KR" altLang="en-US" sz="2000" dirty="0" err="1" smtClean="0"/>
              <a:t>결정구와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클램핑</a:t>
            </a:r>
            <a:r>
              <a:rPr lang="ko-KR" altLang="en-US" sz="2000" dirty="0" smtClean="0"/>
              <a:t> 기구를 가지고 </a:t>
            </a:r>
            <a:r>
              <a:rPr lang="ko-KR" altLang="en-US" sz="2000" dirty="0" err="1" smtClean="0"/>
              <a:t>있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err="1" smtClean="0"/>
              <a:t>으며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제작될 공작물의 수량여부에 따라 </a:t>
            </a:r>
            <a:r>
              <a:rPr lang="ko-KR" altLang="en-US" sz="2000" dirty="0" err="1" smtClean="0"/>
              <a:t>부시를</a:t>
            </a:r>
            <a:r>
              <a:rPr lang="ko-KR" altLang="en-US" sz="2000" dirty="0" smtClean="0"/>
              <a:t> 사용하지 않고 간단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히 제작하여 사용한다</a:t>
            </a:r>
            <a:r>
              <a:rPr lang="en-US" altLang="ko-KR" sz="2000" dirty="0" smtClean="0"/>
              <a:t>.  </a:t>
            </a:r>
            <a:endParaRPr lang="ko-KR" altLang="en-US" sz="2000" dirty="0"/>
          </a:p>
        </p:txBody>
      </p:sp>
      <p:pic>
        <p:nvPicPr>
          <p:cNvPr id="5" name="그림 4" descr="분류-판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20258"/>
            <a:ext cx="8481650" cy="38491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지그의</a:t>
            </a:r>
            <a:r>
              <a:rPr lang="ko-KR" altLang="en-US" sz="3200" dirty="0" smtClean="0"/>
              <a:t> 형태별 종류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테이블지그</a:t>
            </a:r>
            <a:endParaRPr lang="ko-KR" alt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141277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000" dirty="0" smtClean="0"/>
              <a:t>3. </a:t>
            </a:r>
            <a:r>
              <a:rPr lang="ko-KR" altLang="en-US" sz="2000" dirty="0" smtClean="0"/>
              <a:t>테이블 </a:t>
            </a:r>
            <a:r>
              <a:rPr lang="ko-KR" altLang="en-US" sz="2000" dirty="0" err="1" smtClean="0"/>
              <a:t>지그</a:t>
            </a: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   플레이트 </a:t>
            </a:r>
            <a:r>
              <a:rPr lang="ko-KR" altLang="en-US" sz="2000" dirty="0" err="1" smtClean="0"/>
              <a:t>지그의</a:t>
            </a:r>
            <a:r>
              <a:rPr lang="ko-KR" altLang="en-US" sz="2000" dirty="0" smtClean="0"/>
              <a:t> 일종으로 </a:t>
            </a:r>
            <a:r>
              <a:rPr lang="ko-KR" altLang="en-US" sz="2000" dirty="0" err="1" smtClean="0"/>
              <a:t>리이프</a:t>
            </a:r>
            <a:r>
              <a:rPr lang="ko-KR" altLang="en-US" sz="2000" dirty="0" smtClean="0"/>
              <a:t> 또는 뚜껑이 없이 나사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쐐기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캠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등으로 공작물을 견고히 </a:t>
            </a:r>
            <a:r>
              <a:rPr lang="ko-KR" altLang="en-US" sz="2000" dirty="0" err="1" smtClean="0"/>
              <a:t>클램핑</a:t>
            </a:r>
            <a:r>
              <a:rPr lang="ko-KR" altLang="en-US" sz="2000" dirty="0" smtClean="0"/>
              <a:t> 한 후 작업한다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6" name="그림 5" descr="분류-테이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860" y="2564904"/>
            <a:ext cx="8550733" cy="40324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5603</TotalTime>
  <Words>1669</Words>
  <Application>Microsoft Office PowerPoint</Application>
  <PresentationFormat>화면 슬라이드 쇼(4:3)</PresentationFormat>
  <Paragraphs>270</Paragraphs>
  <Slides>39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4" baseType="lpstr">
      <vt:lpstr>HY견고딕</vt:lpstr>
      <vt:lpstr>맑은 고딕</vt:lpstr>
      <vt:lpstr>Lucida Sans</vt:lpstr>
      <vt:lpstr>Wingdings 2</vt:lpstr>
      <vt:lpstr>보자기</vt:lpstr>
      <vt:lpstr>치공구 설계</vt:lpstr>
      <vt:lpstr>치공구의 분류</vt:lpstr>
      <vt:lpstr>치공구의 분류</vt:lpstr>
      <vt:lpstr>지그의 형태별 종류-형판지그</vt:lpstr>
      <vt:lpstr>지그의 형태별 종류-형판지그</vt:lpstr>
      <vt:lpstr>지그의 형태별 종류-형판지그</vt:lpstr>
      <vt:lpstr>지그의 형태별 종류-형판지그</vt:lpstr>
      <vt:lpstr>지그의 형태별 종류-판형지그</vt:lpstr>
      <vt:lpstr>지그의 형태별 종류-테이블지그</vt:lpstr>
      <vt:lpstr>지그의 형태별 종류-샌드위치형 지그</vt:lpstr>
      <vt:lpstr>지그의 형태별 종류-링형 지그</vt:lpstr>
      <vt:lpstr>지그의 형태별 종류-바깥지름 지그</vt:lpstr>
      <vt:lpstr>지그의 형태별 종류-바이스형 지그</vt:lpstr>
      <vt:lpstr>지그의 형태별 종류-앵글 플레이트</vt:lpstr>
      <vt:lpstr>지그의 형태별 종류-분할형 지그</vt:lpstr>
      <vt:lpstr>지그의 형태별 종류-리프형 지그</vt:lpstr>
      <vt:lpstr>지그의 형태별 종류-채널 지그</vt:lpstr>
      <vt:lpstr>지그의 형태별 종류-박스 지그</vt:lpstr>
      <vt:lpstr>지그의 형태별 종류-트러니언형 지그</vt:lpstr>
      <vt:lpstr>지그의 형태별 종류-멀티스테이션 지그</vt:lpstr>
      <vt:lpstr>지그의 형태별 종류-펌프 지그</vt:lpstr>
      <vt:lpstr>고정구의 형태별 종류</vt:lpstr>
      <vt:lpstr>고정구의 형태별 종류</vt:lpstr>
      <vt:lpstr>고정구의 형태별 종류</vt:lpstr>
      <vt:lpstr>고정구의 형태별 종류</vt:lpstr>
      <vt:lpstr>고정구의 형태별 종류</vt:lpstr>
      <vt:lpstr>고정구의 형태별 종류</vt:lpstr>
      <vt:lpstr>고정구의 형태별 종류</vt:lpstr>
      <vt:lpstr>고정구의 형태별 종류</vt:lpstr>
      <vt:lpstr>공작물의 착탈과 위치결정</vt:lpstr>
      <vt:lpstr>공작물의 착탈과 위치결정</vt:lpstr>
      <vt:lpstr>공작물의 착탈과 위치결정</vt:lpstr>
      <vt:lpstr>공작물의 착탈과 위치결정</vt:lpstr>
      <vt:lpstr>공작물의 착탈과 위치결정</vt:lpstr>
      <vt:lpstr>공작물의 착탈과 위치결정</vt:lpstr>
      <vt:lpstr>공작물의 착탈과 위치결정</vt:lpstr>
      <vt:lpstr>공작물의 착탈과 위치결정</vt:lpstr>
      <vt:lpstr>공작물의 착탈과 위치결정</vt:lpstr>
      <vt:lpstr>공작물의 착탈과 위치결정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치공구 설계</dc:title>
  <dc:creator>Registered User</dc:creator>
  <cp:lastModifiedBy>Windows 사용자</cp:lastModifiedBy>
  <cp:revision>311</cp:revision>
  <dcterms:created xsi:type="dcterms:W3CDTF">2019-03-15T05:17:05Z</dcterms:created>
  <dcterms:modified xsi:type="dcterms:W3CDTF">2019-04-22T05:55:15Z</dcterms:modified>
</cp:coreProperties>
</file>