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312" r:id="rId3"/>
    <p:sldId id="314" r:id="rId4"/>
    <p:sldId id="315" r:id="rId5"/>
    <p:sldId id="316" r:id="rId6"/>
    <p:sldId id="317" r:id="rId7"/>
    <p:sldId id="318" r:id="rId8"/>
    <p:sldId id="319" r:id="rId9"/>
    <p:sldId id="321" r:id="rId10"/>
    <p:sldId id="323" r:id="rId11"/>
    <p:sldId id="324" r:id="rId12"/>
    <p:sldId id="325" r:id="rId13"/>
    <p:sldId id="326" r:id="rId14"/>
    <p:sldId id="327" r:id="rId15"/>
    <p:sldId id="328" r:id="rId16"/>
    <p:sldId id="307" r:id="rId17"/>
    <p:sldId id="329" r:id="rId18"/>
    <p:sldId id="330" r:id="rId19"/>
    <p:sldId id="331" r:id="rId20"/>
    <p:sldId id="308" r:id="rId21"/>
    <p:sldId id="309" r:id="rId22"/>
    <p:sldId id="310" r:id="rId23"/>
    <p:sldId id="311" r:id="rId24"/>
    <p:sldId id="332" r:id="rId25"/>
    <p:sldId id="333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40A14-F7B0-4C6F-8CDF-DF3AB32C9181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9C5B2-41DA-45DD-8403-FA67D2126B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FDBB3ECD-7435-40CB-9CAC-14739595EF9F}" type="datetimeFigureOut">
              <a:rPr lang="ko-KR" altLang="en-US" smtClean="0"/>
              <a:pPr/>
              <a:t>2019-06-10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C3E2BAC-7A8B-4C07-BC38-005E81896FD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1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치공구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설계</a:t>
            </a:r>
            <a:r>
              <a:rPr lang="en-US" altLang="ko-KR" dirty="0" smtClean="0"/>
              <a:t>-</a:t>
            </a:r>
            <a:r>
              <a:rPr lang="ko-KR" altLang="en-US" dirty="0" err="1" smtClean="0"/>
              <a:t>클램프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004048" y="5805264"/>
            <a:ext cx="3701606" cy="720080"/>
          </a:xfrm>
        </p:spPr>
        <p:txBody>
          <a:bodyPr>
            <a:normAutofit lnSpcReduction="10000"/>
          </a:bodyPr>
          <a:lstStyle/>
          <a:p>
            <a:r>
              <a:rPr lang="ko-KR" altLang="en-US" sz="2000" dirty="0" smtClean="0"/>
              <a:t>국제대학교 기계공학과</a:t>
            </a:r>
            <a:endParaRPr lang="en-US" altLang="ko-KR" sz="2000" dirty="0" smtClean="0"/>
          </a:p>
          <a:p>
            <a:r>
              <a:rPr lang="ko-KR" altLang="en-US" sz="2000" dirty="0" smtClean="0"/>
              <a:t>교수 양승복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3600" dirty="0" err="1" smtClean="0"/>
              <a:t>클램핑의</a:t>
            </a:r>
            <a:r>
              <a:rPr lang="ko-KR" altLang="en-US" sz="3600" dirty="0" smtClean="0"/>
              <a:t> 원칙 </a:t>
            </a:r>
            <a:r>
              <a:rPr lang="en-US" altLang="ko-KR" sz="2200" dirty="0" smtClean="0"/>
              <a:t>- </a:t>
            </a:r>
            <a:r>
              <a:rPr lang="ko-KR" altLang="en-US" sz="2200" dirty="0" err="1" smtClean="0"/>
              <a:t>클램프로</a:t>
            </a:r>
            <a:r>
              <a:rPr lang="ko-KR" altLang="en-US" sz="2200" dirty="0" smtClean="0"/>
              <a:t> 인한 변형 </a:t>
            </a:r>
            <a:br>
              <a:rPr lang="ko-KR" altLang="en-US" sz="2200" dirty="0" smtClean="0"/>
            </a:b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/>
              <a:t>(4) </a:t>
            </a:r>
            <a:r>
              <a:rPr lang="ko-KR" altLang="en-US" sz="2000" dirty="0" smtClean="0"/>
              <a:t>공작물의 위치결정의 변화 </a:t>
            </a:r>
            <a:r>
              <a:rPr lang="en-US" altLang="ko-KR" sz="2000" dirty="0" smtClean="0"/>
              <a:t>:  </a:t>
            </a:r>
            <a:r>
              <a:rPr lang="ko-KR" altLang="en-US" sz="2000" dirty="0" smtClean="0"/>
              <a:t>아래 그림과 같이 클램핑하면 공작물이 위치결정 면에서 들뜬다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(5) </a:t>
            </a:r>
            <a:r>
              <a:rPr lang="ko-KR" altLang="en-US" sz="2000" dirty="0" smtClean="0"/>
              <a:t>공작물의 변형 </a:t>
            </a:r>
            <a:r>
              <a:rPr lang="en-US" altLang="ko-KR" sz="2000" dirty="0" smtClean="0"/>
              <a:t>:  </a:t>
            </a:r>
            <a:r>
              <a:rPr lang="ko-KR" altLang="en-US" sz="2000" dirty="0" smtClean="0"/>
              <a:t>절삭부분의 가까운 곳에 클램핑하면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가공 중에 홈 폭이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압력으로 인하여 변형한다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또 커터의 측면을 강하게 압력 을 가하므로 결국 파손하는 일이 있기 때문에 반드시 주의를 하여야 한다</a:t>
            </a:r>
            <a:r>
              <a:rPr lang="en-US" altLang="ko-KR" sz="2000" dirty="0" smtClean="0"/>
              <a:t>.  </a:t>
            </a:r>
          </a:p>
        </p:txBody>
      </p:sp>
      <p:pic>
        <p:nvPicPr>
          <p:cNvPr id="4" name="그림 3" descr="20190603_155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717032"/>
            <a:ext cx="8211741" cy="264552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3600" dirty="0" err="1" smtClean="0"/>
              <a:t>클램핑의</a:t>
            </a:r>
            <a:r>
              <a:rPr lang="ko-KR" altLang="en-US" sz="3600" dirty="0" smtClean="0"/>
              <a:t> 원칙 </a:t>
            </a:r>
            <a:r>
              <a:rPr lang="en-US" altLang="ko-KR" sz="2200" dirty="0" smtClean="0"/>
              <a:t>- </a:t>
            </a:r>
            <a:r>
              <a:rPr lang="ko-KR" altLang="en-US" sz="2200" dirty="0" err="1" smtClean="0"/>
              <a:t>클램프로</a:t>
            </a:r>
            <a:r>
              <a:rPr lang="ko-KR" altLang="en-US" sz="2200" dirty="0" smtClean="0"/>
              <a:t> 인한 변형 </a:t>
            </a:r>
            <a:br>
              <a:rPr lang="ko-KR" altLang="en-US" sz="2200" dirty="0" smtClean="0"/>
            </a:b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/>
              <a:t>(6) </a:t>
            </a:r>
            <a:r>
              <a:rPr lang="ko-KR" altLang="en-US" sz="2000" dirty="0" smtClean="0"/>
              <a:t>두 점 지지의 원칙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공작물의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면의 정밀도가 나쁘면</a:t>
            </a:r>
            <a:r>
              <a:rPr lang="en-US" altLang="ko-KR" sz="2000" dirty="0" smtClean="0"/>
              <a:t>,  </a:t>
            </a:r>
            <a:r>
              <a:rPr lang="ko-KR" altLang="en-US" sz="2000" dirty="0" err="1" smtClean="0"/>
              <a:t>클램핑에</a:t>
            </a:r>
            <a:r>
              <a:rPr lang="ko-KR" altLang="en-US" sz="2000" dirty="0" smtClean="0"/>
              <a:t> 의하여 공 작물 전체가 변형하는 수가 있으며 이 경우</a:t>
            </a:r>
            <a:r>
              <a:rPr lang="en-US" altLang="ko-KR" sz="2000" dirty="0" smtClean="0"/>
              <a:t>〔</a:t>
            </a:r>
            <a:r>
              <a:rPr lang="ko-KR" altLang="en-US" sz="2000" dirty="0" smtClean="0"/>
              <a:t>그림 </a:t>
            </a:r>
            <a:r>
              <a:rPr lang="en-US" altLang="ko-KR" sz="2000" dirty="0" smtClean="0"/>
              <a:t>4-11〕</a:t>
            </a:r>
            <a:r>
              <a:rPr lang="ko-KR" altLang="en-US" sz="2000" dirty="0" smtClean="0"/>
              <a:t>과 같이 두 곳을 지지할 수 있는 평형블록이나 평형지지구을 사용하면 공작물의 변형을 방지할 수 있다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pic>
        <p:nvPicPr>
          <p:cNvPr id="4" name="그림 3" descr="20190603_1558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140968"/>
            <a:ext cx="8061002" cy="323587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클램핑의</a:t>
            </a:r>
            <a:r>
              <a:rPr lang="ko-KR" altLang="en-US" sz="3200" dirty="0" smtClean="0"/>
              <a:t> 원칙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마</a:t>
            </a:r>
            <a:r>
              <a:rPr lang="en-US" altLang="ko-KR" sz="2000" dirty="0" smtClean="0"/>
              <a:t>.  </a:t>
            </a:r>
            <a:r>
              <a:rPr lang="ko-KR" altLang="en-US" sz="2000" dirty="0" err="1" smtClean="0"/>
              <a:t>클램프기구의</a:t>
            </a:r>
            <a:r>
              <a:rPr lang="ko-KR" altLang="en-US" sz="2000" dirty="0" smtClean="0"/>
              <a:t> 조건 </a:t>
            </a:r>
          </a:p>
          <a:p>
            <a:pPr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smtClean="0"/>
              <a:t>대부분이 인력</a:t>
            </a:r>
            <a:r>
              <a:rPr lang="en-US" altLang="ko-KR" sz="2000" dirty="0" smtClean="0"/>
              <a:t>(10-20kg</a:t>
            </a:r>
            <a:r>
              <a:rPr lang="ko-KR" altLang="en-US" sz="2000" dirty="0" smtClean="0"/>
              <a:t>정도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에 의함으로써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그 힘을 확대하여 </a:t>
            </a:r>
            <a:r>
              <a:rPr lang="ko-KR" altLang="en-US" sz="2000" dirty="0" err="1" smtClean="0"/>
              <a:t>클램핑력을</a:t>
            </a:r>
            <a:r>
              <a:rPr lang="ko-KR" altLang="en-US" sz="2000" dirty="0" smtClean="0"/>
              <a:t> 그 수 배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수십 배로 한다</a:t>
            </a:r>
            <a:r>
              <a:rPr lang="en-US" altLang="ko-KR" sz="2000" dirty="0" smtClean="0"/>
              <a:t>.  </a:t>
            </a:r>
          </a:p>
          <a:p>
            <a:pPr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err="1" smtClean="0"/>
              <a:t>절삭력에</a:t>
            </a:r>
            <a:r>
              <a:rPr lang="ko-KR" altLang="en-US" sz="2000" dirty="0" smtClean="0"/>
              <a:t> 따라서 저항력을 자동적으로 높이는 것이 바람직하다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smtClean="0"/>
              <a:t>힘을 가할 때뿐만 아니라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손을 뗐을 때도 충분한 힘으로 </a:t>
            </a:r>
            <a:r>
              <a:rPr lang="ko-KR" altLang="en-US" sz="2000" dirty="0" err="1" smtClean="0"/>
              <a:t>클램핑이</a:t>
            </a:r>
            <a:r>
              <a:rPr lang="ko-KR" altLang="en-US" sz="2000" dirty="0" smtClean="0"/>
              <a:t> 되도록 하여 야 한다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즉 손으로 잡지 말아야 한다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sz="2000" dirty="0" smtClean="0"/>
              <a:t>(4) </a:t>
            </a:r>
            <a:r>
              <a:rPr lang="ko-KR" altLang="en-US" sz="2000" dirty="0" err="1" smtClean="0"/>
              <a:t>클램핑한</a:t>
            </a:r>
            <a:r>
              <a:rPr lang="ko-KR" altLang="en-US" sz="2000" dirty="0" smtClean="0"/>
              <a:t> 것을 풀 때는 체결할 때보다 적은 힘으로 풀어야 하는 것이 좋다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sz="2000" dirty="0" smtClean="0"/>
              <a:t>(5) </a:t>
            </a:r>
            <a:r>
              <a:rPr lang="ko-KR" altLang="en-US" sz="2000" dirty="0" smtClean="0"/>
              <a:t>반복 사용하여도 수명이 길어야 한다</a:t>
            </a:r>
            <a:r>
              <a:rPr lang="en-US" altLang="ko-KR" sz="2000" dirty="0" smtClean="0"/>
              <a:t>. 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클램핑의</a:t>
            </a:r>
            <a:r>
              <a:rPr lang="ko-KR" altLang="en-US" dirty="0" smtClean="0"/>
              <a:t> 원칙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바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평형 블록 </a:t>
            </a:r>
          </a:p>
          <a:p>
            <a:pPr>
              <a:buNone/>
            </a:pPr>
            <a:r>
              <a:rPr lang="ko-KR" altLang="en-US" sz="2000" dirty="0" smtClean="0"/>
              <a:t>평형 링에 의한 체결은 회전축 </a:t>
            </a:r>
            <a:r>
              <a:rPr lang="en-US" altLang="ko-KR" sz="2000" dirty="0" smtClean="0"/>
              <a:t>(P), (Q)</a:t>
            </a:r>
            <a:r>
              <a:rPr lang="ko-KR" altLang="en-US" sz="2000" dirty="0" smtClean="0"/>
              <a:t>를 포함한 링 장치로서 자루를 </a:t>
            </a:r>
            <a:r>
              <a:rPr lang="en-US" altLang="ko-KR" sz="2000" dirty="0" smtClean="0"/>
              <a:t>(F)</a:t>
            </a:r>
          </a:p>
          <a:p>
            <a:pPr>
              <a:buNone/>
            </a:pPr>
            <a:r>
              <a:rPr lang="en-US" altLang="ko-KR" sz="2000" dirty="0" smtClean="0"/>
              <a:t>     </a:t>
            </a:r>
            <a:r>
              <a:rPr lang="ko-KR" altLang="en-US" sz="2000" dirty="0" smtClean="0"/>
              <a:t>방향으로 </a:t>
            </a:r>
            <a:r>
              <a:rPr lang="ko-KR" altLang="en-US" sz="2000" dirty="0" err="1" smtClean="0"/>
              <a:t>움직이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면체결된다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이것은 간단한 중심내기 장치로 </a:t>
            </a:r>
            <a:r>
              <a:rPr lang="ko-KR" altLang="en-US" sz="2000" dirty="0" err="1" smtClean="0"/>
              <a:t>클램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핑 장치라고는 볼 수 없다</a:t>
            </a:r>
            <a:r>
              <a:rPr lang="en-US" altLang="ko-KR" sz="2000" dirty="0" smtClean="0"/>
              <a:t>.  </a:t>
            </a:r>
          </a:p>
          <a:p>
            <a:pPr>
              <a:buNone/>
            </a:pPr>
            <a:r>
              <a:rPr lang="ko-KR" altLang="en-US" sz="2000" dirty="0" err="1" smtClean="0"/>
              <a:t>편심캠에의한클램핑</a:t>
            </a:r>
            <a:r>
              <a:rPr lang="ko-KR" altLang="en-US" sz="2000" dirty="0" smtClean="0"/>
              <a:t> 장치는 클램핑이 안정한 상태를 유지하고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그 위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에 </a:t>
            </a:r>
            <a:r>
              <a:rPr lang="ko-KR" altLang="en-US" sz="2000" dirty="0" err="1" smtClean="0"/>
              <a:t>반력을</a:t>
            </a:r>
            <a:r>
              <a:rPr lang="ko-KR" altLang="en-US" sz="2000" dirty="0" smtClean="0"/>
              <a:t> 증대하여도  되돌아 가지 않는다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 상태를 넓은 뜻으로 셀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블록</a:t>
            </a:r>
            <a:r>
              <a:rPr lang="en-US" altLang="ko-KR" sz="2000" dirty="0" smtClean="0"/>
              <a:t>(Shell block)</a:t>
            </a:r>
            <a:r>
              <a:rPr lang="ko-KR" altLang="en-US" sz="2000" dirty="0" smtClean="0"/>
              <a:t>이라고 하며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클램프</a:t>
            </a:r>
            <a:r>
              <a:rPr lang="ko-KR" altLang="en-US" sz="2000" dirty="0" smtClean="0"/>
              <a:t> 기구로서는 중요한 조건이다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r>
              <a:rPr lang="ko-KR" altLang="en-US" sz="2000" dirty="0" err="1" smtClean="0"/>
              <a:t>웨지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나사 </a:t>
            </a:r>
            <a:r>
              <a:rPr lang="ko-KR" altLang="en-US" sz="2000" dirty="0" err="1" smtClean="0"/>
              <a:t>스파이럴</a:t>
            </a:r>
            <a:r>
              <a:rPr lang="ko-KR" altLang="en-US" sz="2000" dirty="0" smtClean="0"/>
              <a:t> 캠</a:t>
            </a:r>
            <a:r>
              <a:rPr lang="en-US" altLang="ko-KR" sz="2000" dirty="0" smtClean="0"/>
              <a:t>,  </a:t>
            </a:r>
            <a:r>
              <a:rPr lang="ko-KR" altLang="en-US" sz="2000" dirty="0" err="1" smtClean="0"/>
              <a:t>편심</a:t>
            </a:r>
            <a:r>
              <a:rPr lang="ko-KR" altLang="en-US" sz="2000" dirty="0" smtClean="0"/>
              <a:t> 캠 등에는 이런 성질이 </a:t>
            </a:r>
            <a:r>
              <a:rPr lang="ko-KR" altLang="en-US" sz="2000" dirty="0" err="1" smtClean="0"/>
              <a:t>있</a:t>
            </a:r>
            <a:r>
              <a:rPr lang="ko-KR" altLang="en-US" sz="2000" dirty="0" smtClean="0"/>
              <a:t> 다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</p:txBody>
      </p:sp>
      <p:pic>
        <p:nvPicPr>
          <p:cNvPr id="4" name="그림 3" descr="20190603_16135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509120"/>
            <a:ext cx="5180317" cy="2242051"/>
          </a:xfrm>
          <a:prstGeom prst="rect">
            <a:avLst/>
          </a:prstGeom>
        </p:spPr>
      </p:pic>
      <p:cxnSp>
        <p:nvCxnSpPr>
          <p:cNvPr id="6" name="직선 화살표 연결선 5"/>
          <p:cNvCxnSpPr/>
          <p:nvPr/>
        </p:nvCxnSpPr>
        <p:spPr>
          <a:xfrm flipH="1">
            <a:off x="539552" y="2492896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클램핑의</a:t>
            </a:r>
            <a:r>
              <a:rPr lang="ko-KR" altLang="en-US" sz="3200" dirty="0" smtClean="0"/>
              <a:t> 원칙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사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가공방향에 의한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</a:t>
            </a:r>
          </a:p>
          <a:p>
            <a:pPr>
              <a:buNone/>
            </a:pPr>
            <a:r>
              <a:rPr lang="ko-KR" altLang="en-US" sz="2000" dirty="0" smtClean="0"/>
              <a:t>셀 블록이 가능한 것은 </a:t>
            </a:r>
            <a:r>
              <a:rPr lang="ko-KR" altLang="en-US" sz="2000" dirty="0" err="1" smtClean="0"/>
              <a:t>클램핑력의</a:t>
            </a:r>
            <a:r>
              <a:rPr lang="ko-KR" altLang="en-US" sz="2000" dirty="0" smtClean="0"/>
              <a:t> 방향으로 </a:t>
            </a:r>
            <a:r>
              <a:rPr lang="ko-KR" altLang="en-US" sz="2000" dirty="0" err="1" smtClean="0"/>
              <a:t>가공력을</a:t>
            </a:r>
            <a:r>
              <a:rPr lang="ko-KR" altLang="en-US" sz="2000" dirty="0" smtClean="0"/>
              <a:t> 작용하게 하면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클램핑이</a:t>
            </a:r>
            <a:r>
              <a:rPr lang="ko-KR" altLang="en-US" sz="2000" dirty="0" smtClean="0"/>
              <a:t> 편리하게 된다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선반 고정구에 쓰인 클램핑의 편리한 경우</a:t>
            </a:r>
            <a:r>
              <a:rPr lang="en-US" altLang="ko-KR" sz="2000" dirty="0" smtClean="0"/>
              <a:t>,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ko-KR" altLang="en-US" sz="2000" dirty="0" smtClean="0"/>
              <a:t>절삭에 의 하여 공작물을 화살표의 방향으로 </a:t>
            </a:r>
            <a:r>
              <a:rPr lang="ko-KR" altLang="en-US" sz="2000" dirty="0" err="1" smtClean="0"/>
              <a:t>와셔를</a:t>
            </a:r>
            <a:r>
              <a:rPr lang="ko-KR" altLang="en-US" sz="2000" dirty="0" smtClean="0"/>
              <a:t> 끼워 너트도 그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 방향으로 돌린다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오른 나사 이면 더욱 더 </a:t>
            </a:r>
            <a:r>
              <a:rPr lang="ko-KR" altLang="en-US" sz="2000" dirty="0" err="1" smtClean="0"/>
              <a:t>클램핑력이</a:t>
            </a:r>
            <a:r>
              <a:rPr lang="ko-KR" altLang="en-US" sz="2000" dirty="0" smtClean="0"/>
              <a:t> 커진다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왼 나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사의 경우 는 풀림 방향으로 되기 때문에 셀 블록이라고 말할 수 없다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ko-KR" altLang="en-US" sz="2000" dirty="0" err="1" smtClean="0"/>
              <a:t>캠레버의</a:t>
            </a:r>
            <a:r>
              <a:rPr lang="ko-KR" altLang="en-US" sz="2000" dirty="0" smtClean="0"/>
              <a:t> 경우 절삭력의 방향으로 충돌하여 캠 레버가 작용하면 </a:t>
            </a:r>
            <a:r>
              <a:rPr lang="ko-KR" altLang="en-US" sz="2000" dirty="0" err="1" smtClean="0"/>
              <a:t>클램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err="1" smtClean="0"/>
              <a:t>핑하기가</a:t>
            </a:r>
            <a:r>
              <a:rPr lang="ko-KR" altLang="en-US" sz="2000" dirty="0" smtClean="0"/>
              <a:t> 편리하다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만약 캠 토크를 반대로 하면 불안정하게 된다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</p:txBody>
      </p:sp>
      <p:pic>
        <p:nvPicPr>
          <p:cNvPr id="5" name="그림 4" descr="20190603_1616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581129"/>
            <a:ext cx="5809951" cy="22768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클램핑의</a:t>
            </a:r>
            <a:r>
              <a:rPr lang="ko-KR" altLang="en-US" sz="3200" dirty="0" smtClean="0"/>
              <a:t> 원칙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49531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o-KR" altLang="en-US" sz="2000" dirty="0" smtClean="0"/>
              <a:t>아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칩의 대책 </a:t>
            </a:r>
          </a:p>
          <a:p>
            <a:pPr>
              <a:buNone/>
            </a:pP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장치에 칩이 붙을 때는 </a:t>
            </a:r>
            <a:r>
              <a:rPr lang="ko-KR" altLang="en-US" sz="2000" dirty="0" err="1" smtClean="0"/>
              <a:t>클램핑력이</a:t>
            </a:r>
            <a:r>
              <a:rPr lang="ko-KR" altLang="en-US" sz="2000" dirty="0" smtClean="0"/>
              <a:t> 불안전하게 된다</a:t>
            </a:r>
            <a:r>
              <a:rPr lang="en-US" altLang="ko-KR" sz="2000" dirty="0" smtClean="0"/>
              <a:t>. </a:t>
            </a:r>
          </a:p>
          <a:p>
            <a:pPr marL="457200" indent="-457200"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err="1" smtClean="0"/>
              <a:t>주조품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단조품은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위치결정면</a:t>
            </a:r>
            <a:r>
              <a:rPr lang="ko-KR" altLang="en-US" sz="2000" dirty="0" smtClean="0"/>
              <a:t> 부분을 작게 한다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그 밖의 경우에도 가</a:t>
            </a:r>
            <a:endParaRPr lang="en-US" altLang="ko-KR" sz="2000" dirty="0" smtClean="0"/>
          </a:p>
          <a:p>
            <a:pPr marL="457200" indent="-457200">
              <a:buNone/>
            </a:pPr>
            <a:r>
              <a:rPr lang="en-US" altLang="ko-KR" sz="2000" dirty="0" smtClean="0"/>
              <a:t>    </a:t>
            </a:r>
            <a:r>
              <a:rPr lang="ko-KR" altLang="en-US" sz="2000" dirty="0" smtClean="0"/>
              <a:t>능한 한 작은 면적으로 한다</a:t>
            </a:r>
            <a:r>
              <a:rPr lang="en-US" altLang="ko-KR" sz="2000" dirty="0" smtClean="0"/>
              <a:t>.  </a:t>
            </a:r>
          </a:p>
          <a:p>
            <a:pPr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면은 수직면으로 하는 것이 바람직하다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면이 넓을 경우는 칩 홈을 만든다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sz="2000" dirty="0" smtClean="0"/>
              <a:t>(4) </a:t>
            </a:r>
            <a:r>
              <a:rPr lang="ko-KR" altLang="en-US" sz="2000" dirty="0" smtClean="0"/>
              <a:t>구석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가동 부분은 칩이 들어가지 못하도록 커버를 달아 둔다</a:t>
            </a:r>
            <a:r>
              <a:rPr lang="en-US" altLang="ko-KR" sz="2000" dirty="0" smtClean="0"/>
              <a:t>.  </a:t>
            </a:r>
          </a:p>
          <a:p>
            <a:pPr>
              <a:buNone/>
            </a:pPr>
            <a:r>
              <a:rPr lang="en-US" altLang="ko-KR" sz="2000" dirty="0" smtClean="0"/>
              <a:t>(5) </a:t>
            </a:r>
            <a:r>
              <a:rPr lang="ko-KR" altLang="en-US" sz="2000" dirty="0" smtClean="0"/>
              <a:t>볼트 스프링 </a:t>
            </a:r>
            <a:r>
              <a:rPr lang="ko-KR" altLang="en-US" sz="2000" dirty="0" err="1" smtClean="0"/>
              <a:t>록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와셔</a:t>
            </a:r>
            <a:r>
              <a:rPr lang="ko-KR" altLang="en-US" sz="2000" dirty="0" smtClean="0"/>
              <a:t> 등을 이용하여 항상 밀착하게 한다</a:t>
            </a:r>
            <a:r>
              <a:rPr lang="en-US" altLang="ko-KR" sz="2000" dirty="0" smtClean="0"/>
              <a:t>.  </a:t>
            </a:r>
          </a:p>
          <a:p>
            <a:pPr>
              <a:buNone/>
            </a:pPr>
            <a:r>
              <a:rPr lang="en-US" altLang="ko-KR" sz="2000" dirty="0" smtClean="0"/>
              <a:t>(6) </a:t>
            </a:r>
            <a:r>
              <a:rPr lang="ko-KR" altLang="en-US" sz="2000" dirty="0" smtClean="0"/>
              <a:t>칩의 비산 방향에 </a:t>
            </a:r>
            <a:r>
              <a:rPr lang="ko-KR" altLang="en-US" sz="2000" dirty="0" err="1" smtClean="0"/>
              <a:t>클램프</a:t>
            </a:r>
            <a:r>
              <a:rPr lang="ko-KR" altLang="en-US" sz="2000" dirty="0" smtClean="0"/>
              <a:t> 부분을 만들지 않는다</a:t>
            </a:r>
            <a:endParaRPr lang="en-US" altLang="ko-KR" sz="2000" dirty="0" smtClean="0"/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자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간섭 </a:t>
            </a:r>
          </a:p>
          <a:p>
            <a:pPr>
              <a:buNone/>
            </a:pPr>
            <a:r>
              <a:rPr lang="ko-KR" altLang="en-US" sz="2000" dirty="0" err="1" smtClean="0"/>
              <a:t>클램프를</a:t>
            </a:r>
            <a:r>
              <a:rPr lang="ko-KR" altLang="en-US" sz="2000" dirty="0" smtClean="0"/>
              <a:t> 사용 기계와 관계 위치를 확인하지 않고 설치하면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이송하는 기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계의 레버 등에 의하여 </a:t>
            </a:r>
            <a:r>
              <a:rPr lang="ko-KR" altLang="en-US" sz="2000" dirty="0" err="1" smtClean="0"/>
              <a:t>착탈시</a:t>
            </a:r>
            <a:r>
              <a:rPr lang="ko-KR" altLang="en-US" sz="2000" dirty="0" smtClean="0"/>
              <a:t> 간섭이 생긴다</a:t>
            </a:r>
            <a:r>
              <a:rPr lang="en-US" altLang="ko-KR" sz="2000" dirty="0" smtClean="0"/>
              <a:t>.  </a:t>
            </a:r>
            <a:r>
              <a:rPr lang="ko-KR" altLang="en-US" sz="2000" dirty="0" err="1" smtClean="0"/>
              <a:t>치공구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조작시</a:t>
            </a:r>
            <a:r>
              <a:rPr lang="ko-KR" altLang="en-US" sz="2000" dirty="0" smtClean="0"/>
              <a:t> 기계 몸체와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의 간섭을 살필 때에는</a:t>
            </a:r>
            <a:r>
              <a:rPr lang="en-US" altLang="ko-KR" sz="2000" dirty="0" smtClean="0"/>
              <a:t>,  </a:t>
            </a:r>
            <a:r>
              <a:rPr lang="ko-KR" altLang="en-US" sz="2000" dirty="0" err="1" smtClean="0"/>
              <a:t>치공구의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조립도에</a:t>
            </a:r>
            <a:r>
              <a:rPr lang="ko-KR" altLang="en-US" sz="2000" dirty="0" smtClean="0"/>
              <a:t> 기계 관련 부위의 윤곽을 가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상선으로 기입하고 검토한다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890664" cy="8091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종류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39552" y="141277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ko-KR" altLang="en-US" sz="2000" dirty="0" err="1" smtClean="0"/>
              <a:t>치공구에서</a:t>
            </a:r>
            <a:r>
              <a:rPr lang="ko-KR" altLang="en-US" sz="2000" dirty="0" smtClean="0"/>
              <a:t> 일반적으로 </a:t>
            </a:r>
            <a:r>
              <a:rPr lang="ko-KR" altLang="en-US" sz="2000" dirty="0" err="1" smtClean="0"/>
              <a:t>사용되</a:t>
            </a:r>
            <a:r>
              <a:rPr lang="ko-KR" altLang="en-US" sz="2000" dirty="0" smtClean="0"/>
              <a:t> 고 있는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방법은 다양하다</a:t>
            </a:r>
            <a:r>
              <a:rPr lang="en-US" altLang="ko-KR" sz="2000" dirty="0" smtClean="0"/>
              <a:t>.</a:t>
            </a:r>
          </a:p>
          <a:p>
            <a:pPr marL="342900" indent="-342900"/>
            <a:r>
              <a:rPr lang="ko-KR" altLang="en-US" sz="2000" dirty="0" smtClean="0"/>
              <a:t>설계자는 공작물의 크기와 모양과 수량</a:t>
            </a:r>
            <a:r>
              <a:rPr lang="en-US" altLang="ko-KR" sz="2000" dirty="0" smtClean="0"/>
              <a:t>,  </a:t>
            </a:r>
            <a:r>
              <a:rPr lang="ko-KR" altLang="en-US" sz="2000" dirty="0" err="1" smtClean="0"/>
              <a:t>치공구의</a:t>
            </a:r>
            <a:r>
              <a:rPr lang="ko-KR" altLang="en-US" sz="2000" dirty="0" smtClean="0"/>
              <a:t> 형태 및 수행될 작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smtClean="0"/>
              <a:t>업 등에 의하여 </a:t>
            </a:r>
            <a:r>
              <a:rPr lang="ko-KR" altLang="en-US" sz="2000" dirty="0" err="1" smtClean="0"/>
              <a:t>클램프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를</a:t>
            </a:r>
            <a:r>
              <a:rPr lang="ko-KR" altLang="en-US" sz="2000" dirty="0" smtClean="0"/>
              <a:t> 가장 단순하고 사용이 </a:t>
            </a:r>
            <a:r>
              <a:rPr lang="ko-KR" altLang="en-US" sz="2000" dirty="0" err="1" smtClean="0"/>
              <a:t>편리하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도록</a:t>
            </a:r>
            <a:r>
              <a:rPr lang="ko-KR" altLang="en-US" sz="2000" dirty="0" smtClean="0"/>
              <a:t> 효율적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err="1" smtClean="0"/>
              <a:t>으로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클램프를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선택하</a:t>
            </a:r>
            <a:r>
              <a:rPr lang="ko-KR" altLang="en-US" sz="2000" dirty="0" smtClean="0"/>
              <a:t> 여 설계해야 한다</a:t>
            </a:r>
            <a:r>
              <a:rPr lang="en-US" altLang="ko-KR" sz="2000" dirty="0" smtClean="0"/>
              <a:t>. </a:t>
            </a:r>
          </a:p>
          <a:p>
            <a:pPr marL="342900" indent="-342900"/>
            <a:endParaRPr lang="en-US" altLang="ko-KR" sz="2000" dirty="0" smtClean="0"/>
          </a:p>
          <a:p>
            <a:pPr marL="342900" indent="-342900"/>
            <a:r>
              <a:rPr lang="en-US" altLang="ko-KR" sz="2000" dirty="0" smtClean="0"/>
              <a:t>1. </a:t>
            </a:r>
            <a:r>
              <a:rPr lang="ko-KR" altLang="en-US" sz="2000" dirty="0" err="1" smtClean="0"/>
              <a:t>스트랩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클램프</a:t>
            </a:r>
            <a:r>
              <a:rPr lang="en-US" altLang="ko-KR" sz="2000" dirty="0" smtClean="0"/>
              <a:t>(strap clamp)</a:t>
            </a:r>
            <a:endParaRPr lang="ko-KR" altLang="en-US" sz="2000" dirty="0"/>
          </a:p>
        </p:txBody>
      </p:sp>
      <p:pic>
        <p:nvPicPr>
          <p:cNvPr id="4" name="그림 3" descr="스트랩클램프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73016"/>
            <a:ext cx="1457529" cy="1533739"/>
          </a:xfrm>
          <a:prstGeom prst="rect">
            <a:avLst/>
          </a:prstGeom>
        </p:spPr>
      </p:pic>
      <p:pic>
        <p:nvPicPr>
          <p:cNvPr id="5" name="그림 4" descr="스트랩클램프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3" y="3573016"/>
            <a:ext cx="2136387" cy="1549710"/>
          </a:xfrm>
          <a:prstGeom prst="rect">
            <a:avLst/>
          </a:prstGeom>
        </p:spPr>
      </p:pic>
      <p:pic>
        <p:nvPicPr>
          <p:cNvPr id="6" name="그림 5" descr="스트랩클램프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3573016"/>
            <a:ext cx="1647382" cy="1563439"/>
          </a:xfrm>
          <a:prstGeom prst="rect">
            <a:avLst/>
          </a:prstGeom>
        </p:spPr>
      </p:pic>
      <p:pic>
        <p:nvPicPr>
          <p:cNvPr id="7" name="그림 6" descr="스트랩클램프-일반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5229200"/>
            <a:ext cx="4915586" cy="151468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890664" cy="8091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종류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39552" y="141277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ko-KR" altLang="en-US" sz="2000" dirty="0" err="1" smtClean="0"/>
              <a:t>치공구에서</a:t>
            </a:r>
            <a:r>
              <a:rPr lang="ko-KR" altLang="en-US" sz="2000" dirty="0" smtClean="0"/>
              <a:t> 일반적으로 </a:t>
            </a:r>
            <a:r>
              <a:rPr lang="ko-KR" altLang="en-US" sz="2000" dirty="0" err="1" smtClean="0"/>
              <a:t>사용되</a:t>
            </a:r>
            <a:r>
              <a:rPr lang="ko-KR" altLang="en-US" sz="2000" dirty="0" smtClean="0"/>
              <a:t> 고 있는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방법은 다양하다</a:t>
            </a:r>
            <a:r>
              <a:rPr lang="en-US" altLang="ko-KR" sz="2000" dirty="0" smtClean="0"/>
              <a:t>.</a:t>
            </a:r>
          </a:p>
          <a:p>
            <a:pPr marL="342900" indent="-342900"/>
            <a:r>
              <a:rPr lang="ko-KR" altLang="en-US" sz="2000" dirty="0" smtClean="0"/>
              <a:t>설계자는 공작물의 크기와 모양과 수량</a:t>
            </a:r>
            <a:r>
              <a:rPr lang="en-US" altLang="ko-KR" sz="2000" dirty="0" smtClean="0"/>
              <a:t>,  </a:t>
            </a:r>
            <a:r>
              <a:rPr lang="ko-KR" altLang="en-US" sz="2000" dirty="0" err="1" smtClean="0"/>
              <a:t>치공구의</a:t>
            </a:r>
            <a:r>
              <a:rPr lang="ko-KR" altLang="en-US" sz="2000" dirty="0" smtClean="0"/>
              <a:t> 형태 및 수행될 작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smtClean="0"/>
              <a:t>업 등에 의하여 </a:t>
            </a:r>
            <a:r>
              <a:rPr lang="ko-KR" altLang="en-US" sz="2000" dirty="0" err="1" smtClean="0"/>
              <a:t>클램프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를</a:t>
            </a:r>
            <a:r>
              <a:rPr lang="ko-KR" altLang="en-US" sz="2000" dirty="0" smtClean="0"/>
              <a:t> 가장 단순하고 사용이 </a:t>
            </a:r>
            <a:r>
              <a:rPr lang="ko-KR" altLang="en-US" sz="2000" dirty="0" err="1" smtClean="0"/>
              <a:t>편리하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도록</a:t>
            </a:r>
            <a:r>
              <a:rPr lang="ko-KR" altLang="en-US" sz="2000" dirty="0" smtClean="0"/>
              <a:t> 효율적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err="1" smtClean="0"/>
              <a:t>으로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클램프를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선택하</a:t>
            </a:r>
            <a:r>
              <a:rPr lang="ko-KR" altLang="en-US" sz="2000" dirty="0" smtClean="0"/>
              <a:t> 여 설계해야 한다</a:t>
            </a:r>
            <a:r>
              <a:rPr lang="en-US" altLang="ko-KR" sz="2000" dirty="0" smtClean="0"/>
              <a:t>. </a:t>
            </a:r>
          </a:p>
          <a:p>
            <a:pPr marL="342900" indent="-342900"/>
            <a:endParaRPr lang="en-US" altLang="ko-KR" sz="2000" dirty="0" smtClean="0"/>
          </a:p>
          <a:p>
            <a:pPr marL="342900" indent="-342900"/>
            <a:r>
              <a:rPr lang="en-US" altLang="ko-KR" sz="2000" dirty="0" smtClean="0"/>
              <a:t>1. </a:t>
            </a:r>
            <a:r>
              <a:rPr lang="ko-KR" altLang="en-US" sz="2000" dirty="0" err="1" smtClean="0"/>
              <a:t>스트랩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클램프</a:t>
            </a:r>
            <a:r>
              <a:rPr lang="en-US" altLang="ko-KR" sz="2000" dirty="0" smtClean="0"/>
              <a:t>(strap clamp)</a:t>
            </a:r>
            <a:endParaRPr lang="ko-KR" altLang="en-US" sz="2000" dirty="0"/>
          </a:p>
        </p:txBody>
      </p:sp>
      <p:pic>
        <p:nvPicPr>
          <p:cNvPr id="4" name="그림 3" descr="스트랩클램프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73016"/>
            <a:ext cx="1457529" cy="1533739"/>
          </a:xfrm>
          <a:prstGeom prst="rect">
            <a:avLst/>
          </a:prstGeom>
        </p:spPr>
      </p:pic>
      <p:pic>
        <p:nvPicPr>
          <p:cNvPr id="5" name="그림 4" descr="스트랩클램프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3" y="3573016"/>
            <a:ext cx="2136387" cy="1549710"/>
          </a:xfrm>
          <a:prstGeom prst="rect">
            <a:avLst/>
          </a:prstGeom>
        </p:spPr>
      </p:pic>
      <p:pic>
        <p:nvPicPr>
          <p:cNvPr id="6" name="그림 5" descr="스트랩클램프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3573016"/>
            <a:ext cx="1647382" cy="1563439"/>
          </a:xfrm>
          <a:prstGeom prst="rect">
            <a:avLst/>
          </a:prstGeom>
        </p:spPr>
      </p:pic>
      <p:pic>
        <p:nvPicPr>
          <p:cNvPr id="7" name="그림 6" descr="스트랩클램프-일반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5229200"/>
            <a:ext cx="4915586" cy="151468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890664" cy="8091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종류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39552" y="1412776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000" dirty="0" smtClean="0"/>
              <a:t>2. </a:t>
            </a:r>
            <a:r>
              <a:rPr lang="ko-KR" altLang="en-US" sz="2000" dirty="0" smtClean="0"/>
              <a:t>나사 </a:t>
            </a:r>
            <a:r>
              <a:rPr lang="ko-KR" altLang="en-US" sz="2000" dirty="0" err="1" smtClean="0"/>
              <a:t>클램프</a:t>
            </a:r>
            <a:r>
              <a:rPr lang="en-US" altLang="ko-KR" sz="2000" dirty="0" smtClean="0"/>
              <a:t>(screw </a:t>
            </a:r>
            <a:r>
              <a:rPr lang="en-US" altLang="ko-KR" sz="2000" dirty="0" err="1" smtClean="0"/>
              <a:t>slamp</a:t>
            </a:r>
            <a:r>
              <a:rPr lang="en-US" altLang="ko-KR" sz="2000" dirty="0" smtClean="0"/>
              <a:t>)</a:t>
            </a:r>
          </a:p>
          <a:p>
            <a:pPr marL="342900" indent="-342900"/>
            <a:r>
              <a:rPr lang="ko-KR" altLang="en-US" sz="2000" dirty="0" smtClean="0"/>
              <a:t>이 </a:t>
            </a:r>
            <a:r>
              <a:rPr lang="ko-KR" altLang="en-US" sz="2000" dirty="0" err="1" smtClean="0"/>
              <a:t>클램프는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치공구에서</a:t>
            </a:r>
            <a:r>
              <a:rPr lang="ko-KR" altLang="en-US" sz="2000" dirty="0" smtClean="0"/>
              <a:t> 광범위하게 사용되고 있으며 설계가 </a:t>
            </a:r>
            <a:r>
              <a:rPr lang="ko-KR" altLang="en-US" sz="2000" dirty="0" err="1" smtClean="0"/>
              <a:t>간단하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smtClean="0"/>
              <a:t>고 제작비가 싼 이점이 있으나 작업 속도가 느리다는 단점이 있다</a:t>
            </a:r>
            <a:r>
              <a:rPr lang="en-US" altLang="ko-KR" sz="2000" dirty="0" smtClean="0"/>
              <a:t>. </a:t>
            </a:r>
          </a:p>
          <a:p>
            <a:pPr marL="342900" indent="-342900"/>
            <a:r>
              <a:rPr lang="en-US" altLang="ko-KR" sz="2000" dirty="0" smtClean="0"/>
              <a:t>(1) </a:t>
            </a:r>
            <a:r>
              <a:rPr lang="ko-KR" altLang="en-US" sz="2000" dirty="0" err="1" smtClean="0"/>
              <a:t>절삭력에</a:t>
            </a:r>
            <a:r>
              <a:rPr lang="ko-KR" altLang="en-US" sz="2000" dirty="0" smtClean="0"/>
              <a:t> 의하여 풀림이 잘 되지 않도록 한다</a:t>
            </a:r>
            <a:r>
              <a:rPr lang="en-US" altLang="ko-KR" sz="2000" dirty="0" smtClean="0"/>
              <a:t>.  </a:t>
            </a:r>
          </a:p>
          <a:p>
            <a:pPr marL="342900" indent="-342900"/>
            <a:r>
              <a:rPr lang="en-US" altLang="ko-KR" sz="2000" dirty="0" smtClean="0"/>
              <a:t>(2) </a:t>
            </a:r>
            <a:r>
              <a:rPr lang="ko-KR" altLang="en-US" sz="2000" dirty="0" smtClean="0"/>
              <a:t>일반적으로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볼트의 산형은 작은 지름</a:t>
            </a:r>
            <a:r>
              <a:rPr lang="en-US" altLang="ko-KR" sz="2000" dirty="0" smtClean="0"/>
              <a:t>(15mm</a:t>
            </a:r>
            <a:r>
              <a:rPr lang="ko-KR" altLang="en-US" sz="2000" dirty="0" smtClean="0"/>
              <a:t>정도까지</a:t>
            </a:r>
            <a:r>
              <a:rPr lang="en-US" altLang="ko-KR" sz="2000" dirty="0" smtClean="0"/>
              <a:t>)</a:t>
            </a:r>
            <a:r>
              <a:rPr lang="ko-KR" altLang="en-US" sz="2000" dirty="0" smtClean="0"/>
              <a:t>은 삼각나사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그 이 상은 사각나사 또는 사다리꼴 나사를 사용한다</a:t>
            </a:r>
            <a:r>
              <a:rPr lang="en-US" altLang="ko-KR" sz="2000" dirty="0" smtClean="0"/>
              <a:t>. </a:t>
            </a:r>
          </a:p>
          <a:p>
            <a:pPr marL="342900" indent="-342900"/>
            <a:r>
              <a:rPr lang="en-US" altLang="ko-KR" sz="2000" dirty="0" smtClean="0"/>
              <a:t>(3) </a:t>
            </a:r>
            <a:r>
              <a:rPr lang="ko-KR" altLang="en-US" sz="2000" dirty="0" smtClean="0"/>
              <a:t>나사의 선단을 직접 공작물에 접촉하면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그 면에 상처를 내는 수가 있으므로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보호대를 붙이는 것이 보통이다</a:t>
            </a:r>
            <a:r>
              <a:rPr lang="en-US" altLang="ko-KR" sz="2000" dirty="0" smtClean="0"/>
              <a:t>. </a:t>
            </a:r>
          </a:p>
          <a:p>
            <a:pPr marL="342900" indent="-342900"/>
            <a:r>
              <a:rPr lang="en-US" altLang="ko-KR" sz="2000" dirty="0" smtClean="0"/>
              <a:t>(5) </a:t>
            </a:r>
            <a:r>
              <a:rPr lang="ko-KR" altLang="en-US" sz="2000" dirty="0" smtClean="0"/>
              <a:t>나사에 의한 </a:t>
            </a:r>
            <a:r>
              <a:rPr lang="ko-KR" altLang="en-US" sz="2000" dirty="0" err="1" smtClean="0"/>
              <a:t>클램핑은</a:t>
            </a:r>
            <a:r>
              <a:rPr lang="ko-KR" altLang="en-US" sz="2000" dirty="0" smtClean="0"/>
              <a:t> 작은 나사 등을 넣어서 공작물에 간섭으로 부드럽게 움직이면서 클램핑하는 방법이 좋다</a:t>
            </a:r>
            <a:r>
              <a:rPr lang="en-US" altLang="ko-KR" sz="2000" dirty="0" smtClean="0"/>
              <a:t>. </a:t>
            </a:r>
          </a:p>
          <a:p>
            <a:pPr marL="342900" indent="-342900"/>
            <a:r>
              <a:rPr lang="en-US" altLang="ko-KR" sz="2000" dirty="0" smtClean="0"/>
              <a:t>(5) </a:t>
            </a:r>
            <a:r>
              <a:rPr lang="ko-KR" altLang="en-US" sz="2000" dirty="0" smtClean="0"/>
              <a:t>급속 </a:t>
            </a:r>
            <a:r>
              <a:rPr lang="ko-KR" altLang="en-US" sz="2000" dirty="0" err="1" smtClean="0"/>
              <a:t>클램핑의</a:t>
            </a:r>
            <a:r>
              <a:rPr lang="ko-KR" altLang="en-US" sz="2000" dirty="0" smtClean="0"/>
              <a:t> 나사는 </a:t>
            </a:r>
            <a:r>
              <a:rPr lang="ko-KR" altLang="en-US" sz="2000" dirty="0" err="1" smtClean="0"/>
              <a:t>리와드각이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큰나사를</a:t>
            </a:r>
            <a:r>
              <a:rPr lang="ko-KR" altLang="en-US" sz="2000" dirty="0" smtClean="0"/>
              <a:t> 사용하면 급속 </a:t>
            </a:r>
            <a:r>
              <a:rPr lang="ko-KR" altLang="en-US" sz="2000" dirty="0" err="1" smtClean="0"/>
              <a:t>클램핑이</a:t>
            </a:r>
            <a:r>
              <a:rPr lang="ko-KR" altLang="en-US" sz="2000" dirty="0" smtClean="0"/>
              <a:t> 되지만 풀 리기가 쉽다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부드럽게 움직이는 나사는 보통 나사로 끼워 맞추면 풀리기 전에 </a:t>
            </a:r>
            <a:r>
              <a:rPr lang="ko-KR" altLang="en-US" sz="2000" dirty="0" err="1" smtClean="0"/>
              <a:t>클램핑이</a:t>
            </a:r>
            <a:r>
              <a:rPr lang="ko-KR" altLang="en-US" sz="2000" dirty="0" smtClean="0"/>
              <a:t> 되는 수가 있다</a:t>
            </a:r>
            <a:r>
              <a:rPr lang="en-US" altLang="ko-KR" sz="2000" dirty="0" smtClean="0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707088" cy="809180"/>
          </a:xfrm>
        </p:spPr>
        <p:txBody>
          <a:bodyPr>
            <a:normAutofit fontScale="90000"/>
          </a:bodyPr>
          <a:lstStyle/>
          <a:p>
            <a:r>
              <a:rPr lang="ko-KR" altLang="en-US" sz="3600" dirty="0" err="1" smtClean="0"/>
              <a:t>클램프의</a:t>
            </a:r>
            <a:r>
              <a:rPr lang="ko-KR" altLang="en-US" sz="3600" dirty="0" smtClean="0"/>
              <a:t> 종류 </a:t>
            </a:r>
            <a:r>
              <a:rPr lang="en-US" altLang="ko-KR" sz="3200" dirty="0" smtClean="0"/>
              <a:t>-</a:t>
            </a:r>
            <a:r>
              <a:rPr lang="en-US" altLang="ko-KR" sz="2200" dirty="0" smtClean="0"/>
              <a:t> </a:t>
            </a:r>
            <a:r>
              <a:rPr lang="ko-KR" altLang="en-US" sz="2200" dirty="0" smtClean="0"/>
              <a:t>나사 </a:t>
            </a:r>
            <a:r>
              <a:rPr lang="ko-KR" altLang="en-US" sz="2200" dirty="0" err="1" smtClean="0"/>
              <a:t>클램프</a:t>
            </a:r>
            <a:r>
              <a:rPr lang="en-US" altLang="ko-KR" sz="2200" dirty="0" smtClean="0"/>
              <a:t>(screw </a:t>
            </a:r>
            <a:r>
              <a:rPr lang="en-US" altLang="ko-KR" sz="2200" dirty="0" err="1" smtClean="0"/>
              <a:t>slamp</a:t>
            </a:r>
            <a:r>
              <a:rPr lang="en-US" altLang="ko-KR" sz="2200" dirty="0" smtClean="0"/>
              <a:t>)</a:t>
            </a:r>
            <a:endParaRPr lang="ko-KR" altLang="en-US" sz="2200" dirty="0"/>
          </a:p>
        </p:txBody>
      </p:sp>
      <p:pic>
        <p:nvPicPr>
          <p:cNvPr id="4" name="그림 3" descr="20190603_1739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293096"/>
            <a:ext cx="4008166" cy="2333393"/>
          </a:xfrm>
          <a:prstGeom prst="rect">
            <a:avLst/>
          </a:prstGeom>
        </p:spPr>
      </p:pic>
      <p:pic>
        <p:nvPicPr>
          <p:cNvPr id="5" name="그림 4" descr="20190603_17375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44824"/>
            <a:ext cx="8606758" cy="22468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정의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48811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공작물을 주어진 위치에서 고정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구속 하는 것을 말하며</a:t>
            </a:r>
            <a:r>
              <a:rPr lang="en-US" altLang="ko-KR" sz="2000" dirty="0" smtClean="0"/>
              <a:t>, </a:t>
            </a:r>
          </a:p>
          <a:p>
            <a:pPr>
              <a:buNone/>
            </a:pPr>
            <a:r>
              <a:rPr lang="ko-KR" altLang="en-US" sz="2000" dirty="0" smtClean="0"/>
              <a:t>공작물은 </a:t>
            </a:r>
            <a:r>
              <a:rPr lang="ko-KR" altLang="en-US" sz="2000" dirty="0" err="1" smtClean="0"/>
              <a:t>치공구의</a:t>
            </a:r>
            <a:r>
              <a:rPr lang="ko-KR" altLang="en-US" sz="2000" dirty="0" smtClean="0"/>
              <a:t> 위치 </a:t>
            </a:r>
            <a:r>
              <a:rPr lang="ko-KR" altLang="en-US" sz="2000" dirty="0" err="1" smtClean="0"/>
              <a:t>결정면에</a:t>
            </a:r>
            <a:r>
              <a:rPr lang="ko-KR" altLang="en-US" sz="2000" dirty="0" smtClean="0"/>
              <a:t> 장착된 후에 절삭 가공 및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기타 작업이 이루어지게 된다</a:t>
            </a:r>
            <a:r>
              <a:rPr lang="en-US" altLang="ko-KR" sz="2000" dirty="0" smtClean="0"/>
              <a:t>. 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그러나 공작물은 주어진 위치에 고정이 이루어지지 않게 되면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err="1" smtClean="0"/>
              <a:t>절삭력이나</a:t>
            </a:r>
            <a:r>
              <a:rPr lang="ko-KR" altLang="en-US" sz="2000" dirty="0" smtClean="0"/>
              <a:t> 진동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외력에 의하여 이탈되어 절삭이 불가능하다</a:t>
            </a:r>
            <a:r>
              <a:rPr lang="en-US" altLang="ko-KR" sz="2000" dirty="0" smtClean="0"/>
              <a:t>.</a:t>
            </a:r>
          </a:p>
          <a:p>
            <a:pPr>
              <a:buNone/>
            </a:pPr>
            <a:r>
              <a:rPr lang="ko-KR" altLang="en-US" sz="2000" dirty="0" smtClean="0"/>
              <a:t>따라서 여러 가지 방법에 의해 공작물을 고정하게 되는데 이들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고정용 요소를 클램프라 한다</a:t>
            </a:r>
            <a:r>
              <a:rPr lang="en-US" altLang="ko-KR" sz="2000" dirty="0" smtClean="0"/>
              <a:t>.  </a:t>
            </a:r>
          </a:p>
          <a:p>
            <a:pPr>
              <a:buNone/>
            </a:pP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err="1" smtClean="0"/>
              <a:t>클램프의</a:t>
            </a:r>
            <a:r>
              <a:rPr lang="ko-KR" altLang="en-US" sz="2000" dirty="0" smtClean="0"/>
              <a:t> 적절한 선정은 제품의 품질과 생산성 향상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원가의 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절감과 </a:t>
            </a:r>
            <a:r>
              <a:rPr lang="ko-KR" altLang="en-US" sz="2000" dirty="0" err="1" smtClean="0"/>
              <a:t>관련되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므로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치공구의</a:t>
            </a:r>
            <a:r>
              <a:rPr lang="ko-KR" altLang="en-US" sz="2000" dirty="0" smtClean="0"/>
              <a:t> 제작 시 </a:t>
            </a:r>
            <a:r>
              <a:rPr lang="ko-KR" altLang="en-US" sz="2000" dirty="0" err="1" smtClean="0"/>
              <a:t>상각비를</a:t>
            </a:r>
            <a:r>
              <a:rPr lang="ko-KR" altLang="en-US" sz="2000" dirty="0" smtClean="0"/>
              <a:t> 고려하여 가장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경제적으로 제품을 생산할 수 있도록 제작하여 사용토록 한다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890664" cy="8091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종류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39552" y="1412776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000" dirty="0" smtClean="0"/>
              <a:t>3. </a:t>
            </a:r>
            <a:r>
              <a:rPr lang="ko-KR" altLang="en-US" sz="2000" dirty="0" smtClean="0"/>
              <a:t>캠 </a:t>
            </a:r>
            <a:r>
              <a:rPr lang="ko-KR" altLang="en-US" sz="2000" dirty="0" err="1" smtClean="0"/>
              <a:t>클램프</a:t>
            </a:r>
            <a:r>
              <a:rPr lang="en-US" altLang="ko-KR" sz="2000" dirty="0" smtClean="0"/>
              <a:t>(cam clamp)</a:t>
            </a:r>
          </a:p>
          <a:p>
            <a:pPr marL="342900" indent="-342900"/>
            <a:r>
              <a:rPr lang="ko-KR" altLang="en-US" sz="2000" dirty="0" smtClean="0"/>
              <a:t>캠에 의한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방법은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형태가 간단하고 급속으로 강력한 </a:t>
            </a:r>
            <a:r>
              <a:rPr lang="ko-KR" altLang="en-US" sz="2000" dirty="0" err="1" smtClean="0"/>
              <a:t>클램핑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smtClean="0"/>
              <a:t>이 이루어지는 장점과</a:t>
            </a:r>
            <a:r>
              <a:rPr lang="en-US" altLang="ko-KR" sz="2000" dirty="0" smtClean="0"/>
              <a:t>, 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범위가 좁고 진동에 의하여 풀릴 수 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smtClean="0"/>
              <a:t>있는 단점이 있다</a:t>
            </a:r>
            <a:r>
              <a:rPr lang="en-US" altLang="ko-KR" sz="2000" dirty="0" smtClean="0"/>
              <a:t>. </a:t>
            </a:r>
          </a:p>
        </p:txBody>
      </p:sp>
      <p:pic>
        <p:nvPicPr>
          <p:cNvPr id="4" name="그림 3" descr="20190603_18015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708920"/>
            <a:ext cx="7082592" cy="2120451"/>
          </a:xfrm>
          <a:prstGeom prst="rect">
            <a:avLst/>
          </a:prstGeom>
        </p:spPr>
      </p:pic>
      <p:pic>
        <p:nvPicPr>
          <p:cNvPr id="5" name="그림 4" descr="20190603_18021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5" y="4941168"/>
            <a:ext cx="7071183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890664" cy="8091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종류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39552" y="1412776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000" dirty="0" smtClean="0"/>
              <a:t>4. </a:t>
            </a:r>
            <a:r>
              <a:rPr lang="ko-KR" altLang="en-US" sz="2000" dirty="0" err="1" smtClean="0"/>
              <a:t>쐐기형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클램프</a:t>
            </a:r>
            <a:r>
              <a:rPr lang="en-US" altLang="ko-KR" sz="2000" dirty="0" smtClean="0"/>
              <a:t>(wedge clamp)</a:t>
            </a:r>
          </a:p>
          <a:p>
            <a:pPr marL="342900" indent="-342900"/>
            <a:r>
              <a:rPr lang="ko-KR" altLang="en-US" sz="2000" dirty="0" smtClean="0"/>
              <a:t>간단한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요소로 경사를 가지고 있는 쐐기를 이용하여 공작물을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err="1" smtClean="0"/>
              <a:t>클램핑하는</a:t>
            </a:r>
            <a:r>
              <a:rPr lang="ko-KR" altLang="en-US" sz="2000" dirty="0" smtClean="0"/>
              <a:t> 것으로서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경사의 정도에 따라서 강력한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력이</a:t>
            </a:r>
            <a:r>
              <a:rPr lang="ko-KR" altLang="en-US" sz="2000" dirty="0" smtClean="0"/>
              <a:t> 발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err="1" smtClean="0"/>
              <a:t>생될</a:t>
            </a:r>
            <a:r>
              <a:rPr lang="ko-KR" altLang="en-US" sz="2000" dirty="0" smtClean="0"/>
              <a:t> 수 있으며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쐐기의 한 면은 공작물과 접촉하고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한 면은 </a:t>
            </a:r>
            <a:r>
              <a:rPr lang="ko-KR" altLang="en-US" sz="2000" dirty="0" err="1" smtClean="0"/>
              <a:t>치공구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smtClean="0"/>
              <a:t>에 접촉하여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마찰에 의하여 정지상태가 유지되는 간단한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방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err="1" smtClean="0"/>
              <a:t>법중의</a:t>
            </a:r>
            <a:r>
              <a:rPr lang="ko-KR" altLang="en-US" sz="2000" dirty="0" smtClean="0"/>
              <a:t> 하나이다</a:t>
            </a:r>
            <a:r>
              <a:rPr lang="en-US" altLang="ko-KR" sz="2000" dirty="0" smtClean="0"/>
              <a:t>. </a:t>
            </a:r>
          </a:p>
          <a:p>
            <a:pPr marL="342900" indent="-342900"/>
            <a:r>
              <a:rPr lang="ko-KR" altLang="en-US" sz="2000" dirty="0" err="1" smtClean="0"/>
              <a:t>쐐기형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설계시</a:t>
            </a:r>
            <a:r>
              <a:rPr lang="ko-KR" altLang="en-US" sz="2000" dirty="0" smtClean="0"/>
              <a:t> 주의 사항은 다음과 같다</a:t>
            </a:r>
            <a:r>
              <a:rPr lang="en-US" altLang="ko-KR" sz="2000" dirty="0" smtClean="0"/>
              <a:t>. </a:t>
            </a:r>
          </a:p>
          <a:p>
            <a:pPr marL="342900" indent="-342900"/>
            <a:r>
              <a:rPr lang="en-US" altLang="ko-KR" sz="2000" dirty="0" smtClean="0"/>
              <a:t>(1) </a:t>
            </a:r>
            <a:r>
              <a:rPr lang="ko-KR" altLang="en-US" sz="2000" dirty="0" smtClean="0"/>
              <a:t>쐐기 각도는 </a:t>
            </a:r>
            <a:r>
              <a:rPr lang="en-US" altLang="ko-KR" sz="2000" dirty="0" smtClean="0"/>
              <a:t>5˚</a:t>
            </a:r>
            <a:r>
              <a:rPr lang="ko-KR" altLang="en-US" sz="2000" dirty="0" smtClean="0"/>
              <a:t>또는 </a:t>
            </a:r>
            <a:r>
              <a:rPr lang="en-US" altLang="ko-KR" sz="2000" dirty="0" smtClean="0"/>
              <a:t>1/10 </a:t>
            </a:r>
            <a:r>
              <a:rPr lang="ko-KR" altLang="en-US" sz="2000" dirty="0" smtClean="0"/>
              <a:t>의 경사가 좋다</a:t>
            </a:r>
            <a:r>
              <a:rPr lang="en-US" altLang="ko-KR" sz="2000" dirty="0" smtClean="0"/>
              <a:t>.(7˚</a:t>
            </a:r>
            <a:r>
              <a:rPr lang="ko-KR" altLang="en-US" sz="2000" dirty="0" smtClean="0"/>
              <a:t>가 가장 좋다</a:t>
            </a:r>
            <a:r>
              <a:rPr lang="en-US" altLang="ko-KR" sz="2000" dirty="0" smtClean="0"/>
              <a:t>) </a:t>
            </a:r>
          </a:p>
          <a:p>
            <a:pPr marL="342900" indent="-342900"/>
            <a:r>
              <a:rPr lang="en-US" altLang="ko-KR" sz="2000" dirty="0" smtClean="0"/>
              <a:t>(2) </a:t>
            </a:r>
            <a:r>
              <a:rPr lang="ko-KR" altLang="en-US" sz="2000" dirty="0" smtClean="0"/>
              <a:t>재질은 </a:t>
            </a:r>
            <a:r>
              <a:rPr lang="ko-KR" altLang="en-US" sz="2000" dirty="0" err="1" smtClean="0"/>
              <a:t>공구강</a:t>
            </a:r>
            <a:r>
              <a:rPr lang="en-US" altLang="ko-KR" sz="2000" dirty="0" smtClean="0"/>
              <a:t>(STC), </a:t>
            </a:r>
            <a:r>
              <a:rPr lang="ko-KR" altLang="en-US" sz="2000" dirty="0" smtClean="0"/>
              <a:t>내마모성과 </a:t>
            </a:r>
            <a:r>
              <a:rPr lang="ko-KR" altLang="en-US" sz="2000" dirty="0" err="1" smtClean="0"/>
              <a:t>취성을</a:t>
            </a:r>
            <a:r>
              <a:rPr lang="ko-KR" altLang="en-US" sz="2000" dirty="0" smtClean="0"/>
              <a:t> 주기 위해 경화처리 한다</a:t>
            </a:r>
            <a:r>
              <a:rPr lang="en-US" altLang="ko-KR" sz="2000" dirty="0" smtClean="0"/>
              <a:t>. </a:t>
            </a:r>
          </a:p>
          <a:p>
            <a:pPr marL="342900" indent="-342900"/>
            <a:r>
              <a:rPr lang="en-US" altLang="ko-KR" sz="2000" dirty="0" smtClean="0"/>
              <a:t>(3) </a:t>
            </a:r>
            <a:r>
              <a:rPr lang="ko-KR" altLang="en-US" sz="2000" dirty="0" smtClean="0"/>
              <a:t>빼내는 방향에는 작용 응력을 주지 않는다</a:t>
            </a:r>
            <a:r>
              <a:rPr lang="en-US" altLang="ko-KR" sz="2000" dirty="0" smtClean="0"/>
              <a:t>.  </a:t>
            </a:r>
          </a:p>
          <a:p>
            <a:pPr marL="342900" indent="-342900"/>
            <a:r>
              <a:rPr lang="en-US" altLang="ko-KR" sz="2000" dirty="0" smtClean="0"/>
              <a:t>(4) </a:t>
            </a:r>
            <a:r>
              <a:rPr lang="ko-KR" altLang="en-US" sz="2000" dirty="0" smtClean="0"/>
              <a:t>박아 넣을 때는 공작물의 미끄럼 멈춤이 필요하다</a:t>
            </a:r>
            <a:r>
              <a:rPr lang="en-US" altLang="ko-KR" sz="2000" dirty="0" smtClean="0"/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890664" cy="8091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종류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39552" y="1412776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000" dirty="0" smtClean="0"/>
              <a:t>4. </a:t>
            </a:r>
            <a:r>
              <a:rPr lang="ko-KR" altLang="en-US" sz="2000" dirty="0" err="1" smtClean="0"/>
              <a:t>쐐기형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클램프</a:t>
            </a:r>
            <a:r>
              <a:rPr lang="en-US" altLang="ko-KR" sz="2000" dirty="0" smtClean="0"/>
              <a:t>(wedge clamp)</a:t>
            </a:r>
          </a:p>
        </p:txBody>
      </p:sp>
      <p:pic>
        <p:nvPicPr>
          <p:cNvPr id="4" name="그림 3" descr="쐐기형클램프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844824"/>
            <a:ext cx="5400600" cy="2232940"/>
          </a:xfrm>
          <a:prstGeom prst="rect">
            <a:avLst/>
          </a:prstGeom>
        </p:spPr>
      </p:pic>
      <p:pic>
        <p:nvPicPr>
          <p:cNvPr id="5" name="그림 4" descr="쐐기형클램프-원추형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4365104"/>
            <a:ext cx="5472608" cy="21951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206084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 판형</a:t>
            </a:r>
            <a:r>
              <a:rPr lang="en-US" altLang="ko-KR" dirty="0" smtClean="0"/>
              <a:t>,</a:t>
            </a:r>
          </a:p>
          <a:p>
            <a:r>
              <a:rPr lang="ko-KR" altLang="en-US" dirty="0" err="1" smtClean="0"/>
              <a:t>키형태의</a:t>
            </a:r>
            <a:r>
              <a:rPr lang="ko-KR" altLang="en-US" dirty="0" smtClean="0"/>
              <a:t> 쐐기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65313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원추형 쐐기 또는 맨드릴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890664" cy="8091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종류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39552" y="1412776"/>
            <a:ext cx="799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000" dirty="0" smtClean="0"/>
              <a:t>5. </a:t>
            </a:r>
            <a:r>
              <a:rPr lang="ko-KR" altLang="en-US" sz="2000" dirty="0" err="1" smtClean="0"/>
              <a:t>토글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클램프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smtClean="0"/>
              <a:t>주로 용접 </a:t>
            </a:r>
            <a:r>
              <a:rPr lang="ko-KR" altLang="en-US" sz="2000" dirty="0" err="1" smtClean="0"/>
              <a:t>지그나</a:t>
            </a:r>
            <a:r>
              <a:rPr lang="ko-KR" altLang="en-US" sz="2000" dirty="0" smtClean="0"/>
              <a:t> 조립 </a:t>
            </a:r>
            <a:r>
              <a:rPr lang="ko-KR" altLang="en-US" sz="2000" dirty="0" err="1" smtClean="0"/>
              <a:t>지그</a:t>
            </a:r>
            <a:r>
              <a:rPr lang="ko-KR" altLang="en-US" sz="2000" dirty="0" smtClean="0"/>
              <a:t> 등에 많이 사용되며 </a:t>
            </a:r>
            <a:r>
              <a:rPr lang="ko-KR" altLang="en-US" sz="2000" dirty="0" err="1" smtClean="0"/>
              <a:t>공유압을</a:t>
            </a:r>
            <a:r>
              <a:rPr lang="ko-KR" altLang="en-US" sz="2000" dirty="0" smtClean="0"/>
              <a:t> 이용한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smtClean="0"/>
              <a:t>자동화 </a:t>
            </a:r>
            <a:r>
              <a:rPr lang="ko-KR" altLang="en-US" sz="2000" dirty="0" err="1" smtClean="0"/>
              <a:t>지그의</a:t>
            </a:r>
            <a:r>
              <a:rPr lang="ko-KR" altLang="en-US" sz="2000" dirty="0" smtClean="0"/>
              <a:t> 기본이 된다</a:t>
            </a:r>
            <a:r>
              <a:rPr lang="en-US" altLang="ko-KR" sz="2000" dirty="0" smtClean="0"/>
              <a:t>.</a:t>
            </a:r>
          </a:p>
          <a:p>
            <a:pPr marL="342900" indent="-342900"/>
            <a:r>
              <a:rPr lang="ko-KR" altLang="en-US" sz="2000" dirty="0" err="1" smtClean="0"/>
              <a:t>토글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클램프</a:t>
            </a:r>
            <a:r>
              <a:rPr lang="en-US" altLang="ko-KR" sz="2000" dirty="0" smtClean="0"/>
              <a:t>(Toggle Clamp)</a:t>
            </a:r>
            <a:r>
              <a:rPr lang="ko-KR" altLang="en-US" sz="2000" dirty="0" smtClean="0"/>
              <a:t>의 장점 은 고정력이 작용력에 비해 매우</a:t>
            </a:r>
            <a:endParaRPr lang="en-US" altLang="ko-KR" sz="2000" dirty="0" smtClean="0"/>
          </a:p>
          <a:p>
            <a:pPr marL="342900" indent="-342900"/>
            <a:r>
              <a:rPr lang="ko-KR" altLang="en-US" sz="2000" dirty="0" smtClean="0"/>
              <a:t>크다는 것이다</a:t>
            </a:r>
            <a:r>
              <a:rPr lang="en-US" altLang="ko-KR" sz="2000" dirty="0" smtClean="0"/>
              <a:t>. </a:t>
            </a:r>
          </a:p>
        </p:txBody>
      </p:sp>
      <p:pic>
        <p:nvPicPr>
          <p:cNvPr id="4" name="그림 3" descr="20190603_1814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068960"/>
            <a:ext cx="5544616" cy="1719455"/>
          </a:xfrm>
          <a:prstGeom prst="rect">
            <a:avLst/>
          </a:prstGeom>
        </p:spPr>
      </p:pic>
      <p:pic>
        <p:nvPicPr>
          <p:cNvPr id="5" name="그림 4" descr="20190603_18143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941168"/>
            <a:ext cx="5904656" cy="157899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2890664" cy="8091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종류</a:t>
            </a:r>
            <a:endParaRPr lang="ko-KR" altLang="en-US" sz="3200" dirty="0"/>
          </a:p>
        </p:txBody>
      </p:sp>
      <p:sp>
        <p:nvSpPr>
          <p:cNvPr id="17" name="직사각형 16"/>
          <p:cNvSpPr/>
          <p:nvPr/>
        </p:nvSpPr>
        <p:spPr>
          <a:xfrm>
            <a:off x="539552" y="1412776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000" dirty="0" smtClean="0"/>
              <a:t>6. </a:t>
            </a:r>
            <a:r>
              <a:rPr lang="ko-KR" altLang="en-US" sz="2000" dirty="0" smtClean="0"/>
              <a:t>동력에 의한 </a:t>
            </a:r>
            <a:r>
              <a:rPr lang="ko-KR" altLang="en-US" sz="2000" dirty="0" err="1" smtClean="0"/>
              <a:t>클램프</a:t>
            </a:r>
            <a:endParaRPr lang="en-US" altLang="ko-KR" sz="2000" dirty="0" smtClean="0"/>
          </a:p>
          <a:p>
            <a:pPr marL="342900" indent="-342900"/>
            <a:r>
              <a:rPr lang="en-US" altLang="ko-KR" sz="2000" dirty="0" smtClean="0"/>
              <a:t> -  </a:t>
            </a:r>
            <a:r>
              <a:rPr lang="ko-KR" altLang="en-US" sz="2000" dirty="0" err="1" smtClean="0"/>
              <a:t>공유압을</a:t>
            </a:r>
            <a:r>
              <a:rPr lang="ko-KR" altLang="en-US" sz="2000" dirty="0" smtClean="0"/>
              <a:t> 이용한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</a:t>
            </a:r>
          </a:p>
          <a:p>
            <a:pPr marL="342900" indent="-342900"/>
            <a:r>
              <a:rPr lang="ko-KR" altLang="en-US" sz="2000" dirty="0" smtClean="0"/>
              <a:t>    동력에 의한 </a:t>
            </a:r>
            <a:r>
              <a:rPr lang="ko-KR" altLang="en-US" sz="2000" dirty="0" err="1" smtClean="0"/>
              <a:t>클램핑은</a:t>
            </a:r>
            <a:r>
              <a:rPr lang="en-US" altLang="ko-KR" sz="2000" dirty="0" smtClean="0"/>
              <a:t>,  </a:t>
            </a:r>
            <a:r>
              <a:rPr lang="ko-KR" altLang="en-US" sz="2000" dirty="0" err="1" smtClean="0"/>
              <a:t>클램핑력을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유공압</a:t>
            </a:r>
            <a:r>
              <a:rPr lang="ko-KR" altLang="en-US" sz="2000" dirty="0" smtClean="0"/>
              <a:t> 등에 의하여 얻는 것을 말하며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장점으로 는 급속 </a:t>
            </a:r>
            <a:r>
              <a:rPr lang="ko-KR" altLang="en-US" sz="2000" dirty="0" err="1" smtClean="0"/>
              <a:t>클램핑으로</a:t>
            </a:r>
            <a:r>
              <a:rPr lang="ko-KR" altLang="en-US" sz="2000" dirty="0" smtClean="0"/>
              <a:t> 작업속도의 향상과 균일한 </a:t>
            </a:r>
            <a:r>
              <a:rPr lang="ko-KR" altLang="en-US" sz="2000" dirty="0" err="1" smtClean="0"/>
              <a:t>클램핑력의</a:t>
            </a:r>
            <a:r>
              <a:rPr lang="ko-KR" altLang="en-US" sz="2000" dirty="0" smtClean="0"/>
              <a:t> 유지 및 조절이 가능하고 조작이 쉬운 것 등이 있으며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동력원 발생장치로 인하여 </a:t>
            </a:r>
            <a:r>
              <a:rPr lang="ko-KR" altLang="en-US" sz="2000" dirty="0" err="1" smtClean="0"/>
              <a:t>치공구의</a:t>
            </a:r>
            <a:r>
              <a:rPr lang="ko-KR" altLang="en-US" sz="2000" dirty="0" smtClean="0"/>
              <a:t> 부피가 커지고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제 </a:t>
            </a:r>
            <a:r>
              <a:rPr lang="ko-KR" altLang="en-US" sz="2000" dirty="0" err="1" smtClean="0"/>
              <a:t>작비가</a:t>
            </a:r>
            <a:r>
              <a:rPr lang="ko-KR" altLang="en-US" sz="2000" dirty="0" smtClean="0"/>
              <a:t> 많이 드는 단점이 있다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동력원으로는 공기압도 좋지만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강력한 </a:t>
            </a:r>
            <a:r>
              <a:rPr lang="ko-KR" altLang="en-US" sz="2000" dirty="0" err="1" smtClean="0"/>
              <a:t>클램핑을</a:t>
            </a:r>
            <a:r>
              <a:rPr lang="ko-KR" altLang="en-US" sz="2000" dirty="0" smtClean="0"/>
              <a:t> 얻기 위해서는 유압이 좋다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안전 장치로 전자밸브를 설치하는 것이 좋으며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복잡한 </a:t>
            </a:r>
            <a:r>
              <a:rPr lang="ko-KR" altLang="en-US" sz="2000" dirty="0" err="1" smtClean="0"/>
              <a:t>치공구</a:t>
            </a:r>
            <a:r>
              <a:rPr lang="ko-KR" altLang="en-US" sz="2000" dirty="0" smtClean="0"/>
              <a:t> 는 캠과 쐐기 등을 병용하는 것이 바람직하다</a:t>
            </a:r>
            <a:r>
              <a:rPr lang="en-US" altLang="ko-KR" sz="2000" dirty="0" smtClean="0"/>
              <a:t>. NC</a:t>
            </a:r>
            <a:r>
              <a:rPr lang="ko-KR" altLang="en-US" sz="2000" dirty="0" smtClean="0"/>
              <a:t>선반 및 </a:t>
            </a:r>
            <a:r>
              <a:rPr lang="ko-KR" altLang="en-US" sz="2000" dirty="0" err="1" smtClean="0"/>
              <a:t>머시닝센터의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유공압</a:t>
            </a:r>
            <a:r>
              <a:rPr lang="ko-KR" altLang="en-US" sz="2000" dirty="0" smtClean="0"/>
              <a:t> 척 및 </a:t>
            </a:r>
            <a:r>
              <a:rPr lang="ko-KR" altLang="en-US" sz="2000" dirty="0" err="1" smtClean="0"/>
              <a:t>유공압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바이스</a:t>
            </a:r>
            <a:r>
              <a:rPr lang="ko-KR" altLang="en-US" sz="2000" dirty="0" smtClean="0"/>
              <a:t> 등은 시중에 상품화되어 있으며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어느 것도 캠 또는 링 기구가 </a:t>
            </a:r>
            <a:r>
              <a:rPr lang="ko-KR" altLang="en-US" sz="2000" dirty="0" err="1" smtClean="0"/>
              <a:t>내장되</a:t>
            </a:r>
            <a:r>
              <a:rPr lang="ko-KR" altLang="en-US" sz="2000" dirty="0" smtClean="0"/>
              <a:t> 어 안전하게 작업할 수 있도록 되어 있다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동력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방법의 구조는 나사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캠</a:t>
            </a:r>
            <a:r>
              <a:rPr lang="en-US" altLang="ko-KR" sz="2000" dirty="0" smtClean="0"/>
              <a:t>,  </a:t>
            </a:r>
            <a:r>
              <a:rPr lang="ko-KR" altLang="en-US" sz="2000" dirty="0" err="1" smtClean="0"/>
              <a:t>토글</a:t>
            </a:r>
            <a:r>
              <a:rPr lang="ko-KR" altLang="en-US" sz="2000" dirty="0" smtClean="0"/>
              <a:t> 등에 의한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방법과 거의 동일하며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나사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캠 </a:t>
            </a:r>
            <a:r>
              <a:rPr lang="ko-KR" altLang="en-US" sz="2000" dirty="0" err="1" smtClean="0"/>
              <a:t>토글등이</a:t>
            </a:r>
            <a:r>
              <a:rPr lang="ko-KR" altLang="en-US" sz="2000" dirty="0" smtClean="0"/>
              <a:t> 설치되어야 할 곳에 실린 </a:t>
            </a:r>
            <a:r>
              <a:rPr lang="ko-KR" altLang="en-US" sz="2000" dirty="0" err="1" smtClean="0"/>
              <a:t>더가</a:t>
            </a:r>
            <a:r>
              <a:rPr lang="ko-KR" altLang="en-US" sz="2000" dirty="0" smtClean="0"/>
              <a:t> 설치되게 된다</a:t>
            </a:r>
            <a:r>
              <a:rPr lang="en-US" altLang="ko-KR" sz="2000" dirty="0" smtClean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707088" cy="809180"/>
          </a:xfrm>
        </p:spPr>
        <p:txBody>
          <a:bodyPr>
            <a:normAutofit/>
          </a:bodyPr>
          <a:lstStyle/>
          <a:p>
            <a:r>
              <a:rPr lang="ko-KR" altLang="en-US" sz="3200" dirty="0" err="1" smtClean="0"/>
              <a:t>클램프의</a:t>
            </a:r>
            <a:r>
              <a:rPr lang="ko-KR" altLang="en-US" sz="3200" dirty="0" smtClean="0"/>
              <a:t> 종류 </a:t>
            </a:r>
            <a:r>
              <a:rPr lang="en-US" altLang="ko-KR" sz="2200" dirty="0" smtClean="0"/>
              <a:t>-  </a:t>
            </a:r>
            <a:r>
              <a:rPr lang="ko-KR" altLang="en-US" sz="2200" dirty="0" smtClean="0"/>
              <a:t>동력에 의한 </a:t>
            </a:r>
            <a:r>
              <a:rPr lang="ko-KR" altLang="en-US" sz="2200" dirty="0" err="1" smtClean="0"/>
              <a:t>클램프</a:t>
            </a:r>
            <a:endParaRPr lang="ko-KR" altLang="en-US" sz="2200" dirty="0"/>
          </a:p>
        </p:txBody>
      </p:sp>
      <p:sp>
        <p:nvSpPr>
          <p:cNvPr id="17" name="직사각형 16"/>
          <p:cNvSpPr/>
          <p:nvPr/>
        </p:nvSpPr>
        <p:spPr>
          <a:xfrm>
            <a:off x="539552" y="1412776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ko-KR" sz="2000" dirty="0" smtClean="0"/>
              <a:t> </a:t>
            </a:r>
          </a:p>
        </p:txBody>
      </p:sp>
      <p:pic>
        <p:nvPicPr>
          <p:cNvPr id="4" name="그림 3" descr="20190603_18212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5067818"/>
            <a:ext cx="4464496" cy="1699324"/>
          </a:xfrm>
          <a:prstGeom prst="rect">
            <a:avLst/>
          </a:prstGeom>
        </p:spPr>
      </p:pic>
      <p:pic>
        <p:nvPicPr>
          <p:cNvPr id="5" name="그림 4" descr="20190603_18204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412776"/>
            <a:ext cx="6048672" cy="35818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355160" cy="928686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 </a:t>
            </a:r>
            <a:r>
              <a:rPr lang="ko-KR" altLang="en-US" sz="3200" dirty="0" smtClean="0"/>
              <a:t>각종 </a:t>
            </a:r>
            <a:r>
              <a:rPr lang="ko-KR" altLang="en-US" sz="3200" dirty="0" err="1" smtClean="0"/>
              <a:t>클램핑</a:t>
            </a:r>
            <a:r>
              <a:rPr lang="ko-KR" altLang="en-US" sz="3200" dirty="0" smtClean="0"/>
              <a:t> 방법 및 기본원리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380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과정에서 공작물의 위치 및 변형이 발생되지 않아야 한다 </a:t>
            </a:r>
          </a:p>
          <a:p>
            <a:pPr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공작물의 가공 중 변위가 발생되지 않도록 하여야 한다 </a:t>
            </a:r>
          </a:p>
          <a:p>
            <a:pPr>
              <a:buNone/>
            </a:pPr>
            <a:r>
              <a:rPr lang="en-US" altLang="ko-KR" sz="2000" dirty="0" smtClean="0"/>
              <a:t>(3)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기구는 조작이 간편하고 신속한 동작이 이루어져야 한다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pic>
        <p:nvPicPr>
          <p:cNvPr id="4" name="그림 3" descr="20190531_16285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708920"/>
            <a:ext cx="6048672" cy="1912953"/>
          </a:xfrm>
          <a:prstGeom prst="rect">
            <a:avLst/>
          </a:prstGeom>
        </p:spPr>
      </p:pic>
      <p:pic>
        <p:nvPicPr>
          <p:cNvPr id="5" name="그림 4" descr="20190531_16295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725144"/>
            <a:ext cx="7805498" cy="19352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클램핑시</a:t>
            </a:r>
            <a:r>
              <a:rPr lang="ko-KR" altLang="en-US" sz="3200" dirty="0" smtClean="0"/>
              <a:t> 주의사항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4881154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en-US" altLang="ko-KR" dirty="0" smtClean="0"/>
              <a:t>(1) </a:t>
            </a:r>
            <a:r>
              <a:rPr lang="ko-KR" altLang="en-US" dirty="0" err="1" smtClean="0"/>
              <a:t>절삭력은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클램프가</a:t>
            </a:r>
            <a:r>
              <a:rPr lang="ko-KR" altLang="en-US" dirty="0" smtClean="0"/>
              <a:t> 위치한 방향으로 작용하지 않도록 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(2) </a:t>
            </a:r>
            <a:r>
              <a:rPr lang="ko-KR" altLang="en-US" dirty="0" err="1" smtClean="0"/>
              <a:t>절삭면은</a:t>
            </a:r>
            <a:r>
              <a:rPr lang="ko-KR" altLang="en-US" dirty="0" smtClean="0"/>
              <a:t> 가능한 테이블에 가깝게 설치되도록 하여야 절삭 시 진동을 방지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할 수 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(3) </a:t>
            </a:r>
            <a:r>
              <a:rPr lang="ko-KR" altLang="en-US" dirty="0" err="1" smtClean="0"/>
              <a:t>클램핑</a:t>
            </a:r>
            <a:r>
              <a:rPr lang="ko-KR" altLang="en-US" dirty="0" smtClean="0"/>
              <a:t> 위치는 가공 시 절삭압력을 고려하여 가장 좋은 위치를 택한다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(4) </a:t>
            </a:r>
            <a:r>
              <a:rPr lang="ko-KR" altLang="en-US" dirty="0" err="1" smtClean="0"/>
              <a:t>클램핑력은</a:t>
            </a:r>
            <a:r>
              <a:rPr lang="ko-KR" altLang="en-US" dirty="0" smtClean="0"/>
              <a:t> 공작물에 변형을 주지 않아야 하며</a:t>
            </a:r>
            <a:r>
              <a:rPr lang="en-US" altLang="ko-KR" dirty="0" smtClean="0"/>
              <a:t>,  </a:t>
            </a:r>
            <a:r>
              <a:rPr lang="ko-KR" altLang="en-US" dirty="0" smtClean="0"/>
              <a:t>공작물이 휨 또는 </a:t>
            </a:r>
            <a:r>
              <a:rPr lang="ko-KR" altLang="en-US" dirty="0" err="1" smtClean="0"/>
              <a:t>영구변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형이 생 기지 않도록 한다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가능한 </a:t>
            </a:r>
            <a:r>
              <a:rPr lang="ko-KR" altLang="en-US" dirty="0" err="1" smtClean="0"/>
              <a:t>절삭력보다</a:t>
            </a:r>
            <a:r>
              <a:rPr lang="ko-KR" altLang="en-US" dirty="0" smtClean="0"/>
              <a:t> 너무 크지 않도록 </a:t>
            </a:r>
            <a:r>
              <a:rPr lang="ko-KR" altLang="en-US" dirty="0" err="1" smtClean="0"/>
              <a:t>최소화하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는 것이 좋다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(5) </a:t>
            </a:r>
            <a:r>
              <a:rPr lang="ko-KR" altLang="en-US" dirty="0" smtClean="0"/>
              <a:t>공작물의 손상이 우려 시 </a:t>
            </a:r>
            <a:r>
              <a:rPr lang="ko-KR" altLang="en-US" dirty="0" err="1" smtClean="0"/>
              <a:t>클램프에</a:t>
            </a:r>
            <a:r>
              <a:rPr lang="ko-KR" altLang="en-US" dirty="0" smtClean="0"/>
              <a:t> 다음과 같이 처리하여 사용한다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  ① </a:t>
            </a:r>
            <a:r>
              <a:rPr lang="ko-KR" altLang="en-US" dirty="0" smtClean="0"/>
              <a:t>알루미늄</a:t>
            </a:r>
            <a:r>
              <a:rPr lang="en-US" altLang="ko-KR" dirty="0" smtClean="0"/>
              <a:t>,  </a:t>
            </a:r>
            <a:r>
              <a:rPr lang="ko-KR" altLang="en-US" dirty="0" smtClean="0"/>
              <a:t>구리 등을 연질 재료의 보호대를 부착한다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  ② </a:t>
            </a:r>
            <a:r>
              <a:rPr lang="ko-KR" altLang="en-US" dirty="0" smtClean="0"/>
              <a:t>받침대를 부착하여 사용한다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  ③ </a:t>
            </a:r>
            <a:r>
              <a:rPr lang="ko-KR" altLang="en-US" dirty="0" err="1" smtClean="0"/>
              <a:t>베클라이트</a:t>
            </a:r>
            <a:r>
              <a:rPr lang="ko-KR" altLang="en-US" dirty="0" smtClean="0"/>
              <a:t> 또는 단단한 플라스틱 보호대를 사용한다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(6) </a:t>
            </a:r>
            <a:r>
              <a:rPr lang="ko-KR" altLang="en-US" dirty="0" smtClean="0"/>
              <a:t>비강성의 공작물에 대한 손상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변형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뒤틀림을 방지하기 위하여 여러 개의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작은 힘으로 분산하여 </a:t>
            </a:r>
            <a:r>
              <a:rPr lang="ko-KR" altLang="en-US" dirty="0" err="1" smtClean="0"/>
              <a:t>클램핑하며</a:t>
            </a:r>
            <a:r>
              <a:rPr lang="en-US" altLang="ko-KR" dirty="0" smtClean="0"/>
              <a:t>,  </a:t>
            </a:r>
            <a:r>
              <a:rPr lang="ko-KR" altLang="en-US" dirty="0" err="1" smtClean="0"/>
              <a:t>클램핑력이</a:t>
            </a:r>
            <a:r>
              <a:rPr lang="ko-KR" altLang="en-US" dirty="0" smtClean="0"/>
              <a:t> 균일하게 작용하도록 한다</a:t>
            </a:r>
            <a:r>
              <a:rPr lang="en-US" altLang="ko-KR" dirty="0" smtClean="0"/>
              <a:t>.   </a:t>
            </a:r>
          </a:p>
          <a:p>
            <a:pPr>
              <a:buNone/>
            </a:pPr>
            <a:r>
              <a:rPr lang="en-US" altLang="ko-KR" dirty="0" smtClean="0"/>
              <a:t>(7) </a:t>
            </a:r>
            <a:r>
              <a:rPr lang="ko-KR" altLang="en-US" dirty="0" err="1" smtClean="0"/>
              <a:t>클램핑</a:t>
            </a:r>
            <a:r>
              <a:rPr lang="ko-KR" altLang="en-US" dirty="0" smtClean="0"/>
              <a:t> 기구는 조작이 간단하고 급속 </a:t>
            </a:r>
            <a:r>
              <a:rPr lang="ko-KR" altLang="en-US" dirty="0" err="1" smtClean="0"/>
              <a:t>클램핑</a:t>
            </a:r>
            <a:r>
              <a:rPr lang="ko-KR" altLang="en-US" dirty="0" smtClean="0"/>
              <a:t> 형식을 택한다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(8) </a:t>
            </a:r>
            <a:r>
              <a:rPr lang="ko-KR" altLang="en-US" dirty="0" smtClean="0"/>
              <a:t>공작물의 형상에 적합한 </a:t>
            </a:r>
            <a:r>
              <a:rPr lang="ko-KR" altLang="en-US" dirty="0" err="1" smtClean="0"/>
              <a:t>클램핑</a:t>
            </a:r>
            <a:r>
              <a:rPr lang="ko-KR" altLang="en-US" dirty="0" smtClean="0"/>
              <a:t> 기구를 택한다</a:t>
            </a:r>
            <a:r>
              <a:rPr lang="en-US" altLang="ko-KR" dirty="0" smtClean="0"/>
              <a:t>.  </a:t>
            </a:r>
          </a:p>
          <a:p>
            <a:pPr>
              <a:buNone/>
            </a:pPr>
            <a:r>
              <a:rPr lang="en-US" altLang="ko-KR" dirty="0" smtClean="0"/>
              <a:t>(9) </a:t>
            </a:r>
            <a:r>
              <a:rPr lang="ko-KR" altLang="en-US" dirty="0" err="1" smtClean="0"/>
              <a:t>클램프로</a:t>
            </a:r>
            <a:r>
              <a:rPr lang="ko-KR" altLang="en-US" dirty="0" smtClean="0"/>
              <a:t> 인한 휨이나 비틀림이 발생하지 않도록 공작물의 견고한 부위를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가압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클램핑시</a:t>
            </a:r>
            <a:r>
              <a:rPr lang="ko-KR" altLang="en-US" sz="3200" dirty="0" smtClean="0"/>
              <a:t> 주의사항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804" y="1500174"/>
            <a:ext cx="8229600" cy="502517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en-US" altLang="ko-KR" dirty="0" smtClean="0"/>
              <a:t>(10) </a:t>
            </a:r>
            <a:r>
              <a:rPr lang="ko-KR" altLang="en-US" dirty="0" err="1" smtClean="0"/>
              <a:t>클램프는</a:t>
            </a:r>
            <a:r>
              <a:rPr lang="ko-KR" altLang="en-US" dirty="0" smtClean="0"/>
              <a:t> 상대 위치 </a:t>
            </a:r>
            <a:r>
              <a:rPr lang="ko-KR" altLang="en-US" dirty="0" err="1" smtClean="0"/>
              <a:t>결정구</a:t>
            </a:r>
            <a:r>
              <a:rPr lang="ko-KR" altLang="en-US" dirty="0" smtClean="0"/>
              <a:t> 또는 </a:t>
            </a:r>
            <a:r>
              <a:rPr lang="ko-KR" altLang="en-US" dirty="0" err="1" smtClean="0"/>
              <a:t>지지구에</a:t>
            </a:r>
            <a:r>
              <a:rPr lang="ko-KR" altLang="en-US" dirty="0" smtClean="0"/>
              <a:t> 직접 가하고 공작물을 견고히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고정 하여 </a:t>
            </a:r>
            <a:r>
              <a:rPr lang="ko-KR" altLang="en-US" dirty="0" err="1" smtClean="0"/>
              <a:t>공구력에</a:t>
            </a:r>
            <a:r>
              <a:rPr lang="ko-KR" altLang="en-US" dirty="0" smtClean="0"/>
              <a:t> 충분히 견딜 수 있도록 하며</a:t>
            </a:r>
            <a:r>
              <a:rPr lang="en-US" altLang="ko-KR" dirty="0" smtClean="0"/>
              <a:t>,  </a:t>
            </a:r>
            <a:r>
              <a:rPr lang="ko-KR" altLang="en-US" dirty="0" smtClean="0"/>
              <a:t>공작물이 </a:t>
            </a:r>
            <a:r>
              <a:rPr lang="ko-KR" altLang="en-US" dirty="0" err="1" smtClean="0"/>
              <a:t>지지구에</a:t>
            </a:r>
            <a:r>
              <a:rPr lang="ko-KR" altLang="en-US" dirty="0" smtClean="0"/>
              <a:t> 대해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힘이 가 해지지 않도록 한다</a:t>
            </a:r>
            <a:r>
              <a:rPr lang="en-US" altLang="ko-KR" dirty="0" smtClean="0"/>
              <a:t>. </a:t>
            </a:r>
          </a:p>
          <a:p>
            <a:pPr marL="514350" indent="-514350">
              <a:buNone/>
            </a:pPr>
            <a:r>
              <a:rPr lang="en-US" altLang="ko-KR" dirty="0" smtClean="0"/>
              <a:t>(11) </a:t>
            </a:r>
            <a:r>
              <a:rPr lang="ko-KR" altLang="en-US" dirty="0" err="1" smtClean="0"/>
              <a:t>클램프는</a:t>
            </a:r>
            <a:r>
              <a:rPr lang="ko-KR" altLang="en-US" dirty="0" smtClean="0"/>
              <a:t> 진동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떨림 또는 중압 등 공작물에 발생되는 힘에 충분히 견딜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수 </a:t>
            </a:r>
            <a:r>
              <a:rPr lang="ko-KR" altLang="en-US" dirty="0" err="1" smtClean="0"/>
              <a:t>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도록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</a:t>
            </a:r>
          </a:p>
          <a:p>
            <a:pPr marL="514350" indent="-514350">
              <a:buNone/>
            </a:pPr>
            <a:r>
              <a:rPr lang="en-US" altLang="ko-KR" dirty="0" smtClean="0"/>
              <a:t>(12) </a:t>
            </a:r>
            <a:r>
              <a:rPr lang="ko-KR" altLang="en-US" dirty="0" err="1" smtClean="0"/>
              <a:t>클램프는</a:t>
            </a:r>
            <a:r>
              <a:rPr lang="ko-KR" altLang="en-US" dirty="0" smtClean="0"/>
              <a:t> 공작물을 장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탈착</a:t>
            </a:r>
            <a:r>
              <a:rPr lang="ko-KR" altLang="en-US" dirty="0" smtClean="0"/>
              <a:t> 할 때 간섭이 없도록 한다</a:t>
            </a:r>
            <a:r>
              <a:rPr lang="en-US" altLang="ko-KR" dirty="0" smtClean="0"/>
              <a:t>. </a:t>
            </a:r>
          </a:p>
          <a:p>
            <a:pPr marL="514350" indent="-514350">
              <a:buNone/>
            </a:pPr>
            <a:r>
              <a:rPr lang="en-US" altLang="ko-KR" dirty="0" smtClean="0"/>
              <a:t>(13) </a:t>
            </a:r>
            <a:r>
              <a:rPr lang="ko-KR" altLang="en-US" dirty="0" err="1" smtClean="0"/>
              <a:t>클램프는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치공구</a:t>
            </a:r>
            <a:r>
              <a:rPr lang="ko-KR" altLang="en-US" dirty="0" smtClean="0"/>
              <a:t> 본체에 설치 및 제거가 용이해야 한다</a:t>
            </a:r>
            <a:r>
              <a:rPr lang="en-US" altLang="ko-KR" dirty="0" smtClean="0"/>
              <a:t>. </a:t>
            </a:r>
          </a:p>
          <a:p>
            <a:pPr marL="514350" indent="-514350">
              <a:buNone/>
            </a:pPr>
            <a:r>
              <a:rPr lang="en-US" altLang="ko-KR" dirty="0" smtClean="0"/>
              <a:t>(14) </a:t>
            </a:r>
            <a:r>
              <a:rPr lang="ko-KR" altLang="en-US" dirty="0" smtClean="0"/>
              <a:t>중요하지 않는 곳을 </a:t>
            </a:r>
            <a:r>
              <a:rPr lang="ko-KR" altLang="en-US" dirty="0" err="1" smtClean="0"/>
              <a:t>클램핑함으로써</a:t>
            </a:r>
            <a:r>
              <a:rPr lang="ko-KR" altLang="en-US" dirty="0" smtClean="0"/>
              <a:t> 공작물이 손상되지 않게 한다</a:t>
            </a:r>
            <a:r>
              <a:rPr lang="en-US" altLang="ko-KR" dirty="0" smtClean="0"/>
              <a:t>. </a:t>
            </a:r>
          </a:p>
          <a:p>
            <a:pPr marL="514350" indent="-514350">
              <a:buNone/>
            </a:pPr>
            <a:r>
              <a:rPr lang="en-US" altLang="ko-KR" dirty="0" smtClean="0"/>
              <a:t>(15) </a:t>
            </a:r>
            <a:r>
              <a:rPr lang="ko-KR" altLang="en-US" dirty="0" smtClean="0"/>
              <a:t>가능한 한 복잡한 구조의 </a:t>
            </a:r>
            <a:r>
              <a:rPr lang="ko-KR" altLang="en-US" dirty="0" err="1" smtClean="0"/>
              <a:t>클램프보다는</a:t>
            </a:r>
            <a:r>
              <a:rPr lang="ko-KR" altLang="en-US" dirty="0" smtClean="0"/>
              <a:t> 간단한 구조의 </a:t>
            </a:r>
            <a:r>
              <a:rPr lang="ko-KR" altLang="en-US" dirty="0" err="1" smtClean="0"/>
              <a:t>클램프를</a:t>
            </a:r>
            <a:r>
              <a:rPr lang="ko-KR" altLang="en-US" dirty="0" smtClean="0"/>
              <a:t> 사용한다</a:t>
            </a:r>
            <a:r>
              <a:rPr lang="en-US" altLang="ko-KR" dirty="0" smtClean="0"/>
              <a:t>. </a:t>
            </a:r>
          </a:p>
          <a:p>
            <a:pPr marL="514350" indent="-514350">
              <a:buNone/>
            </a:pPr>
            <a:r>
              <a:rPr lang="en-US" altLang="ko-KR" dirty="0" smtClean="0"/>
              <a:t>(16) </a:t>
            </a:r>
            <a:r>
              <a:rPr lang="ko-KR" altLang="en-US" dirty="0" smtClean="0"/>
              <a:t>가능한 한 </a:t>
            </a:r>
            <a:r>
              <a:rPr lang="ko-KR" altLang="en-US" dirty="0" err="1" smtClean="0"/>
              <a:t>클램프는</a:t>
            </a:r>
            <a:r>
              <a:rPr lang="ko-KR" altLang="en-US" dirty="0" smtClean="0"/>
              <a:t> 앞쪽으로부터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바깥쪽에서 안쪽으로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위에서 아래로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작동 되도록 설계하며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나사 </a:t>
            </a:r>
            <a:r>
              <a:rPr lang="ko-KR" altLang="en-US" dirty="0" err="1" smtClean="0"/>
              <a:t>클램프에서는</a:t>
            </a:r>
            <a:r>
              <a:rPr lang="ko-KR" altLang="en-US" dirty="0" smtClean="0"/>
              <a:t> 왼손 조작일 경우는 왼나사를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 사용한다</a:t>
            </a:r>
            <a:r>
              <a:rPr lang="en-US" altLang="ko-KR" dirty="0" smtClean="0"/>
              <a:t>. </a:t>
            </a:r>
          </a:p>
          <a:p>
            <a:pPr marL="514350" indent="-514350">
              <a:buNone/>
            </a:pPr>
            <a:r>
              <a:rPr lang="en-US" altLang="ko-KR" dirty="0" smtClean="0"/>
              <a:t>(17) </a:t>
            </a:r>
            <a:r>
              <a:rPr lang="ko-KR" altLang="en-US" dirty="0" err="1" smtClean="0"/>
              <a:t>클램프의</a:t>
            </a:r>
            <a:r>
              <a:rPr lang="ko-KR" altLang="en-US" dirty="0" smtClean="0"/>
              <a:t> 심한 마모가 우려될 경우 열처리된 보호대를 부착시켜 사용한다</a:t>
            </a:r>
            <a:r>
              <a:rPr lang="en-US" altLang="ko-KR" dirty="0" smtClean="0"/>
              <a:t>. </a:t>
            </a:r>
          </a:p>
          <a:p>
            <a:pPr marL="514350" indent="-514350">
              <a:buNone/>
            </a:pPr>
            <a:r>
              <a:rPr lang="en-US" altLang="ko-KR" dirty="0" smtClean="0"/>
              <a:t>(18) </a:t>
            </a:r>
            <a:r>
              <a:rPr lang="ko-KR" altLang="en-US" dirty="0" smtClean="0"/>
              <a:t>기계 </a:t>
            </a:r>
            <a:r>
              <a:rPr lang="ko-KR" altLang="en-US" dirty="0" err="1" smtClean="0"/>
              <a:t>가공면의</a:t>
            </a:r>
            <a:r>
              <a:rPr lang="ko-KR" altLang="en-US" dirty="0" smtClean="0"/>
              <a:t> 고정 시 가공 표면이 손상되지 않도록 주의하고 가공 중 또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는 그 전후에 있어 작업자</a:t>
            </a:r>
            <a:r>
              <a:rPr lang="en-US" altLang="ko-KR" dirty="0" smtClean="0"/>
              <a:t>,  </a:t>
            </a:r>
            <a:r>
              <a:rPr lang="ko-KR" altLang="en-US" dirty="0" smtClean="0"/>
              <a:t>공작물</a:t>
            </a:r>
            <a:r>
              <a:rPr lang="en-US" altLang="ko-KR" dirty="0" smtClean="0"/>
              <a:t>,  </a:t>
            </a:r>
            <a:r>
              <a:rPr lang="ko-KR" altLang="en-US" dirty="0" err="1" smtClean="0"/>
              <a:t>치공구에</a:t>
            </a:r>
            <a:r>
              <a:rPr lang="ko-KR" altLang="en-US" dirty="0" smtClean="0"/>
              <a:t> 대한 위험이 없도록 </a:t>
            </a:r>
            <a:r>
              <a:rPr lang="ko-KR" altLang="en-US" dirty="0" err="1" smtClean="0"/>
              <a:t>클램프</a:t>
            </a:r>
            <a:endParaRPr lang="en-US" altLang="ko-KR" dirty="0" smtClean="0"/>
          </a:p>
          <a:p>
            <a:pPr marL="514350" indent="-514350"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를 설치한다</a:t>
            </a:r>
            <a:r>
              <a:rPr lang="en-US" altLang="ko-KR" dirty="0" smtClean="0"/>
              <a:t>. </a:t>
            </a:r>
          </a:p>
          <a:p>
            <a:pPr marL="514350" indent="-514350">
              <a:buNone/>
            </a:pPr>
            <a:r>
              <a:rPr lang="en-US" altLang="ko-KR" dirty="0" smtClean="0"/>
              <a:t>(19) </a:t>
            </a:r>
            <a:r>
              <a:rPr lang="ko-KR" altLang="en-US" dirty="0" err="1" smtClean="0"/>
              <a:t>절삭력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추력은 </a:t>
            </a:r>
            <a:r>
              <a:rPr lang="ko-KR" altLang="en-US" dirty="0" err="1" smtClean="0"/>
              <a:t>치공구에서</a:t>
            </a:r>
            <a:r>
              <a:rPr lang="ko-KR" altLang="en-US" dirty="0" smtClean="0"/>
              <a:t> 흡수하도록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클램핑의</a:t>
            </a:r>
            <a:r>
              <a:rPr lang="ko-KR" altLang="en-US" sz="3200" dirty="0" smtClean="0"/>
              <a:t> 원칙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가</a:t>
            </a:r>
            <a:r>
              <a:rPr lang="en-US" altLang="ko-KR" sz="2000" dirty="0" smtClean="0"/>
              <a:t>.  </a:t>
            </a:r>
            <a:r>
              <a:rPr lang="ko-KR" altLang="en-US" sz="2000" dirty="0" smtClean="0"/>
              <a:t>마찰 </a:t>
            </a:r>
            <a:r>
              <a:rPr lang="ko-KR" altLang="en-US" sz="2000" dirty="0" err="1" smtClean="0"/>
              <a:t>클램프과</a:t>
            </a:r>
            <a:r>
              <a:rPr lang="ko-KR" altLang="en-US" sz="2000" dirty="0" smtClean="0"/>
              <a:t> 충돌 </a:t>
            </a:r>
            <a:r>
              <a:rPr lang="ko-KR" altLang="en-US" sz="2000" dirty="0" err="1" smtClean="0"/>
              <a:t>클램프</a:t>
            </a:r>
            <a:r>
              <a:rPr lang="ko-KR" altLang="en-US" sz="2000" dirty="0" smtClean="0"/>
              <a:t> </a:t>
            </a:r>
          </a:p>
          <a:p>
            <a:pPr>
              <a:buNone/>
            </a:pPr>
            <a:r>
              <a:rPr lang="ko-KR" altLang="en-US" sz="2000" dirty="0" err="1" smtClean="0"/>
              <a:t>마찰클램프의</a:t>
            </a:r>
            <a:r>
              <a:rPr lang="ko-KR" altLang="en-US" sz="2000" dirty="0" smtClean="0"/>
              <a:t> 경우에는</a:t>
            </a:r>
            <a:r>
              <a:rPr lang="en-US" altLang="ko-KR" sz="2000" dirty="0" smtClean="0"/>
              <a:t>,  </a:t>
            </a:r>
            <a:r>
              <a:rPr lang="ko-KR" altLang="en-US" sz="2000" dirty="0" err="1" smtClean="0"/>
              <a:t>클램핑되는</a:t>
            </a:r>
            <a:r>
              <a:rPr lang="ko-KR" altLang="en-US" sz="2000" dirty="0" smtClean="0"/>
              <a:t> 방향에 직각으로 작용하는 가공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저항력 </a:t>
            </a:r>
            <a:r>
              <a:rPr lang="en-US" altLang="ko-KR" sz="2000" dirty="0" smtClean="0"/>
              <a:t>f</a:t>
            </a:r>
            <a:r>
              <a:rPr lang="ko-KR" altLang="en-US" sz="2000" dirty="0" smtClean="0"/>
              <a:t>는 체결력 </a:t>
            </a:r>
            <a:r>
              <a:rPr lang="en-US" altLang="ko-KR" sz="2000" dirty="0" smtClean="0"/>
              <a:t>F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10~20%</a:t>
            </a:r>
            <a:r>
              <a:rPr lang="ko-KR" altLang="en-US" sz="2000" dirty="0" smtClean="0"/>
              <a:t>이다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그러므로 </a:t>
            </a:r>
            <a:r>
              <a:rPr lang="ko-KR" altLang="en-US" sz="2000" dirty="0" err="1" smtClean="0"/>
              <a:t>절삭력의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5~10</a:t>
            </a:r>
            <a:r>
              <a:rPr lang="ko-KR" altLang="en-US" sz="2000" dirty="0" smtClean="0"/>
              <a:t>배 </a:t>
            </a:r>
            <a:r>
              <a:rPr lang="ko-KR" altLang="en-US" sz="2000" dirty="0" err="1" smtClean="0"/>
              <a:t>힘으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err="1" smtClean="0"/>
              <a:t>로</a:t>
            </a:r>
            <a:r>
              <a:rPr lang="ko-KR" altLang="en-US" sz="2000" dirty="0" smtClean="0"/>
              <a:t> 고정되지 않으면 </a:t>
            </a:r>
            <a:r>
              <a:rPr lang="ko-KR" altLang="en-US" sz="2000" dirty="0" err="1" smtClean="0"/>
              <a:t>안된다</a:t>
            </a:r>
            <a:r>
              <a:rPr lang="en-US" altLang="ko-KR" sz="2000" dirty="0" smtClean="0"/>
              <a:t>.  </a:t>
            </a:r>
          </a:p>
          <a:p>
            <a:pPr>
              <a:buNone/>
            </a:pPr>
            <a:r>
              <a:rPr lang="ko-KR" altLang="en-US" sz="2000" dirty="0" err="1" smtClean="0"/>
              <a:t>절삭력은</a:t>
            </a:r>
            <a:r>
              <a:rPr lang="ko-KR" altLang="en-US" sz="2000" dirty="0" smtClean="0"/>
              <a:t> </a:t>
            </a:r>
            <a:r>
              <a:rPr lang="ko-KR" altLang="en-US" sz="2000" dirty="0" err="1" smtClean="0"/>
              <a:t>고정력의</a:t>
            </a:r>
            <a:r>
              <a:rPr lang="ko-KR" altLang="en-US" sz="2000" dirty="0" smtClean="0"/>
              <a:t> 위치 결정 </a:t>
            </a:r>
            <a:r>
              <a:rPr lang="ko-KR" altLang="en-US" sz="2000" dirty="0" err="1" smtClean="0"/>
              <a:t>고정면에</a:t>
            </a:r>
            <a:r>
              <a:rPr lang="ko-KR" altLang="en-US" sz="2000" dirty="0" smtClean="0"/>
              <a:t> 주는 것이 원칙이므로 되도록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마찰력을 주지 않는 것이 바람직하다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pic>
        <p:nvPicPr>
          <p:cNvPr id="4" name="그림 3" descr="20190531_16485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789040"/>
            <a:ext cx="6232847" cy="274078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클램핑의</a:t>
            </a:r>
            <a:r>
              <a:rPr lang="ko-KR" altLang="en-US" sz="3200" dirty="0" smtClean="0"/>
              <a:t> 원칙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나</a:t>
            </a:r>
            <a:r>
              <a:rPr lang="en-US" altLang="ko-KR" sz="2000" dirty="0" smtClean="0"/>
              <a:t>. 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부위의 강성 불평등의 원칙 </a:t>
            </a:r>
          </a:p>
          <a:p>
            <a:pPr>
              <a:buNone/>
            </a:pPr>
            <a:r>
              <a:rPr lang="ko-KR" altLang="en-US" sz="2000" dirty="0" smtClean="0"/>
              <a:t> 체결할 고정 면의 강성은 이동면보다 커야 한다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sz="2000" dirty="0" smtClean="0"/>
              <a:t> </a:t>
            </a:r>
            <a:r>
              <a:rPr lang="ko-KR" altLang="en-US" sz="2000" dirty="0" smtClean="0"/>
              <a:t>반대의 경우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면의 탄성변형이 커서 나쁘다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pic>
        <p:nvPicPr>
          <p:cNvPr id="5" name="그림 4" descr="20190531_1657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996952"/>
            <a:ext cx="7923093" cy="28553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클램핑의</a:t>
            </a:r>
            <a:r>
              <a:rPr lang="ko-KR" altLang="en-US" sz="3200" dirty="0" smtClean="0"/>
              <a:t> 원칙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다</a:t>
            </a:r>
            <a:r>
              <a:rPr lang="en-US" altLang="ko-KR" sz="2000" dirty="0" smtClean="0"/>
              <a:t>.  </a:t>
            </a:r>
            <a:r>
              <a:rPr lang="ko-KR" altLang="en-US" sz="2000" dirty="0" err="1" smtClean="0"/>
              <a:t>클램핑력의</a:t>
            </a:r>
            <a:r>
              <a:rPr lang="ko-KR" altLang="en-US" sz="2000" dirty="0" smtClean="0"/>
              <a:t> 평형의 원칙 </a:t>
            </a:r>
          </a:p>
          <a:p>
            <a:pPr>
              <a:buNone/>
            </a:pPr>
            <a:r>
              <a:rPr lang="ko-KR" altLang="en-US" sz="2000" dirty="0" smtClean="0"/>
              <a:t>많은 </a:t>
            </a:r>
            <a:r>
              <a:rPr lang="ko-KR" altLang="en-US" sz="2000" dirty="0" err="1" smtClean="0"/>
              <a:t>클램핑력과</a:t>
            </a:r>
            <a:r>
              <a:rPr lang="ko-KR" altLang="en-US" sz="2000" dirty="0" smtClean="0"/>
              <a:t> 그 </a:t>
            </a:r>
            <a:r>
              <a:rPr lang="ko-KR" altLang="en-US" sz="2000" dirty="0" err="1" smtClean="0"/>
              <a:t>반력이</a:t>
            </a:r>
            <a:r>
              <a:rPr lang="ko-KR" altLang="en-US" sz="2000" dirty="0" smtClean="0"/>
              <a:t> 서로 작용하여 공작물의 변위가 없고 안정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상태로 있는 것을 안전평형 </a:t>
            </a:r>
            <a:r>
              <a:rPr lang="ko-KR" altLang="en-US" sz="2000" dirty="0" err="1" smtClean="0"/>
              <a:t>클램핑이라고</a:t>
            </a:r>
            <a:r>
              <a:rPr lang="ko-KR" altLang="en-US" sz="2000" dirty="0" smtClean="0"/>
              <a:t> 한다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</p:txBody>
      </p:sp>
      <p:pic>
        <p:nvPicPr>
          <p:cNvPr id="6" name="그림 5" descr="20190531_1700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96952"/>
            <a:ext cx="8431568" cy="29366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err="1" smtClean="0"/>
              <a:t>클램핑의</a:t>
            </a:r>
            <a:r>
              <a:rPr lang="ko-KR" altLang="en-US" sz="3200" dirty="0" smtClean="0"/>
              <a:t> 원칙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000" dirty="0" smtClean="0"/>
              <a:t>라</a:t>
            </a:r>
            <a:r>
              <a:rPr lang="en-US" altLang="ko-KR" sz="2000" dirty="0" smtClean="0"/>
              <a:t>.  </a:t>
            </a:r>
            <a:r>
              <a:rPr lang="ko-KR" altLang="en-US" sz="2000" dirty="0" err="1" smtClean="0"/>
              <a:t>클램프로</a:t>
            </a:r>
            <a:r>
              <a:rPr lang="ko-KR" altLang="en-US" sz="2000" dirty="0" smtClean="0"/>
              <a:t> 인한 변형 </a:t>
            </a:r>
          </a:p>
          <a:p>
            <a:pPr>
              <a:buNone/>
            </a:pPr>
            <a:r>
              <a:rPr lang="ko-KR" altLang="en-US" sz="2000" dirty="0" err="1" smtClean="0"/>
              <a:t>클램프에</a:t>
            </a:r>
            <a:r>
              <a:rPr lang="ko-KR" altLang="en-US" sz="2000" dirty="0" smtClean="0"/>
              <a:t> 의하여 접촉부의 국부적 변형이나 비틀림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휨이 발생되어 치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수나 형태의 오차가 일어난다</a:t>
            </a:r>
            <a:endParaRPr lang="en-US" altLang="ko-KR" sz="2000" dirty="0" smtClean="0"/>
          </a:p>
          <a:p>
            <a:pPr>
              <a:buNone/>
            </a:pPr>
            <a:r>
              <a:rPr lang="en-US" altLang="ko-KR" sz="2000" dirty="0" smtClean="0"/>
              <a:t>(1) </a:t>
            </a:r>
            <a:r>
              <a:rPr lang="ko-KR" altLang="en-US" sz="2000" dirty="0" err="1" smtClean="0"/>
              <a:t>클램핑</a:t>
            </a:r>
            <a:r>
              <a:rPr lang="ko-KR" altLang="en-US" sz="2000" dirty="0" smtClean="0"/>
              <a:t> 자국 </a:t>
            </a:r>
            <a:r>
              <a:rPr lang="en-US" altLang="ko-KR" sz="2000" dirty="0" smtClean="0"/>
              <a:t>:  </a:t>
            </a:r>
            <a:r>
              <a:rPr lang="ko-KR" altLang="en-US" sz="2000" dirty="0" smtClean="0"/>
              <a:t>선 또는 점에 가까운 상태로 클램핑하면 접촉 면에는 국부적인 변형이 일어나기 쉬우므로 접촉면은 되도록 넓게 한다</a:t>
            </a:r>
            <a:r>
              <a:rPr lang="en-US" altLang="ko-KR" sz="2000" dirty="0" smtClean="0"/>
              <a:t>. </a:t>
            </a:r>
          </a:p>
          <a:p>
            <a:pPr>
              <a:buNone/>
            </a:pPr>
            <a:r>
              <a:rPr lang="en-US" altLang="ko-KR" sz="2000" dirty="0" smtClean="0"/>
              <a:t>(2) </a:t>
            </a:r>
            <a:r>
              <a:rPr lang="ko-KR" altLang="en-US" sz="2000" dirty="0" smtClean="0"/>
              <a:t>강성변형 </a:t>
            </a:r>
            <a:r>
              <a:rPr lang="en-US" altLang="ko-KR" sz="2000" dirty="0" smtClean="0"/>
              <a:t>:  </a:t>
            </a:r>
            <a:r>
              <a:rPr lang="ko-KR" altLang="en-US" sz="2000" dirty="0" smtClean="0"/>
              <a:t>충돌 </a:t>
            </a:r>
            <a:r>
              <a:rPr lang="ko-KR" altLang="en-US" sz="2000" dirty="0" err="1" smtClean="0"/>
              <a:t>클램핑의</a:t>
            </a:r>
            <a:r>
              <a:rPr lang="ko-KR" altLang="en-US" sz="2000" dirty="0" smtClean="0"/>
              <a:t> 경우에는 약간의 변형이 반드시 일어나기 마련이다</a:t>
            </a:r>
            <a:endParaRPr lang="ko-KR" altLang="en-US" sz="2000" dirty="0"/>
          </a:p>
        </p:txBody>
      </p:sp>
      <p:pic>
        <p:nvPicPr>
          <p:cNvPr id="7" name="그림 6" descr="20190603_15535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077072"/>
            <a:ext cx="7146033" cy="248889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10499</TotalTime>
  <Words>1768</Words>
  <Application>Microsoft Office PowerPoint</Application>
  <PresentationFormat>화면 슬라이드 쇼(4:3)</PresentationFormat>
  <Paragraphs>181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0" baseType="lpstr">
      <vt:lpstr>HY견고딕</vt:lpstr>
      <vt:lpstr>맑은 고딕</vt:lpstr>
      <vt:lpstr>Lucida Sans</vt:lpstr>
      <vt:lpstr>Wingdings 2</vt:lpstr>
      <vt:lpstr>보자기</vt:lpstr>
      <vt:lpstr>치공구 설계-클램프</vt:lpstr>
      <vt:lpstr>클램프의 정의</vt:lpstr>
      <vt:lpstr> 각종 클램핑 방법 및 기본원리</vt:lpstr>
      <vt:lpstr>클램핑시 주의사항</vt:lpstr>
      <vt:lpstr>클램핑시 주의사항</vt:lpstr>
      <vt:lpstr>클램핑의 원칙</vt:lpstr>
      <vt:lpstr>클램핑의 원칙</vt:lpstr>
      <vt:lpstr>클램핑의 원칙</vt:lpstr>
      <vt:lpstr>클램핑의 원칙</vt:lpstr>
      <vt:lpstr>클램핑의 원칙 - 클램프로 인한 변형  </vt:lpstr>
      <vt:lpstr>클램핑의 원칙 - 클램프로 인한 변형  </vt:lpstr>
      <vt:lpstr>클램핑의 원칙</vt:lpstr>
      <vt:lpstr>클램핑의 원칙</vt:lpstr>
      <vt:lpstr>클램핑의 원칙</vt:lpstr>
      <vt:lpstr>클램핑의 원칙</vt:lpstr>
      <vt:lpstr>클램프의 종류</vt:lpstr>
      <vt:lpstr>클램프의 종류</vt:lpstr>
      <vt:lpstr>클램프의 종류</vt:lpstr>
      <vt:lpstr>클램프의 종류 - 나사 클램프(screw slamp)</vt:lpstr>
      <vt:lpstr>클램프의 종류</vt:lpstr>
      <vt:lpstr>클램프의 종류</vt:lpstr>
      <vt:lpstr>클램프의 종류</vt:lpstr>
      <vt:lpstr>클램프의 종류</vt:lpstr>
      <vt:lpstr>클램프의 종류</vt:lpstr>
      <vt:lpstr>클램프의 종류 -  동력에 의한 클램프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치공구 설계</dc:title>
  <dc:creator>Registered User</dc:creator>
  <cp:lastModifiedBy>Windows 사용자</cp:lastModifiedBy>
  <cp:revision>367</cp:revision>
  <dcterms:created xsi:type="dcterms:W3CDTF">2019-03-15T05:17:05Z</dcterms:created>
  <dcterms:modified xsi:type="dcterms:W3CDTF">2019-06-10T08:43:45Z</dcterms:modified>
</cp:coreProperties>
</file>