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60" r:id="rId7"/>
    <p:sldId id="271" r:id="rId8"/>
    <p:sldId id="272" r:id="rId9"/>
    <p:sldId id="261" r:id="rId10"/>
    <p:sldId id="262" r:id="rId11"/>
    <p:sldId id="266" r:id="rId12"/>
    <p:sldId id="277" r:id="rId13"/>
    <p:sldId id="273" r:id="rId14"/>
    <p:sldId id="278" r:id="rId15"/>
    <p:sldId id="275" r:id="rId16"/>
    <p:sldId id="276" r:id="rId17"/>
    <p:sldId id="279" r:id="rId18"/>
    <p:sldId id="274" r:id="rId19"/>
    <p:sldId id="268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972F7-450C-43E7-9D81-3AA68EB92EB1}" type="datetimeFigureOut">
              <a:rPr lang="ko-KR" altLang="en-US" smtClean="0"/>
              <a:t>2019-03-20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037F-974B-4E9C-A29E-C623993923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037F-974B-4E9C-A29E-C623993923B9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037F-974B-4E9C-A29E-C623993923B9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037F-974B-4E9C-A29E-C623993923B9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037F-974B-4E9C-A29E-C623993923B9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DBB3ECD-7435-40CB-9CAC-14739595EF9F}" type="datetimeFigureOut">
              <a:rPr lang="ko-KR" altLang="en-US" smtClean="0"/>
              <a:pPr/>
              <a:t>2019-03-20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C3E2BAC-7A8B-4C07-BC38-005E81896FD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2571745"/>
            <a:ext cx="6408712" cy="1000133"/>
          </a:xfrm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치공구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4048" y="5805264"/>
            <a:ext cx="3701606" cy="720080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국제대학교 기계공학과</a:t>
            </a:r>
            <a:endParaRPr lang="en-US" altLang="ko-KR" sz="2000" dirty="0" smtClean="0"/>
          </a:p>
          <a:p>
            <a:r>
              <a:rPr lang="ko-KR" altLang="en-US" sz="2000" dirty="0" smtClean="0"/>
              <a:t>교수 양승복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</a:t>
            </a:r>
            <a:r>
              <a:rPr lang="ko-KR" altLang="en-US" sz="3200" dirty="0" smtClean="0"/>
              <a:t> 설계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 9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단조품의 </a:t>
            </a:r>
            <a:r>
              <a:rPr lang="ko-KR" altLang="en-US" sz="2000" dirty="0" err="1" smtClean="0"/>
              <a:t>분할면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주형의 </a:t>
            </a:r>
            <a:r>
              <a:rPr lang="ko-KR" altLang="en-US" sz="2000" dirty="0" err="1" smtClean="0"/>
              <a:t>분할면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탕구의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위치는 </a:t>
            </a:r>
            <a:r>
              <a:rPr lang="ko-KR" altLang="en-US" sz="2000" dirty="0" err="1" smtClean="0"/>
              <a:t>피할것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10. </a:t>
            </a:r>
            <a:r>
              <a:rPr lang="ko-KR" altLang="en-US" sz="2000" dirty="0" err="1" smtClean="0"/>
              <a:t>스페너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쇄기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망치와 </a:t>
            </a:r>
            <a:r>
              <a:rPr lang="ko-KR" altLang="en-US" sz="2000" dirty="0" smtClean="0"/>
              <a:t>같이 </a:t>
            </a:r>
            <a:r>
              <a:rPr lang="ko-KR" altLang="en-US" sz="2000" dirty="0" err="1" smtClean="0"/>
              <a:t>여러가지</a:t>
            </a:r>
            <a:r>
              <a:rPr lang="ko-KR" altLang="en-US" sz="2000" dirty="0" smtClean="0"/>
              <a:t> 부품을 </a:t>
            </a:r>
            <a:r>
              <a:rPr lang="ko-KR" altLang="en-US" sz="2000" dirty="0" err="1" smtClean="0"/>
              <a:t>사용하지않도록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설계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11. </a:t>
            </a:r>
            <a:r>
              <a:rPr lang="ko-KR" altLang="en-US" sz="2000" dirty="0" err="1" smtClean="0"/>
              <a:t>치공구의</a:t>
            </a:r>
            <a:r>
              <a:rPr lang="ko-KR" altLang="en-US" sz="2000" dirty="0" smtClean="0"/>
              <a:t> 제작비와 손익분기점을 고려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12. </a:t>
            </a:r>
            <a:r>
              <a:rPr lang="ko-KR" altLang="en-US" sz="2000" dirty="0" smtClean="0"/>
              <a:t>제품의 </a:t>
            </a:r>
            <a:r>
              <a:rPr lang="ko-KR" altLang="en-US" sz="2000" dirty="0" err="1" smtClean="0"/>
              <a:t>제질을</a:t>
            </a:r>
            <a:r>
              <a:rPr lang="ko-KR" altLang="en-US" sz="2000" dirty="0" smtClean="0"/>
              <a:t> 고려하여 이에 적합한 것으로 </a:t>
            </a:r>
            <a:r>
              <a:rPr lang="ko-KR" altLang="en-US" sz="2000" dirty="0" smtClean="0"/>
              <a:t>할 것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13. </a:t>
            </a:r>
            <a:r>
              <a:rPr lang="ko-KR" altLang="en-US" sz="2000" dirty="0" smtClean="0"/>
              <a:t>정밀도가 요구되지 않거나 조립이 되지 않는 불필요한 부분에 대해서는 기계가공 등의 작업을 허지 </a:t>
            </a:r>
            <a:r>
              <a:rPr lang="ko-KR" altLang="en-US" sz="2000" dirty="0" err="1" smtClean="0"/>
              <a:t>않을것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14. </a:t>
            </a:r>
            <a:r>
              <a:rPr lang="ko-KR" altLang="en-US" sz="2000" dirty="0" smtClean="0"/>
              <a:t>정확한 작업을 요하는 부분에 대해서 지나치게 정밀한 공차를 주지 </a:t>
            </a:r>
            <a:r>
              <a:rPr lang="ko-KR" altLang="en-US" sz="2000" dirty="0" err="1" smtClean="0"/>
              <a:t>않을것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제품공차에 대해 </a:t>
            </a:r>
            <a:r>
              <a:rPr lang="en-US" altLang="ko-KR" sz="2000" dirty="0" smtClean="0"/>
              <a:t>20-50%)</a:t>
            </a:r>
          </a:p>
          <a:p>
            <a:pPr>
              <a:buNone/>
            </a:pPr>
            <a:r>
              <a:rPr lang="en-US" altLang="ko-KR" sz="2000" dirty="0" smtClean="0"/>
              <a:t>15.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도면에 주기 등을 표시하여 최대한 단순화 </a:t>
            </a:r>
            <a:r>
              <a:rPr lang="ko-KR" altLang="en-US" sz="2000" dirty="0" err="1" smtClean="0"/>
              <a:t>할것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923112" cy="928686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설계계획</a:t>
            </a:r>
            <a:r>
              <a:rPr lang="en-US" altLang="ko-KR" sz="3200" dirty="0" smtClean="0"/>
              <a:t>-</a:t>
            </a:r>
            <a:r>
              <a:rPr lang="en-US" altLang="ko-KR" sz="3200" b="1" dirty="0" smtClean="0"/>
              <a:t> 1. </a:t>
            </a:r>
            <a:r>
              <a:rPr lang="ko-KR" altLang="ko-KR" sz="3200" b="1" dirty="0" smtClean="0"/>
              <a:t>부품도</a:t>
            </a:r>
            <a:r>
              <a:rPr lang="en-US" altLang="ko-KR" sz="3200" b="1" dirty="0" smtClean="0"/>
              <a:t> </a:t>
            </a:r>
            <a:r>
              <a:rPr lang="ko-KR" altLang="ko-KR" sz="3200" b="1" dirty="0" smtClean="0"/>
              <a:t>사전</a:t>
            </a:r>
            <a:r>
              <a:rPr lang="en-US" altLang="ko-KR" sz="3200" b="1" dirty="0" smtClean="0"/>
              <a:t> </a:t>
            </a:r>
            <a:r>
              <a:rPr lang="ko-KR" altLang="ko-KR" sz="3200" b="1" dirty="0" smtClean="0"/>
              <a:t>분석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9531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800" dirty="0" err="1" smtClean="0"/>
              <a:t>치공구</a:t>
            </a:r>
            <a:r>
              <a:rPr lang="ko-KR" altLang="en-US" sz="1800" dirty="0" smtClean="0"/>
              <a:t> 설계는 제품설계와 제품 생산 중간에서 이루어지며 제품의 품질 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기타 중요도에 따라 설계</a:t>
            </a: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1</a:t>
            </a:r>
            <a:r>
              <a:rPr lang="en-US" altLang="ko-KR" sz="1800" dirty="0" smtClean="0"/>
              <a:t>. </a:t>
            </a:r>
            <a:r>
              <a:rPr lang="ko-KR" altLang="ko-KR" sz="1800" dirty="0" smtClean="0"/>
              <a:t>부품도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사전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분석</a:t>
            </a:r>
            <a:endParaRPr lang="ko-KR" altLang="ko-KR" sz="1800" dirty="0" smtClean="0"/>
          </a:p>
          <a:p>
            <a:pPr>
              <a:buNone/>
            </a:pPr>
            <a:r>
              <a:rPr lang="en-US" altLang="ko-KR" sz="1800" dirty="0" smtClean="0"/>
              <a:t>(</a:t>
            </a:r>
            <a:r>
              <a:rPr lang="en-US" altLang="ko-KR" sz="1800" dirty="0" smtClean="0"/>
              <a:t>1) </a:t>
            </a:r>
            <a:r>
              <a:rPr lang="ko-KR" altLang="ko-KR" sz="1800" dirty="0" smtClean="0"/>
              <a:t>부품의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전반적인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치수와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형상</a:t>
            </a:r>
          </a:p>
          <a:p>
            <a:pPr>
              <a:buNone/>
            </a:pPr>
            <a:r>
              <a:rPr lang="en-US" altLang="ko-KR" sz="1800" dirty="0" smtClean="0"/>
              <a:t> </a:t>
            </a:r>
            <a:r>
              <a:rPr lang="ko-KR" altLang="ko-KR" sz="1800" dirty="0" smtClean="0"/>
              <a:t>부품의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크기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및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형상에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따라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어떤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형태의</a:t>
            </a:r>
            <a:r>
              <a:rPr lang="en-US" altLang="ko-KR" sz="1800" dirty="0" smtClean="0"/>
              <a:t> </a:t>
            </a:r>
            <a:r>
              <a:rPr lang="ko-KR" altLang="ko-KR" sz="1800" dirty="0" err="1" smtClean="0"/>
              <a:t>치공구로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설계할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것인</a:t>
            </a:r>
            <a:r>
              <a:rPr lang="ko-KR" altLang="en-US" sz="1800" dirty="0" smtClean="0"/>
              <a:t>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고려</a:t>
            </a:r>
            <a:endParaRPr lang="en-US" altLang="ko-KR" sz="1800" dirty="0" smtClean="0"/>
          </a:p>
          <a:p>
            <a:pPr>
              <a:buNone/>
            </a:pPr>
            <a:endParaRPr lang="ko-KR" altLang="ko-KR" sz="1800" dirty="0" smtClean="0"/>
          </a:p>
          <a:p>
            <a:pPr>
              <a:buNone/>
            </a:pPr>
            <a:r>
              <a:rPr lang="en-US" altLang="ko-KR" sz="1800" dirty="0" smtClean="0"/>
              <a:t>(</a:t>
            </a:r>
            <a:r>
              <a:rPr lang="en-US" altLang="ko-KR" sz="1800" dirty="0" smtClean="0"/>
              <a:t>2) </a:t>
            </a:r>
            <a:r>
              <a:rPr lang="ko-KR" altLang="ko-KR" sz="1800" dirty="0" smtClean="0"/>
              <a:t>부품제작에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사용될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재료의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재질과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상태</a:t>
            </a:r>
            <a:endParaRPr lang="en-US" altLang="ko-KR" sz="1800" dirty="0" smtClean="0"/>
          </a:p>
          <a:p>
            <a:pPr>
              <a:buNone/>
            </a:pPr>
            <a:r>
              <a:rPr lang="ko-KR" altLang="ko-KR" sz="1800" dirty="0" smtClean="0"/>
              <a:t>가공제품의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재질과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상태는</a:t>
            </a:r>
            <a:r>
              <a:rPr lang="en-US" altLang="ko-KR" sz="1800" dirty="0" smtClean="0"/>
              <a:t> </a:t>
            </a:r>
            <a:r>
              <a:rPr lang="ko-KR" altLang="ko-KR" sz="1800" dirty="0" err="1" smtClean="0"/>
              <a:t>치공구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제작에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직접적인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영향을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준다</a:t>
            </a:r>
            <a:r>
              <a:rPr lang="en-US" altLang="ko-KR" sz="1800" dirty="0" smtClean="0"/>
              <a:t>. </a:t>
            </a:r>
            <a:r>
              <a:rPr lang="ko-KR" altLang="ko-KR" sz="1800" dirty="0" smtClean="0"/>
              <a:t>알루미늄</a:t>
            </a:r>
            <a:r>
              <a:rPr lang="en-US" altLang="ko-KR" sz="1800" dirty="0" smtClean="0"/>
              <a:t>,</a:t>
            </a:r>
          </a:p>
          <a:p>
            <a:pPr>
              <a:buNone/>
            </a:pPr>
            <a:r>
              <a:rPr lang="ko-KR" altLang="ko-KR" sz="1800" dirty="0" smtClean="0"/>
              <a:t>동</a:t>
            </a:r>
            <a:r>
              <a:rPr lang="en-US" altLang="ko-KR" sz="1800" dirty="0" smtClean="0"/>
              <a:t>, </a:t>
            </a:r>
            <a:r>
              <a:rPr lang="ko-KR" altLang="ko-KR" sz="1800" dirty="0" smtClean="0"/>
              <a:t>마그네슘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같은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연질의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제품은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경질의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재료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보다</a:t>
            </a:r>
            <a:r>
              <a:rPr lang="en-US" altLang="ko-KR" sz="1800" dirty="0" smtClean="0"/>
              <a:t> </a:t>
            </a:r>
            <a:r>
              <a:rPr lang="ko-KR" altLang="ko-KR" sz="1800" dirty="0" err="1" smtClean="0"/>
              <a:t>절삭력이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적게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발생</a:t>
            </a:r>
            <a:endParaRPr lang="en-US" altLang="ko-KR" sz="1800" dirty="0" smtClean="0"/>
          </a:p>
          <a:p>
            <a:pPr>
              <a:buNone/>
            </a:pPr>
            <a:r>
              <a:rPr lang="ko-KR" altLang="ko-KR" sz="1800" dirty="0" smtClean="0"/>
              <a:t>하므로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빠르고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쉽게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절삭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할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있다</a:t>
            </a:r>
            <a:r>
              <a:rPr lang="en-US" altLang="ko-KR" sz="1800" dirty="0" smtClean="0"/>
              <a:t>.</a:t>
            </a:r>
            <a:endParaRPr lang="ko-KR" altLang="ko-KR" sz="1800" dirty="0" smtClean="0"/>
          </a:p>
          <a:p>
            <a:pPr>
              <a:buNone/>
            </a:pPr>
            <a:r>
              <a:rPr lang="ko-KR" altLang="ko-KR" sz="1800" dirty="0" smtClean="0"/>
              <a:t>이러한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재료를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가공할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때</a:t>
            </a:r>
            <a:r>
              <a:rPr lang="en-US" altLang="ko-KR" sz="1800" dirty="0" smtClean="0"/>
              <a:t> </a:t>
            </a:r>
            <a:r>
              <a:rPr lang="ko-KR" altLang="ko-KR" sz="1800" dirty="0" err="1" smtClean="0"/>
              <a:t>치공구의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무게와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강성을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작게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하여도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되며</a:t>
            </a:r>
            <a:r>
              <a:rPr lang="en-US" altLang="ko-KR" sz="1800" dirty="0" smtClean="0"/>
              <a:t>, </a:t>
            </a:r>
            <a:r>
              <a:rPr lang="ko-KR" altLang="ko-KR" sz="1800" dirty="0" smtClean="0"/>
              <a:t>변형이</a:t>
            </a:r>
            <a:endParaRPr lang="en-US" altLang="ko-KR" sz="1800" dirty="0" smtClean="0"/>
          </a:p>
          <a:p>
            <a:pPr>
              <a:buNone/>
            </a:pPr>
            <a:r>
              <a:rPr lang="ko-KR" altLang="ko-KR" sz="1800" dirty="0" err="1" smtClean="0"/>
              <a:t>발생하지않도록</a:t>
            </a:r>
            <a:r>
              <a:rPr lang="en-US" altLang="ko-KR" sz="1800" dirty="0" smtClean="0"/>
              <a:t> </a:t>
            </a:r>
            <a:r>
              <a:rPr lang="ko-KR" altLang="ko-KR" sz="1800" dirty="0" err="1" smtClean="0"/>
              <a:t>치공구를</a:t>
            </a:r>
            <a:r>
              <a:rPr lang="en-US" altLang="ko-KR" sz="1800" dirty="0" smtClean="0"/>
              <a:t> </a:t>
            </a:r>
            <a:r>
              <a:rPr lang="ko-KR" altLang="ko-KR" sz="1800" dirty="0" smtClean="0"/>
              <a:t>설계한다</a:t>
            </a:r>
            <a:r>
              <a:rPr lang="en-US" altLang="ko-KR" sz="1800" dirty="0" smtClean="0"/>
              <a:t>. </a:t>
            </a:r>
            <a:r>
              <a:rPr lang="ko-KR" altLang="ko-KR" sz="1800" dirty="0" smtClean="0"/>
              <a:t>또한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제품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재료의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상태는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공작물의</a:t>
            </a:r>
            <a:r>
              <a:rPr lang="en-US" altLang="ko-KR" sz="1800" dirty="0" smtClean="0"/>
              <a:t> </a:t>
            </a:r>
            <a:endParaRPr lang="en-US" altLang="ko-KR" sz="1800" dirty="0" smtClean="0"/>
          </a:p>
          <a:p>
            <a:pPr>
              <a:buNone/>
            </a:pPr>
            <a:r>
              <a:rPr lang="ko-KR" altLang="ko-KR" sz="1800" dirty="0" smtClean="0"/>
              <a:t>위치결정과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고정에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영향을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준다</a:t>
            </a:r>
            <a:r>
              <a:rPr lang="en-US" altLang="ko-KR" sz="1800" dirty="0" smtClean="0"/>
              <a:t>. </a:t>
            </a:r>
            <a:r>
              <a:rPr lang="ko-KR" altLang="ko-KR" sz="1800" dirty="0" smtClean="0"/>
              <a:t>압연제품이나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사출제품은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주조제품에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비하여</a:t>
            </a:r>
            <a:r>
              <a:rPr lang="en-US" altLang="ko-KR" sz="1800" dirty="0" smtClean="0"/>
              <a:t> </a:t>
            </a:r>
            <a:endParaRPr lang="en-US" altLang="ko-KR" sz="1800" dirty="0" smtClean="0"/>
          </a:p>
          <a:p>
            <a:pPr>
              <a:buNone/>
            </a:pPr>
            <a:r>
              <a:rPr lang="ko-KR" altLang="ko-KR" sz="1800" dirty="0" smtClean="0"/>
              <a:t>치수가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균일하므로</a:t>
            </a:r>
            <a:r>
              <a:rPr lang="en-US" altLang="ko-KR" sz="1800" dirty="0" smtClean="0"/>
              <a:t>, </a:t>
            </a:r>
            <a:r>
              <a:rPr lang="ko-KR" altLang="ko-KR" sz="1800" dirty="0" smtClean="0"/>
              <a:t>일반적으로</a:t>
            </a:r>
            <a:r>
              <a:rPr lang="en-US" altLang="ko-KR" sz="1800" dirty="0" smtClean="0"/>
              <a:t> </a:t>
            </a:r>
            <a:r>
              <a:rPr lang="ko-KR" altLang="ko-KR" sz="1800" dirty="0" smtClean="0"/>
              <a:t>위치결정이</a:t>
            </a:r>
            <a:r>
              <a:rPr lang="en-US" altLang="ko-KR" sz="1800" dirty="0" smtClean="0"/>
              <a:t> </a:t>
            </a:r>
            <a:r>
              <a:rPr lang="ko-KR" altLang="ko-KR" sz="1800" dirty="0" smtClean="0"/>
              <a:t>용이하다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067128" cy="928686"/>
          </a:xfrm>
        </p:spPr>
        <p:txBody>
          <a:bodyPr>
            <a:normAutofit fontScale="90000"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설계계획</a:t>
            </a:r>
            <a:r>
              <a:rPr lang="en-US" altLang="ko-KR" sz="3200" dirty="0" smtClean="0"/>
              <a:t>-</a:t>
            </a:r>
            <a:r>
              <a:rPr lang="en-US" altLang="ko-KR" sz="3200" b="1" dirty="0" smtClean="0"/>
              <a:t> </a:t>
            </a:r>
            <a:r>
              <a:rPr lang="en-US" altLang="ko-KR" sz="3200" b="1" dirty="0" smtClean="0"/>
              <a:t>1. </a:t>
            </a:r>
            <a:r>
              <a:rPr lang="ko-KR" altLang="ko-KR" sz="3200" b="1" dirty="0" smtClean="0"/>
              <a:t>부품도</a:t>
            </a:r>
            <a:r>
              <a:rPr lang="en-US" altLang="ko-KR" sz="3200" b="1" dirty="0" smtClean="0"/>
              <a:t> </a:t>
            </a:r>
            <a:r>
              <a:rPr lang="ko-KR" altLang="ko-KR" sz="3200" b="1" dirty="0" smtClean="0"/>
              <a:t>사전</a:t>
            </a:r>
            <a:r>
              <a:rPr lang="en-US" altLang="ko-KR" sz="3200" b="1" dirty="0" smtClean="0"/>
              <a:t> </a:t>
            </a:r>
            <a:r>
              <a:rPr lang="ko-KR" altLang="ko-KR" sz="3200" b="1" dirty="0" smtClean="0"/>
              <a:t>분석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844824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(3) </a:t>
            </a:r>
            <a:r>
              <a:rPr lang="ko-KR" altLang="ko-KR" sz="2000" dirty="0" smtClean="0"/>
              <a:t>적합한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종류</a:t>
            </a:r>
          </a:p>
          <a:p>
            <a:pPr>
              <a:buNone/>
            </a:pPr>
            <a:r>
              <a:rPr lang="ko-KR" altLang="ko-KR" sz="2000" dirty="0" smtClean="0"/>
              <a:t>수행해야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기계가공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종류에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따라서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제작될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형태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결정된다</a:t>
            </a:r>
            <a:r>
              <a:rPr lang="en-US" altLang="ko-KR" sz="2000" dirty="0" smtClean="0"/>
              <a:t>.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일반적으로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단일목적으로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쓰이는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고속생산에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적합하다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ko-KR" sz="2000" dirty="0" smtClean="0"/>
              <a:t>또한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필요에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따라서는</a:t>
            </a:r>
            <a:r>
              <a:rPr lang="en-US" altLang="ko-KR" sz="2000" dirty="0" smtClean="0"/>
              <a:t> 2</a:t>
            </a:r>
            <a:r>
              <a:rPr lang="ko-KR" altLang="ko-KR" sz="2000" dirty="0" smtClean="0"/>
              <a:t>가지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이상의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목적에</a:t>
            </a:r>
            <a:r>
              <a:rPr lang="en-US" altLang="ko-KR" sz="2000" dirty="0" smtClean="0"/>
              <a:t> </a:t>
            </a:r>
            <a:r>
              <a:rPr lang="ko-KR" altLang="en-US" sz="2000" dirty="0" smtClean="0"/>
              <a:t>사</a:t>
            </a:r>
            <a:r>
              <a:rPr lang="ko-KR" altLang="ko-KR" sz="2000" dirty="0" smtClean="0"/>
              <a:t>용할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있도록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err="1" smtClean="0"/>
              <a:t>다목적용치공구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즉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지그와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고정구를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함께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있도록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설계</a:t>
            </a:r>
            <a:endParaRPr lang="en-US" altLang="ko-KR" sz="2000" dirty="0" smtClean="0"/>
          </a:p>
          <a:p>
            <a:pPr>
              <a:buNone/>
            </a:pP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(4) </a:t>
            </a:r>
            <a:r>
              <a:rPr lang="ko-KR" altLang="ko-KR" sz="2000" dirty="0" smtClean="0"/>
              <a:t>요구되는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정밀도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및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형상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</a:t>
            </a:r>
          </a:p>
          <a:p>
            <a:pPr>
              <a:buNone/>
            </a:pPr>
            <a:r>
              <a:rPr lang="ko-KR" altLang="ko-KR" sz="2000" dirty="0" err="1" smtClean="0"/>
              <a:t>치공구의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가공제품의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</a:t>
            </a:r>
            <a:r>
              <a:rPr lang="ko-KR" altLang="en-US" sz="2000" dirty="0" smtClean="0"/>
              <a:t>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영향을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미친다</a:t>
            </a:r>
            <a:r>
              <a:rPr lang="en-US" altLang="ko-KR" sz="2000" dirty="0" smtClean="0"/>
              <a:t>. </a:t>
            </a:r>
            <a:r>
              <a:rPr lang="ko-KR" altLang="ko-KR" sz="2000" dirty="0" err="1" smtClean="0"/>
              <a:t>치공구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부품의</a:t>
            </a:r>
            <a:r>
              <a:rPr lang="en-US" altLang="ko-KR" sz="2000" dirty="0" smtClean="0"/>
              <a:t>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제작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제품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공차보다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정밀한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제작되어야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요구하는</a:t>
            </a:r>
            <a:r>
              <a:rPr lang="en-US" altLang="ko-KR" sz="2000" dirty="0" smtClean="0"/>
              <a:t>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제품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만족시킬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있다</a:t>
            </a:r>
            <a:r>
              <a:rPr lang="en-US" altLang="ko-KR" sz="2000" dirty="0" smtClean="0"/>
              <a:t>.</a:t>
            </a:r>
            <a:endParaRPr lang="ko-KR" altLang="ko-KR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err="1" smtClean="0"/>
              <a:t>치공구의</a:t>
            </a:r>
            <a:r>
              <a:rPr lang="ko-KR" altLang="en-US" sz="2800" dirty="0" smtClean="0"/>
              <a:t> 설계계획</a:t>
            </a:r>
            <a:r>
              <a:rPr lang="en-US" altLang="ko-KR" sz="2800" dirty="0" smtClean="0"/>
              <a:t>-</a:t>
            </a:r>
            <a:r>
              <a:rPr lang="en-US" altLang="ko-KR" sz="2800" b="1" dirty="0" smtClean="0"/>
              <a:t>1. </a:t>
            </a:r>
            <a:r>
              <a:rPr lang="ko-KR" altLang="ko-KR" sz="2800" b="1" dirty="0" smtClean="0"/>
              <a:t>부품도</a:t>
            </a:r>
            <a:r>
              <a:rPr lang="en-US" altLang="ko-KR" sz="2800" b="1" dirty="0" smtClean="0"/>
              <a:t> </a:t>
            </a:r>
            <a:r>
              <a:rPr lang="ko-KR" altLang="ko-KR" sz="2800" b="1" dirty="0" smtClean="0"/>
              <a:t>사전</a:t>
            </a:r>
            <a:r>
              <a:rPr lang="en-US" altLang="ko-KR" sz="2800" b="1" dirty="0" smtClean="0"/>
              <a:t> </a:t>
            </a:r>
            <a:r>
              <a:rPr lang="ko-KR" altLang="ko-KR" sz="2800" b="1" dirty="0" smtClean="0"/>
              <a:t>분석</a:t>
            </a:r>
            <a:r>
              <a:rPr lang="ko-KR" altLang="ko-KR" sz="2800" dirty="0" smtClean="0"/>
              <a:t/>
            </a:r>
            <a:br>
              <a:rPr lang="ko-KR" altLang="ko-KR" sz="2800" dirty="0" smtClean="0"/>
            </a:b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1416"/>
            <a:ext cx="8229600" cy="4923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(5) </a:t>
            </a:r>
            <a:r>
              <a:rPr lang="ko-KR" altLang="ko-KR" sz="2000" dirty="0" smtClean="0"/>
              <a:t>생산할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부품의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수량</a:t>
            </a:r>
          </a:p>
          <a:p>
            <a:pPr>
              <a:buNone/>
            </a:pPr>
            <a:r>
              <a:rPr lang="ko-KR" altLang="ko-KR" sz="2000" dirty="0" smtClean="0"/>
              <a:t>소량제품의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생산을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목적으로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하는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단순하고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저렴하게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제작</a:t>
            </a:r>
            <a:r>
              <a:rPr lang="en-US" altLang="ko-KR" sz="2000" dirty="0" smtClean="0"/>
              <a:t>.</a:t>
            </a:r>
            <a:endParaRPr lang="ko-KR" altLang="ko-KR" sz="2000" dirty="0" smtClean="0"/>
          </a:p>
          <a:p>
            <a:pPr>
              <a:buNone/>
            </a:pPr>
            <a:r>
              <a:rPr lang="ko-KR" altLang="ko-KR" sz="2000" dirty="0" smtClean="0"/>
              <a:t>대량제품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생산을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하</a:t>
            </a:r>
            <a:r>
              <a:rPr lang="ko-KR" altLang="en-US" sz="2000" dirty="0" err="1" smtClean="0"/>
              <a:t>목적으로</a:t>
            </a:r>
            <a:r>
              <a:rPr lang="ko-KR" altLang="en-US" sz="2000" dirty="0" smtClean="0"/>
              <a:t> 하는 </a:t>
            </a:r>
            <a:r>
              <a:rPr lang="ko-KR" altLang="en-US" sz="2000" dirty="0" err="1" smtClean="0"/>
              <a:t>치공구는</a:t>
            </a:r>
            <a:r>
              <a:rPr lang="ko-KR" altLang="en-US" sz="2000" dirty="0" smtClean="0"/>
              <a:t> </a:t>
            </a:r>
            <a:r>
              <a:rPr lang="ko-KR" altLang="ko-KR" sz="2000" dirty="0" smtClean="0"/>
              <a:t>구조가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복잡하더라도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생산성이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좋고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견고</a:t>
            </a:r>
            <a:r>
              <a:rPr lang="ko-KR" altLang="en-US" sz="2000" dirty="0" smtClean="0"/>
              <a:t>하게 제작</a:t>
            </a:r>
            <a:r>
              <a:rPr lang="en-US" altLang="ko-KR" sz="2000" dirty="0" smtClean="0"/>
              <a:t>. </a:t>
            </a:r>
            <a:r>
              <a:rPr lang="en-US" altLang="ko-KR" sz="2000" dirty="0" smtClean="0"/>
              <a:t> </a:t>
            </a:r>
            <a:endParaRPr lang="en-US" altLang="ko-KR" sz="2000" dirty="0" smtClean="0"/>
          </a:p>
          <a:p>
            <a:pPr>
              <a:buNone/>
            </a:pP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(6) </a:t>
            </a:r>
            <a:r>
              <a:rPr lang="ko-KR" altLang="ko-KR" sz="2000" dirty="0" err="1" smtClean="0"/>
              <a:t>위치결정면과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클램핑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면의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선정</a:t>
            </a:r>
          </a:p>
          <a:p>
            <a:pPr>
              <a:buNone/>
            </a:pP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위치결정면은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기준이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되므로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공작물은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공차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범위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내에서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동일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하게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위치결정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되어야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한다</a:t>
            </a:r>
            <a:r>
              <a:rPr lang="en-US" altLang="ko-KR" sz="2000" dirty="0" smtClean="0"/>
              <a:t>.</a:t>
            </a:r>
            <a:endParaRPr lang="ko-KR" altLang="ko-KR" sz="2000" dirty="0" smtClean="0"/>
          </a:p>
          <a:p>
            <a:pPr>
              <a:buNone/>
            </a:pPr>
            <a:r>
              <a:rPr lang="ko-KR" altLang="ko-KR" sz="2000" dirty="0" smtClean="0"/>
              <a:t>그리고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고정면은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충분한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강성이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하고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공작물에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휨이나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뒤틀림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등의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변형이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생기지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않도록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고정되어야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한다</a:t>
            </a:r>
            <a:r>
              <a:rPr lang="en-US" altLang="ko-KR" sz="2000" dirty="0" smtClean="0"/>
              <a:t>.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완성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표면을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고정면으로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경우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클램프에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의해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제품에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손</a:t>
            </a:r>
          </a:p>
          <a:p>
            <a:pPr>
              <a:buNone/>
            </a:pPr>
            <a:r>
              <a:rPr lang="ko-KR" altLang="ko-KR" sz="2000" dirty="0" smtClean="0"/>
              <a:t>상이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않도록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보호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캡이나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패드를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사용한다</a:t>
            </a:r>
            <a:r>
              <a:rPr lang="en-US" altLang="ko-KR" sz="2000" dirty="0" smtClean="0"/>
              <a:t>.</a:t>
            </a:r>
            <a:r>
              <a:rPr lang="en-US" altLang="ko-KR" sz="2000" dirty="0" smtClean="0"/>
              <a:t>  </a:t>
            </a:r>
            <a:endParaRPr lang="ko-KR" altLang="ko-KR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err="1" smtClean="0"/>
              <a:t>치공구의</a:t>
            </a:r>
            <a:r>
              <a:rPr lang="ko-KR" altLang="en-US" sz="2800" dirty="0" smtClean="0"/>
              <a:t> 설계계획</a:t>
            </a:r>
            <a:r>
              <a:rPr lang="en-US" altLang="ko-KR" sz="2800" dirty="0" smtClean="0"/>
              <a:t>-</a:t>
            </a:r>
            <a:r>
              <a:rPr lang="en-US" altLang="ko-KR" sz="2800" b="1" dirty="0" smtClean="0"/>
              <a:t>1. </a:t>
            </a:r>
            <a:r>
              <a:rPr lang="ko-KR" altLang="ko-KR" sz="2800" b="1" dirty="0" smtClean="0"/>
              <a:t>부품도</a:t>
            </a:r>
            <a:r>
              <a:rPr lang="en-US" altLang="ko-KR" sz="2800" b="1" dirty="0" smtClean="0"/>
              <a:t> </a:t>
            </a:r>
            <a:r>
              <a:rPr lang="ko-KR" altLang="ko-KR" sz="2800" b="1" dirty="0" smtClean="0"/>
              <a:t>사전</a:t>
            </a:r>
            <a:r>
              <a:rPr lang="en-US" altLang="ko-KR" sz="2800" b="1" dirty="0" smtClean="0"/>
              <a:t> </a:t>
            </a:r>
            <a:r>
              <a:rPr lang="ko-KR" altLang="ko-KR" sz="2800" b="1" dirty="0" smtClean="0"/>
              <a:t>분석</a:t>
            </a:r>
            <a:r>
              <a:rPr lang="ko-KR" altLang="ko-KR" sz="2800" dirty="0" smtClean="0"/>
              <a:t/>
            </a:r>
            <a:br>
              <a:rPr lang="ko-KR" altLang="ko-KR" sz="2800" dirty="0" smtClean="0"/>
            </a:b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1416"/>
            <a:ext cx="8229600" cy="4923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(</a:t>
            </a:r>
            <a:r>
              <a:rPr lang="en-US" altLang="ko-KR" sz="2000" dirty="0" smtClean="0"/>
              <a:t>7) </a:t>
            </a:r>
            <a:r>
              <a:rPr lang="ko-KR" altLang="ko-KR" sz="2000" dirty="0" smtClean="0"/>
              <a:t>각종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공작기계의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형식과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크기</a:t>
            </a:r>
          </a:p>
          <a:p>
            <a:pPr>
              <a:buNone/>
            </a:pPr>
            <a:r>
              <a:rPr lang="ko-KR" altLang="ko-KR" sz="2000" dirty="0" smtClean="0"/>
              <a:t>제품을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공작기계의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종류와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크기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등을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사전에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파악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하고</a:t>
            </a:r>
            <a:r>
              <a:rPr lang="en-US" altLang="ko-KR" sz="2000" dirty="0" smtClean="0"/>
              <a:t>,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이를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기준으로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사용할공작기계에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맞추어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크기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및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범위를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결정해야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한다</a:t>
            </a:r>
            <a:r>
              <a:rPr lang="en-US" altLang="ko-KR" sz="2000" dirty="0" smtClean="0"/>
              <a:t>.</a:t>
            </a:r>
            <a:r>
              <a:rPr lang="en-US" altLang="ko-KR" sz="2000" dirty="0" smtClean="0"/>
              <a:t>  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(8) </a:t>
            </a:r>
            <a:r>
              <a:rPr lang="ko-KR" altLang="ko-KR" sz="2000" dirty="0" smtClean="0"/>
              <a:t>커터의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종류와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</a:t>
            </a:r>
          </a:p>
          <a:p>
            <a:pPr>
              <a:buNone/>
            </a:pPr>
            <a:r>
              <a:rPr lang="ko-KR" altLang="ko-KR" sz="2000" dirty="0" smtClean="0"/>
              <a:t>일반적인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커터의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형상은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표준화되어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있으며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이러한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설계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자료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err="1" smtClean="0"/>
              <a:t>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사용하면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시간을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절약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있다</a:t>
            </a:r>
            <a:r>
              <a:rPr lang="en-US" altLang="ko-KR" sz="2000" dirty="0" smtClean="0"/>
              <a:t>. </a:t>
            </a:r>
            <a:r>
              <a:rPr lang="ko-KR" altLang="ko-KR" sz="2000" dirty="0" smtClean="0"/>
              <a:t>이를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참조하여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공구의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종류와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형상을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정하</a:t>
            </a:r>
            <a:r>
              <a:rPr lang="ko-KR" altLang="en-US" sz="2000" dirty="0" smtClean="0"/>
              <a:t>여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설계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(9) </a:t>
            </a:r>
            <a:r>
              <a:rPr lang="ko-KR" altLang="ko-KR" sz="2000" dirty="0" smtClean="0"/>
              <a:t>작업순서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등</a:t>
            </a:r>
          </a:p>
          <a:p>
            <a:pPr>
              <a:buNone/>
            </a:pPr>
            <a:r>
              <a:rPr lang="en-US" altLang="ko-KR" sz="2000" dirty="0" smtClean="0"/>
              <a:t>1</a:t>
            </a:r>
            <a:r>
              <a:rPr lang="ko-KR" altLang="ko-KR" sz="2000" dirty="0" smtClean="0"/>
              <a:t>개의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부품에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대하여</a:t>
            </a:r>
            <a:r>
              <a:rPr lang="en-US" altLang="ko-KR" sz="2000" dirty="0" smtClean="0"/>
              <a:t> 1</a:t>
            </a:r>
            <a:r>
              <a:rPr lang="ko-KR" altLang="ko-KR" sz="2000" dirty="0" smtClean="0"/>
              <a:t>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이상의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설계해야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경우</a:t>
            </a:r>
            <a:r>
              <a:rPr lang="en-US" altLang="ko-KR" sz="2000" dirty="0" smtClean="0"/>
              <a:t>,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순서에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맞추어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먼저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설계해야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것이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어느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공정인가를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결정해야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ko-KR" sz="2000" dirty="0" smtClean="0"/>
              <a:t>먼저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다음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만들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치공구를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우수한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위치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결정을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있게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치공구의</a:t>
            </a:r>
            <a:r>
              <a:rPr lang="ko-KR" altLang="en-US" sz="2800" dirty="0" smtClean="0"/>
              <a:t> 설계계획</a:t>
            </a:r>
            <a:r>
              <a:rPr lang="en-US" altLang="ko-KR" sz="2800" dirty="0" smtClean="0"/>
              <a:t>-2</a:t>
            </a:r>
            <a:r>
              <a:rPr lang="en-US" altLang="ko-KR" sz="2800" b="1" dirty="0" smtClean="0"/>
              <a:t>.</a:t>
            </a:r>
            <a:r>
              <a:rPr lang="en-US" altLang="ko-KR" sz="2800" b="1" dirty="0" smtClean="0"/>
              <a:t> </a:t>
            </a:r>
            <a:r>
              <a:rPr lang="ko-KR" altLang="en-US" sz="2800" b="1" dirty="0" smtClean="0"/>
              <a:t>공정도 설계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340768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600" b="1" dirty="0" smtClean="0"/>
              <a:t>2.</a:t>
            </a:r>
            <a:r>
              <a:rPr lang="en-US" altLang="ko-KR" sz="1600" b="1" dirty="0" smtClean="0"/>
              <a:t> </a:t>
            </a:r>
            <a:r>
              <a:rPr lang="ko-KR" altLang="ko-KR" sz="1600" b="1" dirty="0" smtClean="0"/>
              <a:t>공정도</a:t>
            </a:r>
            <a:r>
              <a:rPr lang="en-US" altLang="ko-KR" sz="1600" b="1" dirty="0" smtClean="0"/>
              <a:t> </a:t>
            </a:r>
            <a:r>
              <a:rPr lang="ko-KR" altLang="ko-KR" sz="1600" b="1" dirty="0" smtClean="0"/>
              <a:t>설계</a:t>
            </a:r>
            <a:endParaRPr lang="en-US" altLang="ko-KR" sz="1600" b="1" dirty="0" smtClean="0"/>
          </a:p>
          <a:p>
            <a:pPr>
              <a:buNone/>
            </a:pPr>
            <a:r>
              <a:rPr lang="ko-KR" altLang="en-US" sz="1600" dirty="0" smtClean="0"/>
              <a:t>공정은 원자재로 </a:t>
            </a:r>
            <a:r>
              <a:rPr lang="ko-KR" altLang="en-US" sz="1600" dirty="0" err="1" smtClean="0"/>
              <a:t>부터</a:t>
            </a:r>
            <a:r>
              <a:rPr lang="ko-KR" altLang="en-US" sz="1600" dirty="0" smtClean="0"/>
              <a:t> 제품을 제조하는 과정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r>
              <a:rPr lang="ko-KR" altLang="ko-KR" sz="1600" dirty="0" err="1" smtClean="0"/>
              <a:t>실도의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공정도에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대한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도해를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공정도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설계라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한다</a:t>
            </a:r>
            <a:r>
              <a:rPr lang="en-US" altLang="ko-KR" sz="1600" dirty="0" smtClean="0"/>
              <a:t>.</a:t>
            </a:r>
            <a:endParaRPr lang="ko-KR" altLang="ko-KR" sz="1600" dirty="0" smtClean="0"/>
          </a:p>
          <a:p>
            <a:pPr>
              <a:buNone/>
            </a:pPr>
            <a:r>
              <a:rPr lang="ko-KR" altLang="ko-KR" sz="1600" dirty="0" smtClean="0"/>
              <a:t>공정도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작업은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작업순서에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따라</a:t>
            </a:r>
            <a:r>
              <a:rPr lang="en-US" altLang="ko-KR" sz="1600" dirty="0" smtClean="0"/>
              <a:t> </a:t>
            </a:r>
            <a:r>
              <a:rPr lang="en-US" altLang="ko-KR" sz="1600" dirty="0" smtClean="0"/>
              <a:t>10</a:t>
            </a:r>
            <a:r>
              <a:rPr lang="ko-KR" altLang="ko-KR" sz="1600" dirty="0" smtClean="0"/>
              <a:t>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배수로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부여한다</a:t>
            </a:r>
            <a:r>
              <a:rPr lang="en-US" altLang="ko-KR" sz="1600" dirty="0" smtClean="0"/>
              <a:t>. </a:t>
            </a:r>
            <a:endParaRPr lang="ko-KR" altLang="ko-KR" sz="1600" dirty="0" smtClean="0"/>
          </a:p>
          <a:p>
            <a:pPr>
              <a:buNone/>
            </a:pPr>
            <a:r>
              <a:rPr lang="en-US" altLang="ko-KR" sz="1600" dirty="0" smtClean="0"/>
              <a:t> </a:t>
            </a:r>
            <a:endParaRPr lang="ko-KR" altLang="ko-KR" sz="1600" dirty="0" smtClean="0"/>
          </a:p>
          <a:p>
            <a:pPr>
              <a:buNone/>
            </a:pPr>
            <a:r>
              <a:rPr lang="en-US" altLang="ko-KR" sz="1600" b="1" dirty="0" smtClean="0"/>
              <a:t>(1) </a:t>
            </a:r>
            <a:r>
              <a:rPr lang="ko-KR" altLang="ko-KR" sz="1600" b="1" dirty="0" smtClean="0"/>
              <a:t>공정도에</a:t>
            </a:r>
            <a:r>
              <a:rPr lang="en-US" altLang="ko-KR" sz="1600" b="1" dirty="0" smtClean="0"/>
              <a:t> </a:t>
            </a:r>
            <a:r>
              <a:rPr lang="ko-KR" altLang="ko-KR" sz="1600" b="1" dirty="0" smtClean="0"/>
              <a:t>포함될</a:t>
            </a:r>
            <a:r>
              <a:rPr lang="en-US" altLang="ko-KR" sz="1600" b="1" dirty="0" smtClean="0"/>
              <a:t> </a:t>
            </a:r>
            <a:r>
              <a:rPr lang="ko-KR" altLang="ko-KR" sz="1600" b="1" dirty="0" smtClean="0"/>
              <a:t>사항</a:t>
            </a:r>
            <a:endParaRPr lang="ko-KR" altLang="ko-KR" sz="1600" dirty="0" smtClean="0"/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가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해당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작업에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필요한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공작물의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도면</a:t>
            </a:r>
            <a:r>
              <a:rPr lang="en-US" altLang="ko-KR" sz="1600" dirty="0" smtClean="0"/>
              <a:t>,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필요에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따라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공작물의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스케치도</a:t>
            </a:r>
            <a:r>
              <a:rPr lang="ko-KR" altLang="en-US" sz="1600" dirty="0" smtClean="0"/>
              <a:t>면</a:t>
            </a:r>
            <a:r>
              <a:rPr lang="en-US" altLang="ko-KR" sz="1600" dirty="0" smtClean="0"/>
              <a:t>,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단면도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등이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표시된다</a:t>
            </a:r>
            <a:r>
              <a:rPr lang="en-US" altLang="ko-KR" sz="1600" dirty="0" smtClean="0"/>
              <a:t>.</a:t>
            </a:r>
            <a:endParaRPr lang="ko-KR" altLang="ko-KR" sz="1600" dirty="0" smtClean="0"/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나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공정내용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및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공정번호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다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척도</a:t>
            </a:r>
            <a:r>
              <a:rPr lang="en-US" altLang="ko-KR" sz="1600" dirty="0" smtClean="0"/>
              <a:t>(</a:t>
            </a:r>
            <a:r>
              <a:rPr lang="ko-KR" altLang="ko-KR" sz="1600" dirty="0" smtClean="0"/>
              <a:t>척도와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일치되지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않을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수도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있다</a:t>
            </a:r>
            <a:r>
              <a:rPr lang="en-US" altLang="ko-KR" sz="1600" dirty="0" smtClean="0"/>
              <a:t>)</a:t>
            </a:r>
            <a:endParaRPr lang="ko-KR" altLang="ko-KR" sz="1600" dirty="0" smtClean="0"/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라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재료의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제거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또는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가공되는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표면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마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공정에서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얻어지는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치수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바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위치</a:t>
            </a:r>
            <a:r>
              <a:rPr lang="en-US" altLang="ko-KR" sz="1600" dirty="0" smtClean="0"/>
              <a:t> </a:t>
            </a:r>
            <a:r>
              <a:rPr lang="ko-KR" altLang="ko-KR" sz="1600" dirty="0" err="1" smtClean="0"/>
              <a:t>결정구</a:t>
            </a:r>
            <a:r>
              <a:rPr lang="en-US" altLang="ko-KR" sz="1600" dirty="0" smtClean="0"/>
              <a:t>, </a:t>
            </a:r>
            <a:r>
              <a:rPr lang="ko-KR" altLang="ko-KR" sz="1600" dirty="0" err="1" smtClean="0"/>
              <a:t>클램프</a:t>
            </a:r>
            <a:r>
              <a:rPr lang="en-US" altLang="ko-KR" sz="1600" dirty="0" smtClean="0"/>
              <a:t>, </a:t>
            </a:r>
            <a:r>
              <a:rPr lang="ko-KR" altLang="ko-KR" sz="1600" dirty="0" err="1" smtClean="0"/>
              <a:t>지지구의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위치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사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기계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또는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장비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명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및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번호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ko-KR" sz="1600" dirty="0" smtClean="0"/>
              <a:t>아</a:t>
            </a:r>
            <a:r>
              <a:rPr lang="en-US" altLang="ko-KR" sz="1600" dirty="0" smtClean="0"/>
              <a:t>) </a:t>
            </a:r>
            <a:r>
              <a:rPr lang="ko-KR" altLang="ko-KR" sz="1600" dirty="0" smtClean="0"/>
              <a:t>생산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공장의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위치</a:t>
            </a:r>
            <a:r>
              <a:rPr lang="en-US" altLang="ko-KR" sz="1600" dirty="0" smtClean="0"/>
              <a:t>, </a:t>
            </a:r>
            <a:r>
              <a:rPr lang="ko-KR" altLang="ko-KR" sz="1600" dirty="0" smtClean="0"/>
              <a:t>생산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부서</a:t>
            </a:r>
            <a:r>
              <a:rPr lang="en-US" altLang="ko-KR" sz="1600" dirty="0" smtClean="0"/>
              <a:t>(</a:t>
            </a:r>
            <a:r>
              <a:rPr lang="ko-KR" altLang="ko-KR" sz="1600" dirty="0" smtClean="0"/>
              <a:t>공장</a:t>
            </a:r>
            <a:r>
              <a:rPr lang="en-US" altLang="ko-KR" sz="1600" dirty="0" smtClean="0"/>
              <a:t>)</a:t>
            </a:r>
            <a:r>
              <a:rPr lang="ko-KR" altLang="ko-KR" sz="1600" dirty="0" smtClean="0"/>
              <a:t>명</a:t>
            </a:r>
            <a:r>
              <a:rPr lang="en-US" altLang="ko-KR" sz="1600" dirty="0" smtClean="0"/>
              <a:t>, </a:t>
            </a:r>
            <a:r>
              <a:rPr lang="ko-KR" altLang="ko-KR" sz="1600" dirty="0" smtClean="0"/>
              <a:t>부서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번호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및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위치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자</a:t>
            </a:r>
            <a:r>
              <a:rPr lang="en-US" altLang="ko-KR" sz="1600" dirty="0" smtClean="0"/>
              <a:t>)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공정설계자명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및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날짜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차</a:t>
            </a:r>
            <a:r>
              <a:rPr lang="en-US" altLang="ko-KR" sz="1600" dirty="0" smtClean="0"/>
              <a:t>)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제품명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및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부품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번호</a:t>
            </a:r>
          </a:p>
          <a:p>
            <a:pPr>
              <a:buNone/>
            </a:pPr>
            <a:r>
              <a:rPr lang="en-US" altLang="ko-KR" sz="1600" dirty="0" smtClean="0"/>
              <a:t>(</a:t>
            </a:r>
            <a:r>
              <a:rPr lang="ko-KR" altLang="en-US" sz="1600" dirty="0" smtClean="0"/>
              <a:t>카</a:t>
            </a:r>
            <a:r>
              <a:rPr lang="en-US" altLang="ko-KR" sz="1600" dirty="0" smtClean="0"/>
              <a:t>)</a:t>
            </a:r>
            <a:r>
              <a:rPr lang="en-US" altLang="ko-KR" sz="1600" dirty="0" smtClean="0"/>
              <a:t> </a:t>
            </a:r>
            <a:r>
              <a:rPr lang="ko-KR" altLang="ko-KR" sz="1600" dirty="0" err="1" smtClean="0"/>
              <a:t>공구류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표시</a:t>
            </a:r>
            <a:r>
              <a:rPr lang="en-US" altLang="ko-KR" sz="1600" dirty="0" smtClean="0"/>
              <a:t>(</a:t>
            </a:r>
            <a:r>
              <a:rPr lang="ko-KR" altLang="ko-KR" sz="1600" dirty="0" smtClean="0"/>
              <a:t>게이지</a:t>
            </a:r>
            <a:r>
              <a:rPr lang="en-US" altLang="ko-KR" sz="1600" dirty="0" smtClean="0"/>
              <a:t>, </a:t>
            </a:r>
            <a:r>
              <a:rPr lang="ko-KR" altLang="ko-KR" sz="1600" dirty="0" smtClean="0"/>
              <a:t>절삭공구</a:t>
            </a:r>
            <a:r>
              <a:rPr lang="en-US" altLang="ko-KR" sz="1600" dirty="0" smtClean="0"/>
              <a:t>, </a:t>
            </a:r>
            <a:r>
              <a:rPr lang="ko-KR" altLang="ko-KR" sz="1600" dirty="0" smtClean="0"/>
              <a:t>특수공구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등</a:t>
            </a:r>
            <a:r>
              <a:rPr lang="en-US" altLang="ko-KR" sz="1600" dirty="0" smtClean="0"/>
              <a:t> </a:t>
            </a:r>
            <a:r>
              <a:rPr lang="ko-KR" altLang="ko-KR" sz="1600" dirty="0" smtClean="0"/>
              <a:t>순서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/>
              <a:t>치공구의</a:t>
            </a:r>
            <a:r>
              <a:rPr lang="ko-KR" altLang="en-US" sz="2400" dirty="0" smtClean="0"/>
              <a:t> 설계계획</a:t>
            </a:r>
            <a:r>
              <a:rPr lang="en-US" altLang="ko-KR" sz="2400" dirty="0" smtClean="0"/>
              <a:t>-2</a:t>
            </a:r>
            <a:r>
              <a:rPr lang="en-US" altLang="ko-KR" sz="2400" b="1" dirty="0" smtClean="0"/>
              <a:t>.</a:t>
            </a:r>
            <a:r>
              <a:rPr lang="en-US" altLang="ko-KR" sz="2400" b="1" dirty="0" smtClean="0"/>
              <a:t> </a:t>
            </a:r>
            <a:r>
              <a:rPr lang="ko-KR" altLang="en-US" sz="2400" b="1" dirty="0" smtClean="0"/>
              <a:t>공정도 설계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340768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/>
              <a:t>(2).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공정치수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-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공정치수의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정의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가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제품</a:t>
            </a:r>
            <a:r>
              <a:rPr lang="en-US" altLang="ko-KR" sz="2000" dirty="0" smtClean="0"/>
              <a:t>(</a:t>
            </a:r>
            <a:r>
              <a:rPr lang="ko-KR" altLang="ko-KR" sz="2000" dirty="0" smtClean="0"/>
              <a:t>부품</a:t>
            </a:r>
            <a:r>
              <a:rPr lang="en-US" altLang="ko-KR" sz="2000" dirty="0" smtClean="0"/>
              <a:t>)</a:t>
            </a:r>
            <a:r>
              <a:rPr lang="ko-KR" altLang="ko-KR" sz="2000" dirty="0" smtClean="0"/>
              <a:t>도에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나타나지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않는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치수이다</a:t>
            </a:r>
            <a:r>
              <a:rPr lang="en-US" altLang="ko-KR" sz="2000" dirty="0" smtClean="0"/>
              <a:t>.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나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공정설계사에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의해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결정되는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치수이다</a:t>
            </a:r>
            <a:r>
              <a:rPr lang="en-US" altLang="ko-KR" sz="2000" dirty="0" smtClean="0"/>
              <a:t>.</a:t>
            </a:r>
            <a:r>
              <a:rPr lang="en-US" altLang="ko-KR" sz="2000" dirty="0" smtClean="0"/>
              <a:t> </a:t>
            </a:r>
            <a:endParaRPr lang="en-US" altLang="ko-KR" sz="2000" dirty="0" smtClean="0"/>
          </a:p>
          <a:p>
            <a:pPr>
              <a:buNone/>
            </a:pP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 -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공정치수가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필요한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경우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가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열처리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후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연삭에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여유를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부여하는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기계가공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나</a:t>
            </a:r>
            <a:r>
              <a:rPr lang="en-US" altLang="ko-KR" sz="2000" dirty="0" smtClean="0"/>
              <a:t>) </a:t>
            </a:r>
            <a:r>
              <a:rPr lang="ko-KR" altLang="ko-KR" sz="2000" dirty="0" err="1" smtClean="0"/>
              <a:t>리밍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작업에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가공여유를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부여하는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드릴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다</a:t>
            </a:r>
            <a:r>
              <a:rPr lang="en-US" altLang="ko-KR" sz="2000" dirty="0" smtClean="0"/>
              <a:t>) </a:t>
            </a:r>
            <a:r>
              <a:rPr lang="ko-KR" altLang="ko-KR" sz="2000" dirty="0" err="1" smtClean="0"/>
              <a:t>버니싱에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가공여유를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부여하는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드릴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라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다듬질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절삭에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가공여유를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부여하는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황삭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마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컵의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지름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반지름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높이에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대한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드로잉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치수</a:t>
            </a:r>
          </a:p>
          <a:p>
            <a:pPr>
              <a:buNone/>
            </a:pPr>
            <a:r>
              <a:rPr lang="en-US" altLang="ko-KR" sz="2000" dirty="0" smtClean="0"/>
              <a:t>(</a:t>
            </a:r>
            <a:r>
              <a:rPr lang="ko-KR" altLang="ko-KR" sz="2000" dirty="0" smtClean="0"/>
              <a:t>바</a:t>
            </a:r>
            <a:r>
              <a:rPr lang="en-US" altLang="ko-KR" sz="2000" dirty="0" smtClean="0"/>
              <a:t>) </a:t>
            </a:r>
            <a:r>
              <a:rPr lang="ko-KR" altLang="ko-KR" sz="2000" dirty="0" smtClean="0"/>
              <a:t>컵을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만들기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위한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블랭크의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지름</a:t>
            </a:r>
            <a:r>
              <a:rPr lang="en-US" altLang="ko-KR" sz="2000" dirty="0" smtClean="0"/>
              <a:t> 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 </a:t>
            </a:r>
            <a:endParaRPr lang="ko-KR" altLang="ko-KR" sz="2000" dirty="0" smtClean="0"/>
          </a:p>
          <a:p>
            <a:pPr>
              <a:buNone/>
            </a:pPr>
            <a:endParaRPr lang="ko-KR" altLang="ko-KR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치공구의</a:t>
            </a:r>
            <a:r>
              <a:rPr lang="ko-KR" altLang="en-US" sz="2800" dirty="0" smtClean="0"/>
              <a:t> 설계계획</a:t>
            </a:r>
            <a:r>
              <a:rPr lang="en-US" altLang="ko-KR" sz="2800" dirty="0" smtClean="0"/>
              <a:t>-2</a:t>
            </a:r>
            <a:r>
              <a:rPr lang="en-US" altLang="ko-KR" sz="2800" b="1" dirty="0" smtClean="0"/>
              <a:t>.</a:t>
            </a:r>
            <a:r>
              <a:rPr lang="en-US" altLang="ko-KR" sz="2800" b="1" dirty="0" smtClean="0"/>
              <a:t> </a:t>
            </a:r>
            <a:r>
              <a:rPr lang="ko-KR" altLang="en-US" sz="2800" b="1" dirty="0" smtClean="0"/>
              <a:t>공정도 설계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340768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(3). </a:t>
            </a:r>
            <a:r>
              <a:rPr lang="ko-KR" altLang="ko-KR" sz="2000" dirty="0" err="1" smtClean="0"/>
              <a:t>공정총괄표</a:t>
            </a:r>
            <a:r>
              <a:rPr lang="en-US" altLang="ko-KR" sz="2000" dirty="0" smtClean="0"/>
              <a:t> 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공정총괄표는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소요공정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공정순서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필요한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및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장비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등과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같은</a:t>
            </a:r>
            <a:r>
              <a:rPr lang="en-US" altLang="ko-KR" sz="2000" dirty="0" smtClean="0"/>
              <a:t> </a:t>
            </a:r>
          </a:p>
          <a:p>
            <a:pPr>
              <a:buNone/>
            </a:pPr>
            <a:r>
              <a:rPr lang="ko-KR" altLang="ko-KR" sz="2000" dirty="0" smtClean="0"/>
              <a:t>사항을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전달하는데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사용한다</a:t>
            </a:r>
            <a:r>
              <a:rPr lang="en-US" altLang="ko-KR" sz="2000" dirty="0" smtClean="0"/>
              <a:t>. </a:t>
            </a:r>
          </a:p>
          <a:p>
            <a:pPr>
              <a:buNone/>
            </a:pPr>
            <a:r>
              <a:rPr lang="ko-KR" altLang="ko-KR" sz="2000" dirty="0" smtClean="0"/>
              <a:t>공정설계자는</a:t>
            </a:r>
            <a:r>
              <a:rPr lang="en-US" altLang="ko-KR" sz="2000" dirty="0" smtClean="0"/>
              <a:t> </a:t>
            </a:r>
            <a:r>
              <a:rPr lang="ko-KR" altLang="ko-KR" sz="2000" dirty="0" err="1" smtClean="0"/>
              <a:t>공정총괄표를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작성하여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제조계획을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다른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사람에게</a:t>
            </a:r>
            <a:r>
              <a:rPr lang="en-US" altLang="ko-KR" sz="2000" dirty="0" smtClean="0"/>
              <a:t> </a:t>
            </a:r>
            <a:endParaRPr lang="en-US" altLang="ko-KR" sz="2000" dirty="0" smtClean="0"/>
          </a:p>
          <a:p>
            <a:pPr>
              <a:buNone/>
            </a:pPr>
            <a:r>
              <a:rPr lang="ko-KR" altLang="ko-KR" sz="2000" dirty="0" smtClean="0"/>
              <a:t>전달하기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위하여</a:t>
            </a:r>
            <a:r>
              <a:rPr lang="en-US" altLang="ko-KR" sz="2000" dirty="0" smtClean="0"/>
              <a:t> </a:t>
            </a:r>
            <a:r>
              <a:rPr lang="ko-KR" altLang="ko-KR" sz="2000" dirty="0" err="1" smtClean="0"/>
              <a:t>공정총괄표를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사용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-- </a:t>
            </a:r>
            <a:r>
              <a:rPr lang="ko-KR" altLang="ko-KR" sz="2000" dirty="0" err="1" smtClean="0"/>
              <a:t>총괄표에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기재할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사항</a:t>
            </a:r>
            <a:r>
              <a:rPr lang="en-US" altLang="ko-KR" sz="2000" dirty="0" smtClean="0"/>
              <a:t>--</a:t>
            </a:r>
            <a:endParaRPr lang="ko-KR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ko-KR" sz="2000" dirty="0" smtClean="0"/>
              <a:t>회사명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일자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공정번호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부품번호</a:t>
            </a:r>
            <a:r>
              <a:rPr lang="en-US" altLang="ko-KR" sz="2000" dirty="0" smtClean="0"/>
              <a:t>, </a:t>
            </a:r>
            <a:r>
              <a:rPr lang="ko-KR" altLang="ko-KR" sz="2000" dirty="0" err="1" smtClean="0"/>
              <a:t>조립품번호</a:t>
            </a:r>
            <a:r>
              <a:rPr lang="en-US" altLang="ko-KR" sz="2000" dirty="0" smtClean="0"/>
              <a:t>, </a:t>
            </a:r>
            <a:r>
              <a:rPr lang="ko-KR" altLang="ko-KR" sz="2000" dirty="0" err="1" smtClean="0"/>
              <a:t>부품명</a:t>
            </a:r>
            <a:r>
              <a:rPr lang="en-US" altLang="ko-KR" sz="2000" dirty="0" smtClean="0"/>
              <a:t>, 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공구의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상태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도면매수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생산부서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작업내용</a:t>
            </a:r>
            <a:r>
              <a:rPr lang="en-US" altLang="ko-KR" sz="2000" dirty="0" smtClean="0"/>
              <a:t>, </a:t>
            </a:r>
            <a:r>
              <a:rPr lang="ko-KR" altLang="ko-KR" sz="2000" dirty="0" err="1" smtClean="0"/>
              <a:t>기계명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및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모델</a:t>
            </a:r>
            <a:r>
              <a:rPr lang="en-US" altLang="ko-KR" sz="2000" dirty="0" smtClean="0"/>
              <a:t>, 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ko-KR" sz="2000" dirty="0" smtClean="0"/>
              <a:t>기계번호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공구번호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공구설명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공구소요량</a:t>
            </a:r>
            <a:r>
              <a:rPr lang="en-US" altLang="ko-KR" sz="2000" dirty="0" smtClean="0"/>
              <a:t>, </a:t>
            </a:r>
            <a:r>
              <a:rPr lang="ko-KR" altLang="ko-KR" sz="2000" dirty="0" smtClean="0"/>
              <a:t>소요재료</a:t>
            </a:r>
            <a:r>
              <a:rPr lang="en-US" altLang="ko-KR" sz="2000" dirty="0" smtClean="0"/>
              <a:t> </a:t>
            </a:r>
            <a:r>
              <a:rPr lang="ko-KR" altLang="ko-KR" sz="2000" dirty="0" smtClean="0"/>
              <a:t>등</a:t>
            </a:r>
          </a:p>
          <a:p>
            <a:pPr>
              <a:buNone/>
            </a:pPr>
            <a:endParaRPr lang="ko-KR" altLang="ko-KR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695570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공정도에 사용되는 부호</a:t>
            </a:r>
            <a:endParaRPr lang="ko-KR" altLang="en-US" sz="2800" dirty="0"/>
          </a:p>
        </p:txBody>
      </p:sp>
      <p:pic>
        <p:nvPicPr>
          <p:cNvPr id="6" name="그림 5" descr="공정도 부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3169932" cy="2846693"/>
          </a:xfrm>
          <a:prstGeom prst="rect">
            <a:avLst/>
          </a:prstGeom>
        </p:spPr>
      </p:pic>
      <p:pic>
        <p:nvPicPr>
          <p:cNvPr id="7" name="그림 6" descr="공정도 부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5263181" cy="52981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767578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공</a:t>
            </a:r>
            <a:r>
              <a:rPr lang="ko-KR" altLang="en-US" sz="2800" dirty="0" err="1" smtClean="0"/>
              <a:t>정총괄표</a:t>
            </a:r>
            <a:endParaRPr lang="ko-KR" altLang="en-US" sz="2800" dirty="0"/>
          </a:p>
        </p:txBody>
      </p:sp>
      <p:pic>
        <p:nvPicPr>
          <p:cNvPr id="7" name="그림 6" descr="공정총괄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819" y="1412776"/>
            <a:ext cx="5384181" cy="5157192"/>
          </a:xfrm>
          <a:prstGeom prst="rect">
            <a:avLst/>
          </a:prstGeom>
        </p:spPr>
      </p:pic>
      <p:pic>
        <p:nvPicPr>
          <p:cNvPr id="8" name="그림 7" descr="공정도부품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3535724" cy="3517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842992" cy="809180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개요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의미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334668" cy="5025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400" dirty="0" err="1" smtClean="0"/>
              <a:t>치공구의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의미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- </a:t>
            </a:r>
            <a:r>
              <a:rPr lang="ko-KR" altLang="en-US" sz="2400" dirty="0" err="1" smtClean="0"/>
              <a:t>치공구는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지그</a:t>
            </a:r>
            <a:r>
              <a:rPr lang="en-US" altLang="ko-KR" sz="2400" dirty="0" smtClean="0"/>
              <a:t>(jig)</a:t>
            </a:r>
            <a:r>
              <a:rPr lang="ko-KR" altLang="en-US" sz="2400" dirty="0" smtClean="0"/>
              <a:t>와 고정구</a:t>
            </a:r>
            <a:r>
              <a:rPr lang="en-US" altLang="ko-KR" sz="2400" dirty="0" smtClean="0"/>
              <a:t>(fixture)</a:t>
            </a:r>
            <a:r>
              <a:rPr lang="ko-KR" altLang="en-US" sz="2400" dirty="0" smtClean="0"/>
              <a:t>로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분류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- </a:t>
            </a:r>
            <a:r>
              <a:rPr lang="ko-KR" altLang="en-US" sz="2400" dirty="0" smtClean="0"/>
              <a:t>각종 공작물의 가공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검사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조립 등의 작업을 가장 경제적이며 정밀도를 향상시키기 위하여 사용되는 보조장치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4" name="타원 3"/>
          <p:cNvSpPr/>
          <p:nvPr/>
        </p:nvSpPr>
        <p:spPr>
          <a:xfrm>
            <a:off x="1187624" y="3789040"/>
            <a:ext cx="1584176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사용자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6012160" y="3789040"/>
            <a:ext cx="158417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372200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제조자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491880" y="378904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35896" y="386104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치공구</a:t>
            </a:r>
            <a:r>
              <a:rPr lang="en-US" altLang="ko-KR" dirty="0" smtClean="0"/>
              <a:t>,</a:t>
            </a:r>
            <a:r>
              <a:rPr lang="ko-KR" altLang="en-US" dirty="0" smtClean="0"/>
              <a:t>게이지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공급장치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고정장치</a:t>
            </a:r>
            <a:r>
              <a:rPr lang="en-US" altLang="ko-KR" dirty="0" smtClean="0"/>
              <a:t>,</a:t>
            </a:r>
            <a:r>
              <a:rPr lang="ko-KR" altLang="en-US" dirty="0" smtClean="0"/>
              <a:t>측정기</a:t>
            </a:r>
            <a:r>
              <a:rPr lang="en-US" altLang="ko-KR" dirty="0" smtClean="0"/>
              <a:t>,</a:t>
            </a:r>
            <a:r>
              <a:rPr lang="ko-KR" altLang="en-US" dirty="0" smtClean="0"/>
              <a:t>전용기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5828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조립구성의 특징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45811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제품</a:t>
            </a:r>
            <a:r>
              <a:rPr lang="en-US" altLang="ko-KR" dirty="0" smtClean="0"/>
              <a:t>,</a:t>
            </a:r>
            <a:r>
              <a:rPr lang="ko-KR" altLang="en-US" dirty="0" smtClean="0"/>
              <a:t>부품의 특징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설계의 어려움이 많은 부분으로 서로 협의하여 창안하고 개발해야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2771800" y="465313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왼쪽 화살표 15"/>
          <p:cNvSpPr/>
          <p:nvPr/>
        </p:nvSpPr>
        <p:spPr>
          <a:xfrm>
            <a:off x="5652120" y="4725144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2400" dirty="0" smtClean="0"/>
              <a:t> 1. </a:t>
            </a:r>
            <a:r>
              <a:rPr lang="ko-KR" altLang="en-US" sz="2400" dirty="0" err="1" smtClean="0"/>
              <a:t>지그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공작물을 고정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지지하거나 또는 공작물에 부착 사용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하는 특수 장치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-</a:t>
            </a:r>
            <a:r>
              <a:rPr lang="ko-KR" altLang="en-US" sz="2400" dirty="0" smtClean="0"/>
              <a:t> 공작물의 위치를 결정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</a:t>
            </a:r>
            <a:r>
              <a:rPr lang="ko-KR" altLang="en-US" sz="2400" dirty="0" smtClean="0"/>
              <a:t> 공구를 공작물로 안내하는 </a:t>
            </a:r>
            <a:r>
              <a:rPr lang="ko-KR" altLang="en-US" sz="2400" dirty="0" smtClean="0"/>
              <a:t>장치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2. </a:t>
            </a:r>
            <a:r>
              <a:rPr lang="ko-KR" altLang="en-US" sz="2400" dirty="0" smtClean="0"/>
              <a:t>고정구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공작물의 위치를 결정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공작물을 </a:t>
            </a:r>
            <a:r>
              <a:rPr lang="ko-KR" altLang="en-US" sz="2400" dirty="0" err="1" smtClean="0"/>
              <a:t>클램프하여</a:t>
            </a:r>
            <a:r>
              <a:rPr lang="ko-KR" altLang="en-US" sz="2400" dirty="0" smtClean="0"/>
              <a:t> 고정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err="1" smtClean="0"/>
              <a:t>세팅블록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필러게이지에</a:t>
            </a:r>
            <a:r>
              <a:rPr lang="ko-KR" altLang="en-US" sz="2400" dirty="0" smtClean="0"/>
              <a:t> 의한 </a:t>
            </a:r>
            <a:r>
              <a:rPr lang="ko-KR" altLang="en-US" sz="2400" dirty="0" smtClean="0"/>
              <a:t>공구의 </a:t>
            </a:r>
            <a:r>
              <a:rPr lang="ko-KR" altLang="en-US" sz="2400" dirty="0" smtClean="0"/>
              <a:t>정확한 </a:t>
            </a:r>
            <a:r>
              <a:rPr lang="ko-KR" altLang="en-US" sz="2400" dirty="0" smtClean="0"/>
              <a:t>위치장치 포함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err="1" smtClean="0"/>
              <a:t>지그와</a:t>
            </a:r>
            <a:r>
              <a:rPr lang="ko-KR" altLang="en-US" sz="2400" dirty="0" smtClean="0"/>
              <a:t> 고정구를 구분하는 의미가 없으므로 일반적으로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지그라고</a:t>
            </a:r>
            <a:r>
              <a:rPr lang="ko-KR" altLang="en-US" sz="2400" dirty="0" smtClean="0"/>
              <a:t> 함</a:t>
            </a:r>
            <a:r>
              <a:rPr lang="en-US" altLang="ko-KR" sz="2400" dirty="0" smtClean="0"/>
              <a:t> </a:t>
            </a:r>
          </a:p>
          <a:p>
            <a:pPr>
              <a:buNone/>
            </a:pPr>
            <a:endParaRPr lang="ko-KR" altLang="en-US" sz="24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개요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지그와</a:t>
            </a:r>
            <a:r>
              <a:rPr lang="ko-KR" altLang="en-US" sz="3200" dirty="0" smtClean="0"/>
              <a:t> 고정구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지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406997" cy="2481139"/>
          </a:xfrm>
        </p:spPr>
      </p:pic>
      <p:pic>
        <p:nvPicPr>
          <p:cNvPr id="5" name="그림 4" descr="드릴지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16782"/>
            <a:ext cx="4392488" cy="2700233"/>
          </a:xfrm>
          <a:prstGeom prst="rect">
            <a:avLst/>
          </a:prstGeom>
        </p:spPr>
      </p:pic>
      <p:pic>
        <p:nvPicPr>
          <p:cNvPr id="6" name="그림 5" descr="드릴지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1716" y="1484784"/>
            <a:ext cx="3856748" cy="5013176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개요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지구와 고정구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3. </a:t>
            </a:r>
            <a:r>
              <a:rPr lang="ko-KR" altLang="en-US" sz="2400" dirty="0" err="1" smtClean="0"/>
              <a:t>치공구의</a:t>
            </a:r>
            <a:r>
              <a:rPr lang="ko-KR" altLang="en-US" sz="2400" dirty="0" smtClean="0"/>
              <a:t> 목적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제조의 정밀도 향상  품질을 높인다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균일한 품질 유지  제품의 호환성을 높인다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생산의 다량화  제조원가 감소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가공공정 단축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부분적 검사 생략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미숙련자의 작업 가능     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  </a:t>
            </a:r>
            <a:r>
              <a:rPr lang="ko-KR" altLang="en-US" sz="2400" dirty="0" smtClean="0"/>
              <a:t>작업능률 상승</a:t>
            </a:r>
            <a:r>
              <a:rPr lang="en-US" altLang="ko-KR" sz="2400" dirty="0" smtClean="0"/>
              <a:t>, 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작업의 안전 확보</a:t>
            </a:r>
            <a:endParaRPr lang="ko-KR" altLang="en-US" sz="2400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ko-KR" altLang="en-US" sz="3200" dirty="0" smtClean="0"/>
              <a:t>개요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목적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요소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치공구의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요소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1. </a:t>
            </a:r>
            <a:r>
              <a:rPr lang="ko-KR" altLang="en-US" sz="2000" dirty="0" err="1" smtClean="0"/>
              <a:t>위치결정면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공작물이 </a:t>
            </a:r>
            <a:r>
              <a:rPr lang="en-US" altLang="ko-KR" sz="2000" dirty="0" smtClean="0"/>
              <a:t>XYZ</a:t>
            </a:r>
            <a:r>
              <a:rPr lang="ko-KR" altLang="en-US" sz="2000" dirty="0" smtClean="0"/>
              <a:t>축 방향으로 이동하는 것을 </a:t>
            </a:r>
            <a:r>
              <a:rPr lang="ko-KR" altLang="en-US" sz="2000" dirty="0" err="1" smtClean="0"/>
              <a:t>방지하기위해</a:t>
            </a:r>
            <a:r>
              <a:rPr lang="ko-KR" altLang="en-US" sz="2000" dirty="0" smtClean="0"/>
              <a:t> 위치결정을 </a:t>
            </a:r>
            <a:r>
              <a:rPr lang="ko-KR" altLang="en-US" sz="2000" dirty="0" err="1" smtClean="0"/>
              <a:t>설치하는면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주로 밑면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</a:t>
            </a:r>
            <a:r>
              <a:rPr lang="ko-KR" altLang="en-US" sz="2000" dirty="0" err="1" smtClean="0"/>
              <a:t>위치결정면의</a:t>
            </a:r>
            <a:r>
              <a:rPr lang="ko-KR" altLang="en-US" sz="2000" dirty="0" smtClean="0"/>
              <a:t> 우선순위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구멍</a:t>
            </a:r>
            <a:r>
              <a:rPr lang="en-US" altLang="ko-KR" sz="2000" dirty="0" smtClean="0"/>
              <a:t>-</a:t>
            </a:r>
            <a:r>
              <a:rPr lang="ko-KR" altLang="en-US" sz="2000" dirty="0" err="1" smtClean="0"/>
              <a:t>두면이</a:t>
            </a:r>
            <a:r>
              <a:rPr lang="ko-KR" altLang="en-US" sz="2000" dirty="0" smtClean="0"/>
              <a:t> 직각으로 </a:t>
            </a:r>
            <a:r>
              <a:rPr lang="ko-KR" altLang="en-US" sz="2000" dirty="0" err="1" smtClean="0"/>
              <a:t>가공된면</a:t>
            </a:r>
            <a:r>
              <a:rPr lang="en-US" altLang="ko-KR" sz="2000" dirty="0" smtClean="0"/>
              <a:t>-</a:t>
            </a:r>
            <a:r>
              <a:rPr lang="ko-KR" altLang="en-US" sz="2000" dirty="0" err="1" smtClean="0"/>
              <a:t>한면만</a:t>
            </a:r>
            <a:r>
              <a:rPr lang="ko-KR" altLang="en-US" sz="2000" dirty="0" smtClean="0"/>
              <a:t> 가공된 면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두면 모두 가공되지 않은 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endParaRPr lang="ko-KR" altLang="en-US" sz="2000" dirty="0"/>
          </a:p>
        </p:txBody>
      </p:sp>
      <p:pic>
        <p:nvPicPr>
          <p:cNvPr id="4" name="그림 3" descr="위치결정면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01008"/>
            <a:ext cx="4320480" cy="3058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요소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9207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err="1" smtClean="0"/>
              <a:t>위치결정구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공작물의 회전 방지를 위해 측면 및 구멍에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설치하는 </a:t>
            </a:r>
            <a:r>
              <a:rPr lang="ko-KR" altLang="en-US" sz="2000" dirty="0" smtClean="0"/>
              <a:t>핀</a:t>
            </a:r>
            <a:endParaRPr lang="en-US" altLang="ko-KR" sz="2000" dirty="0" smtClean="0"/>
          </a:p>
        </p:txBody>
      </p:sp>
      <p:pic>
        <p:nvPicPr>
          <p:cNvPr id="4" name="그림 3" descr="위치결정구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5"/>
            <a:ext cx="4464496" cy="3667265"/>
          </a:xfrm>
          <a:prstGeom prst="rect">
            <a:avLst/>
          </a:prstGeom>
        </p:spPr>
      </p:pic>
      <p:pic>
        <p:nvPicPr>
          <p:cNvPr id="5" name="그림 4" descr="위치결정구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410445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치공구의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3</a:t>
            </a:r>
            <a:r>
              <a:rPr lang="ko-KR" altLang="en-US" sz="3200" dirty="0" smtClean="0"/>
              <a:t>요소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992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err="1" smtClean="0"/>
              <a:t>클램프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공작물의 </a:t>
            </a:r>
            <a:r>
              <a:rPr lang="ko-KR" altLang="en-US" sz="2000" dirty="0" err="1" smtClean="0"/>
              <a:t>변형없이</a:t>
            </a:r>
            <a:r>
              <a:rPr lang="ko-KR" altLang="en-US" sz="2000" dirty="0" smtClean="0"/>
              <a:t> 고정될 수 있도록 </a:t>
            </a:r>
            <a:r>
              <a:rPr lang="ko-KR" altLang="en-US" sz="2000" dirty="0" err="1" smtClean="0"/>
              <a:t>위치결정면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반대쪽에 </a:t>
            </a:r>
            <a:r>
              <a:rPr lang="ko-KR" altLang="en-US" sz="2000" dirty="0" err="1" smtClean="0"/>
              <a:t>클램프</a:t>
            </a:r>
            <a:r>
              <a:rPr lang="ko-KR" altLang="en-US" sz="2000" dirty="0" smtClean="0"/>
              <a:t> 설치 </a:t>
            </a:r>
            <a:endParaRPr lang="ko-KR" altLang="en-US" sz="2000" dirty="0"/>
          </a:p>
        </p:txBody>
      </p:sp>
      <p:pic>
        <p:nvPicPr>
          <p:cNvPr id="6" name="그림 5" descr="크램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7435272" cy="1746928"/>
          </a:xfrm>
          <a:prstGeom prst="rect">
            <a:avLst/>
          </a:prstGeom>
        </p:spPr>
      </p:pic>
      <p:pic>
        <p:nvPicPr>
          <p:cNvPr id="7" name="그림 6" descr="크램프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31380"/>
            <a:ext cx="7475842" cy="1921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/>
              <a:t>치공구</a:t>
            </a:r>
            <a:r>
              <a:rPr lang="ko-KR" altLang="en-US" sz="3200" dirty="0" smtClean="0"/>
              <a:t> 설계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377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설계의 기본원칙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1. </a:t>
            </a:r>
            <a:r>
              <a:rPr lang="ko-KR" altLang="en-US" sz="2000" dirty="0" smtClean="0"/>
              <a:t>공작물의 수량과 납기일 고려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2. </a:t>
            </a:r>
            <a:r>
              <a:rPr lang="ko-KR" altLang="en-US" sz="2000" dirty="0" smtClean="0"/>
              <a:t>표준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범용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이용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사용하지 않는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개조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3. </a:t>
            </a:r>
            <a:r>
              <a:rPr lang="ko-KR" altLang="en-US" sz="2000" dirty="0" smtClean="0"/>
              <a:t>구성 부품은 표준 규격품 사용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4. </a:t>
            </a:r>
            <a:r>
              <a:rPr lang="ko-KR" altLang="en-US" sz="2000" dirty="0" smtClean="0"/>
              <a:t>손으로 조작하는 </a:t>
            </a:r>
            <a:r>
              <a:rPr lang="ko-KR" altLang="en-US" sz="2000" dirty="0" err="1" smtClean="0"/>
              <a:t>치공구는</a:t>
            </a:r>
            <a:r>
              <a:rPr lang="ko-KR" altLang="en-US" sz="2000" dirty="0" smtClean="0"/>
              <a:t> 충분한 강도를 가지면서 가볍게 설계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5.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힘이 걸리는 거리는 짧고 단순하게 설계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6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본체에 가공을 위한 공구위치 및 측정을 </a:t>
            </a:r>
            <a:r>
              <a:rPr lang="ko-KR" altLang="en-US" sz="2000" dirty="0" smtClean="0"/>
              <a:t>위한 세트블록을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설치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7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치공구</a:t>
            </a:r>
            <a:r>
              <a:rPr lang="ko-KR" altLang="en-US" sz="2000" dirty="0" smtClean="0"/>
              <a:t> 본체는 칩과 절삭유가 배출 </a:t>
            </a:r>
            <a:r>
              <a:rPr lang="ko-KR" altLang="en-US" sz="2000" dirty="0" err="1" smtClean="0"/>
              <a:t>될수</a:t>
            </a:r>
            <a:r>
              <a:rPr lang="ko-KR" altLang="en-US" sz="2000" dirty="0" smtClean="0"/>
              <a:t> 있도록 설계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8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가공압력은 </a:t>
            </a:r>
            <a:r>
              <a:rPr lang="ko-KR" altLang="en-US" sz="2000" dirty="0" err="1" smtClean="0"/>
              <a:t>클램핑</a:t>
            </a:r>
            <a:r>
              <a:rPr lang="ko-KR" altLang="en-US" sz="2000" dirty="0" smtClean="0"/>
              <a:t> 요소가 아닌 </a:t>
            </a:r>
            <a:r>
              <a:rPr lang="ko-KR" altLang="en-US" sz="2000" dirty="0" err="1" smtClean="0"/>
              <a:t>위치결정면에</a:t>
            </a:r>
            <a:r>
              <a:rPr lang="ko-KR" altLang="en-US" sz="2000" dirty="0" smtClean="0"/>
              <a:t> 받도록 </a:t>
            </a:r>
            <a:r>
              <a:rPr lang="ko-KR" altLang="en-US" sz="2000" dirty="0" err="1" smtClean="0"/>
              <a:t>할것</a:t>
            </a:r>
            <a:endParaRPr lang="en-US" altLang="ko-KR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2150</TotalTime>
  <Words>534</Words>
  <Application>Microsoft Office PowerPoint</Application>
  <PresentationFormat>화면 슬라이드 쇼(4:3)</PresentationFormat>
  <Paragraphs>174</Paragraphs>
  <Slides>19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보자기</vt:lpstr>
      <vt:lpstr>치공구 설계</vt:lpstr>
      <vt:lpstr>치공구의 개요-치공구의 의미</vt:lpstr>
      <vt:lpstr>치공구의 개요-지그와 고정구</vt:lpstr>
      <vt:lpstr>치공구의 개요-지구와 고정구</vt:lpstr>
      <vt:lpstr>치공구의 개요-치공구의 목적</vt:lpstr>
      <vt:lpstr>치공구의 3요소</vt:lpstr>
      <vt:lpstr>치공구의 3요소</vt:lpstr>
      <vt:lpstr>치공구의 3요소</vt:lpstr>
      <vt:lpstr>치공구 설계</vt:lpstr>
      <vt:lpstr>치공구 설계</vt:lpstr>
      <vt:lpstr>치공구의 설계계획- 1. 부품도 사전 분석</vt:lpstr>
      <vt:lpstr>치공구의 설계계획- 1. 부품도 사전 분석</vt:lpstr>
      <vt:lpstr>치공구의 설계계획-1. 부품도 사전 분석 </vt:lpstr>
      <vt:lpstr>치공구의 설계계획-1. 부품도 사전 분석 </vt:lpstr>
      <vt:lpstr>치공구의 설계계획-2. 공정도 설계</vt:lpstr>
      <vt:lpstr>치공구의 설계계획-2. 공정도 설계</vt:lpstr>
      <vt:lpstr>치공구의 설계계획-2. 공정도 설계</vt:lpstr>
      <vt:lpstr>공정도에 사용되는 부호</vt:lpstr>
      <vt:lpstr>공정총괄표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치공구 설계</dc:title>
  <dc:creator>Registered User</dc:creator>
  <cp:lastModifiedBy>Registered User</cp:lastModifiedBy>
  <cp:revision>97</cp:revision>
  <dcterms:created xsi:type="dcterms:W3CDTF">2019-03-15T05:17:05Z</dcterms:created>
  <dcterms:modified xsi:type="dcterms:W3CDTF">2019-03-20T12:00:55Z</dcterms:modified>
</cp:coreProperties>
</file>